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0"/>
  </p:notesMasterIdLst>
  <p:handoutMasterIdLst>
    <p:handoutMasterId r:id="rId31"/>
  </p:handoutMasterIdLst>
  <p:sldIdLst>
    <p:sldId id="391" r:id="rId3"/>
    <p:sldId id="489" r:id="rId4"/>
    <p:sldId id="477" r:id="rId5"/>
    <p:sldId id="470" r:id="rId6"/>
    <p:sldId id="490" r:id="rId7"/>
    <p:sldId id="491" r:id="rId8"/>
    <p:sldId id="557" r:id="rId9"/>
    <p:sldId id="556" r:id="rId10"/>
    <p:sldId id="496" r:id="rId11"/>
    <p:sldId id="497" r:id="rId12"/>
    <p:sldId id="499" r:id="rId13"/>
    <p:sldId id="500" r:id="rId14"/>
    <p:sldId id="501" r:id="rId15"/>
    <p:sldId id="547" r:id="rId16"/>
    <p:sldId id="502" r:id="rId17"/>
    <p:sldId id="574" r:id="rId18"/>
    <p:sldId id="575" r:id="rId19"/>
    <p:sldId id="559" r:id="rId20"/>
    <p:sldId id="565" r:id="rId21"/>
    <p:sldId id="563" r:id="rId22"/>
    <p:sldId id="564" r:id="rId23"/>
    <p:sldId id="576" r:id="rId24"/>
    <p:sldId id="518" r:id="rId25"/>
    <p:sldId id="577" r:id="rId26"/>
    <p:sldId id="579" r:id="rId27"/>
    <p:sldId id="578" r:id="rId28"/>
    <p:sldId id="392" r:id="rId29"/>
  </p:sldIdLst>
  <p:sldSz cx="9144000" cy="6858000" type="screen4x3"/>
  <p:notesSz cx="6858000"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CDCD"/>
    <a:srgbClr val="C2D412"/>
    <a:srgbClr val="D5D5D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46" autoAdjust="0"/>
    <p:restoredTop sz="85538" autoAdjust="0"/>
  </p:normalViewPr>
  <p:slideViewPr>
    <p:cSldViewPr showGuides="1">
      <p:cViewPr>
        <p:scale>
          <a:sx n="66" d="100"/>
          <a:sy n="66" d="100"/>
        </p:scale>
        <p:origin x="-1014" y="-768"/>
      </p:cViewPr>
      <p:guideLst>
        <p:guide orient="horz" pos="2160"/>
        <p:guide orient="horz" pos="384"/>
        <p:guide orient="horz" pos="633"/>
        <p:guide orient="horz" pos="208"/>
        <p:guide orient="horz" pos="816"/>
        <p:guide orient="horz" pos="1008"/>
        <p:guide orient="horz" pos="4032"/>
        <p:guide orient="horz" pos="3792"/>
        <p:guide orient="horz" pos="3024"/>
        <p:guide pos="288"/>
        <p:guide pos="2736"/>
        <p:guide pos="3024"/>
        <p:guide pos="5472"/>
        <p:guide pos="3744"/>
        <p:guide pos="2016"/>
        <p:guide pos="2880"/>
      </p:guideLst>
    </p:cSldViewPr>
  </p:slideViewPr>
  <p:notesTextViewPr>
    <p:cViewPr>
      <p:scale>
        <a:sx n="100" d="100"/>
        <a:sy n="100" d="100"/>
      </p:scale>
      <p:origin x="0" y="0"/>
    </p:cViewPr>
  </p:notesTextViewPr>
  <p:sorterViewPr>
    <p:cViewPr>
      <p:scale>
        <a:sx n="66" d="100"/>
        <a:sy n="66" d="100"/>
      </p:scale>
      <p:origin x="0" y="2220"/>
    </p:cViewPr>
  </p:sorterViewPr>
  <p:notesViewPr>
    <p:cSldViewPr>
      <p:cViewPr varScale="1">
        <p:scale>
          <a:sx n="85" d="100"/>
          <a:sy n="85" d="100"/>
        </p:scale>
        <p:origin x="-1950" y="-90"/>
      </p:cViewPr>
      <p:guideLst>
        <p:guide orient="horz" pos="291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EDEB5A-189B-4764-8C41-5638DDE92533}" type="doc">
      <dgm:prSet loTypeId="urn:microsoft.com/office/officeart/2005/8/layout/gear1" loCatId="relationship" qsTypeId="urn:microsoft.com/office/officeart/2005/8/quickstyle/simple5" qsCatId="simple" csTypeId="urn:microsoft.com/office/officeart/2005/8/colors/accent1_3" csCatId="accent1" phldr="1"/>
      <dgm:spPr/>
    </dgm:pt>
    <dgm:pt modelId="{9C82C1A2-4A9D-4A97-9E7D-61FA42A7946A}">
      <dgm:prSet phldrT="[Text]"/>
      <dgm:spPr/>
      <dgm:t>
        <a:bodyPr/>
        <a:lstStyle/>
        <a:p>
          <a:r>
            <a:rPr lang="en-US" dirty="0" smtClean="0"/>
            <a:t>Experiential</a:t>
          </a:r>
          <a:endParaRPr lang="en-US" dirty="0"/>
        </a:p>
      </dgm:t>
    </dgm:pt>
    <dgm:pt modelId="{04C2B57B-AF19-451C-BAA1-668F72711D2F}" type="sibTrans" cxnId="{5F14A3D1-909C-4D77-AEEA-5F919C5B3829}">
      <dgm:prSet/>
      <dgm:spPr/>
      <dgm:t>
        <a:bodyPr/>
        <a:lstStyle/>
        <a:p>
          <a:endParaRPr lang="en-US"/>
        </a:p>
      </dgm:t>
    </dgm:pt>
    <dgm:pt modelId="{A3B8AB2C-EBE7-4DCA-922F-459B2135B8B7}" type="parTrans" cxnId="{5F14A3D1-909C-4D77-AEEA-5F919C5B3829}">
      <dgm:prSet/>
      <dgm:spPr/>
      <dgm:t>
        <a:bodyPr/>
        <a:lstStyle/>
        <a:p>
          <a:endParaRPr lang="en-US"/>
        </a:p>
      </dgm:t>
    </dgm:pt>
    <dgm:pt modelId="{901F4171-798E-40C4-92D9-2895675394E8}">
      <dgm:prSet phldrT="[Text]" custT="1"/>
      <dgm:spPr>
        <a:solidFill>
          <a:schemeClr val="accent1">
            <a:alpha val="90000"/>
          </a:schemeClr>
        </a:solidFill>
      </dgm:spPr>
      <dgm:t>
        <a:bodyPr/>
        <a:lstStyle/>
        <a:p>
          <a:pPr marL="174625" indent="-174625"/>
          <a:r>
            <a:rPr lang="en-US" sz="1100" dirty="0" smtClean="0">
              <a:solidFill>
                <a:schemeClr val="bg1"/>
              </a:solidFill>
            </a:rPr>
            <a:t>“Just in Time” Process Training in Feb, March and July</a:t>
          </a:r>
          <a:endParaRPr lang="en-US" sz="1100" dirty="0">
            <a:solidFill>
              <a:schemeClr val="bg1"/>
            </a:solidFill>
          </a:endParaRPr>
        </a:p>
      </dgm:t>
    </dgm:pt>
    <dgm:pt modelId="{CAE4E104-4467-4673-BAFC-E189657A6641}" type="parTrans" cxnId="{643A4B73-BC17-4F84-8CD4-505E5B5859BA}">
      <dgm:prSet/>
      <dgm:spPr/>
      <dgm:t>
        <a:bodyPr/>
        <a:lstStyle/>
        <a:p>
          <a:endParaRPr lang="en-US"/>
        </a:p>
      </dgm:t>
    </dgm:pt>
    <dgm:pt modelId="{6A6F7419-1E99-4465-B58E-D5425134509C}" type="sibTrans" cxnId="{643A4B73-BC17-4F84-8CD4-505E5B5859BA}">
      <dgm:prSet/>
      <dgm:spPr/>
      <dgm:t>
        <a:bodyPr/>
        <a:lstStyle/>
        <a:p>
          <a:endParaRPr lang="en-US"/>
        </a:p>
      </dgm:t>
    </dgm:pt>
    <dgm:pt modelId="{382469B9-CB45-43C7-882C-05E3D73B69DE}">
      <dgm:prSet phldrT="[Text]" custT="1"/>
      <dgm:spPr>
        <a:solidFill>
          <a:schemeClr val="accent1">
            <a:alpha val="90000"/>
          </a:schemeClr>
        </a:solidFill>
      </dgm:spPr>
      <dgm:t>
        <a:bodyPr/>
        <a:lstStyle/>
        <a:p>
          <a:pPr marL="174625" indent="-174625"/>
          <a:r>
            <a:rPr lang="en-US" sz="1100" dirty="0" smtClean="0">
              <a:solidFill>
                <a:schemeClr val="bg1"/>
              </a:solidFill>
            </a:rPr>
            <a:t>Established Knowledge Baseline</a:t>
          </a:r>
          <a:endParaRPr lang="en-US" sz="1100" dirty="0">
            <a:solidFill>
              <a:schemeClr val="bg1"/>
            </a:solidFill>
          </a:endParaRPr>
        </a:p>
      </dgm:t>
    </dgm:pt>
    <dgm:pt modelId="{085680D6-9E06-4C36-A38A-76D005BA7B3D}" type="parTrans" cxnId="{34955079-9073-4E0D-B6B1-10C626FECC48}">
      <dgm:prSet/>
      <dgm:spPr/>
      <dgm:t>
        <a:bodyPr/>
        <a:lstStyle/>
        <a:p>
          <a:endParaRPr lang="en-US"/>
        </a:p>
      </dgm:t>
    </dgm:pt>
    <dgm:pt modelId="{BF876FB0-DDD6-48EF-A4CB-2C4FB809F5AB}" type="sibTrans" cxnId="{34955079-9073-4E0D-B6B1-10C626FECC48}">
      <dgm:prSet/>
      <dgm:spPr/>
      <dgm:t>
        <a:bodyPr/>
        <a:lstStyle/>
        <a:p>
          <a:endParaRPr lang="en-US"/>
        </a:p>
      </dgm:t>
    </dgm:pt>
    <dgm:pt modelId="{9211E081-E37A-4590-BC25-6A413931FF5A}">
      <dgm:prSet phldrT="[Text]"/>
      <dgm:spPr/>
      <dgm:t>
        <a:bodyPr/>
        <a:lstStyle/>
        <a:p>
          <a:r>
            <a:rPr lang="en-US" dirty="0" smtClean="0"/>
            <a:t>Organization-Specific</a:t>
          </a:r>
          <a:endParaRPr lang="en-US" dirty="0"/>
        </a:p>
      </dgm:t>
    </dgm:pt>
    <dgm:pt modelId="{2BC7FB79-BF2B-496B-B75A-F08E3DEA3BE8}" type="parTrans" cxnId="{02CB8134-68E7-4C43-8EFE-0A8A85B65ECF}">
      <dgm:prSet/>
      <dgm:spPr/>
      <dgm:t>
        <a:bodyPr/>
        <a:lstStyle/>
        <a:p>
          <a:endParaRPr lang="en-US"/>
        </a:p>
      </dgm:t>
    </dgm:pt>
    <dgm:pt modelId="{DD5FD540-47BC-4A70-BD4D-E654AC88313E}" type="sibTrans" cxnId="{02CB8134-68E7-4C43-8EFE-0A8A85B65ECF}">
      <dgm:prSet/>
      <dgm:spPr/>
      <dgm:t>
        <a:bodyPr/>
        <a:lstStyle/>
        <a:p>
          <a:endParaRPr lang="en-US"/>
        </a:p>
      </dgm:t>
    </dgm:pt>
    <dgm:pt modelId="{DCFE4F94-C4F2-4B0F-979C-CCCE4A919C7D}">
      <dgm:prSet phldrT="[Text]" custT="1"/>
      <dgm:spPr>
        <a:solidFill>
          <a:schemeClr val="bg1">
            <a:lumMod val="85000"/>
            <a:alpha val="90000"/>
          </a:schemeClr>
        </a:solidFill>
      </dgm:spPr>
      <dgm:t>
        <a:bodyPr/>
        <a:lstStyle/>
        <a:p>
          <a:pPr marL="174625" indent="-174625"/>
          <a:r>
            <a:rPr lang="en-US" sz="1100" dirty="0" smtClean="0"/>
            <a:t>Internal Learning Series: BSA Essential Knowledge</a:t>
          </a:r>
          <a:endParaRPr lang="en-US" sz="1100" dirty="0"/>
        </a:p>
      </dgm:t>
    </dgm:pt>
    <dgm:pt modelId="{4020DA2C-4416-4228-8C47-5A751DC8121D}" type="parTrans" cxnId="{BF013DA6-9134-4FFE-8193-55ECB1AB5529}">
      <dgm:prSet/>
      <dgm:spPr/>
      <dgm:t>
        <a:bodyPr/>
        <a:lstStyle/>
        <a:p>
          <a:endParaRPr lang="en-US"/>
        </a:p>
      </dgm:t>
    </dgm:pt>
    <dgm:pt modelId="{87F8FCD9-305F-42AC-9CBE-311AE89DFDA6}" type="sibTrans" cxnId="{BF013DA6-9134-4FFE-8193-55ECB1AB5529}">
      <dgm:prSet/>
      <dgm:spPr/>
      <dgm:t>
        <a:bodyPr/>
        <a:lstStyle/>
        <a:p>
          <a:endParaRPr lang="en-US"/>
        </a:p>
      </dgm:t>
    </dgm:pt>
    <dgm:pt modelId="{06E2AA3D-E10E-4AAD-9E84-F4B2C9DB6B86}">
      <dgm:prSet phldrT="[Text]" custT="1"/>
      <dgm:spPr>
        <a:solidFill>
          <a:schemeClr val="bg1">
            <a:lumMod val="85000"/>
            <a:alpha val="90000"/>
          </a:schemeClr>
        </a:solidFill>
      </dgm:spPr>
      <dgm:t>
        <a:bodyPr/>
        <a:lstStyle/>
        <a:p>
          <a:pPr marL="174625" indent="-174625"/>
          <a:r>
            <a:rPr lang="en-US" sz="1100" dirty="0" smtClean="0"/>
            <a:t>Context for July activities</a:t>
          </a:r>
        </a:p>
        <a:p>
          <a:pPr marL="174625" indent="-174625"/>
          <a:r>
            <a:rPr lang="en-US" sz="1100" dirty="0" smtClean="0"/>
            <a:t>Foundational academic learning</a:t>
          </a:r>
          <a:endParaRPr lang="en-US" sz="1100" dirty="0"/>
        </a:p>
      </dgm:t>
    </dgm:pt>
    <dgm:pt modelId="{4EB708E0-41E4-47E0-9E2C-B4373AE5A9DF}" type="parTrans" cxnId="{E297DA60-D614-4BC2-A4EF-1A3787465BF7}">
      <dgm:prSet/>
      <dgm:spPr/>
      <dgm:t>
        <a:bodyPr/>
        <a:lstStyle/>
        <a:p>
          <a:endParaRPr lang="en-US"/>
        </a:p>
      </dgm:t>
    </dgm:pt>
    <dgm:pt modelId="{43D59E5E-91E3-4DA1-9FB4-4F8C4013D564}" type="sibTrans" cxnId="{E297DA60-D614-4BC2-A4EF-1A3787465BF7}">
      <dgm:prSet/>
      <dgm:spPr/>
      <dgm:t>
        <a:bodyPr/>
        <a:lstStyle/>
        <a:p>
          <a:endParaRPr lang="en-US"/>
        </a:p>
      </dgm:t>
    </dgm:pt>
    <dgm:pt modelId="{D164AF15-8567-4DBB-815E-2A4E346FB2DB}">
      <dgm:prSet phldrT="[Text]" custT="1"/>
      <dgm:spPr>
        <a:solidFill>
          <a:schemeClr val="accent1">
            <a:alpha val="90000"/>
          </a:schemeClr>
        </a:solidFill>
      </dgm:spPr>
      <dgm:t>
        <a:bodyPr/>
        <a:lstStyle/>
        <a:p>
          <a:pPr marL="174625" indent="-174625"/>
          <a:r>
            <a:rPr lang="en-US" sz="1100" dirty="0" smtClean="0">
              <a:solidFill>
                <a:schemeClr val="bg1"/>
              </a:solidFill>
            </a:rPr>
            <a:t>Proved the methodology works</a:t>
          </a:r>
          <a:endParaRPr lang="en-US" sz="1100" dirty="0">
            <a:solidFill>
              <a:schemeClr val="bg1"/>
            </a:solidFill>
          </a:endParaRPr>
        </a:p>
      </dgm:t>
    </dgm:pt>
    <dgm:pt modelId="{6033A468-C514-4C39-A26C-9FEF63B25420}" type="parTrans" cxnId="{27655C58-0FF5-425E-A039-A131F3A88EFB}">
      <dgm:prSet/>
      <dgm:spPr/>
      <dgm:t>
        <a:bodyPr/>
        <a:lstStyle/>
        <a:p>
          <a:endParaRPr lang="en-US"/>
        </a:p>
      </dgm:t>
    </dgm:pt>
    <dgm:pt modelId="{CC0EA2BA-271C-44C5-98B5-791A0B95D3E3}" type="sibTrans" cxnId="{27655C58-0FF5-425E-A039-A131F3A88EFB}">
      <dgm:prSet/>
      <dgm:spPr/>
      <dgm:t>
        <a:bodyPr/>
        <a:lstStyle/>
        <a:p>
          <a:endParaRPr lang="en-US"/>
        </a:p>
      </dgm:t>
    </dgm:pt>
    <dgm:pt modelId="{1A0950EC-3DC5-4374-8A07-3D3CFCF171CA}" type="pres">
      <dgm:prSet presAssocID="{38EDEB5A-189B-4764-8C41-5638DDE92533}" presName="composite" presStyleCnt="0">
        <dgm:presLayoutVars>
          <dgm:chMax val="3"/>
          <dgm:animLvl val="lvl"/>
          <dgm:resizeHandles val="exact"/>
        </dgm:presLayoutVars>
      </dgm:prSet>
      <dgm:spPr/>
    </dgm:pt>
    <dgm:pt modelId="{06182875-08A2-4160-804A-369A570442A2}" type="pres">
      <dgm:prSet presAssocID="{9C82C1A2-4A9D-4A97-9E7D-61FA42A7946A}" presName="gear1" presStyleLbl="node1" presStyleIdx="0" presStyleCnt="2">
        <dgm:presLayoutVars>
          <dgm:chMax val="1"/>
          <dgm:bulletEnabled val="1"/>
        </dgm:presLayoutVars>
      </dgm:prSet>
      <dgm:spPr/>
      <dgm:t>
        <a:bodyPr/>
        <a:lstStyle/>
        <a:p>
          <a:endParaRPr lang="en-US"/>
        </a:p>
      </dgm:t>
    </dgm:pt>
    <dgm:pt modelId="{38D94149-583B-4153-AC3E-4D495192E4FC}" type="pres">
      <dgm:prSet presAssocID="{9C82C1A2-4A9D-4A97-9E7D-61FA42A7946A}" presName="gear1srcNode" presStyleLbl="node1" presStyleIdx="0" presStyleCnt="2"/>
      <dgm:spPr/>
      <dgm:t>
        <a:bodyPr/>
        <a:lstStyle/>
        <a:p>
          <a:endParaRPr lang="en-US"/>
        </a:p>
      </dgm:t>
    </dgm:pt>
    <dgm:pt modelId="{F574E463-9BD3-4D5A-8313-52F6F96423CD}" type="pres">
      <dgm:prSet presAssocID="{9C82C1A2-4A9D-4A97-9E7D-61FA42A7946A}" presName="gear1dstNode" presStyleLbl="node1" presStyleIdx="0" presStyleCnt="2"/>
      <dgm:spPr/>
      <dgm:t>
        <a:bodyPr/>
        <a:lstStyle/>
        <a:p>
          <a:endParaRPr lang="en-US"/>
        </a:p>
      </dgm:t>
    </dgm:pt>
    <dgm:pt modelId="{DE656D38-8EFC-4A36-BD64-98ED51C3C62E}" type="pres">
      <dgm:prSet presAssocID="{9C82C1A2-4A9D-4A97-9E7D-61FA42A7946A}" presName="gear1ch" presStyleLbl="fgAcc1" presStyleIdx="0" presStyleCnt="2" custScaleX="111309" custScaleY="114881" custLinFactX="-685" custLinFactNeighborX="-100000" custLinFactNeighborY="-12351">
        <dgm:presLayoutVars>
          <dgm:chMax val="0"/>
          <dgm:bulletEnabled val="1"/>
        </dgm:presLayoutVars>
      </dgm:prSet>
      <dgm:spPr/>
      <dgm:t>
        <a:bodyPr/>
        <a:lstStyle/>
        <a:p>
          <a:endParaRPr lang="en-US"/>
        </a:p>
      </dgm:t>
    </dgm:pt>
    <dgm:pt modelId="{98E7C852-5350-44B3-A55E-B0A4029D8A9D}" type="pres">
      <dgm:prSet presAssocID="{9211E081-E37A-4590-BC25-6A413931FF5A}" presName="gear2" presStyleLbl="node1" presStyleIdx="1" presStyleCnt="2">
        <dgm:presLayoutVars>
          <dgm:chMax val="1"/>
          <dgm:bulletEnabled val="1"/>
        </dgm:presLayoutVars>
      </dgm:prSet>
      <dgm:spPr/>
      <dgm:t>
        <a:bodyPr/>
        <a:lstStyle/>
        <a:p>
          <a:endParaRPr lang="en-US"/>
        </a:p>
      </dgm:t>
    </dgm:pt>
    <dgm:pt modelId="{A26AF884-387A-49E9-BE16-CC0D0418AB99}" type="pres">
      <dgm:prSet presAssocID="{9211E081-E37A-4590-BC25-6A413931FF5A}" presName="gear2srcNode" presStyleLbl="node1" presStyleIdx="1" presStyleCnt="2"/>
      <dgm:spPr/>
      <dgm:t>
        <a:bodyPr/>
        <a:lstStyle/>
        <a:p>
          <a:endParaRPr lang="en-US"/>
        </a:p>
      </dgm:t>
    </dgm:pt>
    <dgm:pt modelId="{37B1CB29-237D-4FE4-A4BC-E0117396584C}" type="pres">
      <dgm:prSet presAssocID="{9211E081-E37A-4590-BC25-6A413931FF5A}" presName="gear2dstNode" presStyleLbl="node1" presStyleIdx="1" presStyleCnt="2"/>
      <dgm:spPr/>
      <dgm:t>
        <a:bodyPr/>
        <a:lstStyle/>
        <a:p>
          <a:endParaRPr lang="en-US"/>
        </a:p>
      </dgm:t>
    </dgm:pt>
    <dgm:pt modelId="{B1B8968A-DFDF-4F65-AE6A-BFE34753822B}" type="pres">
      <dgm:prSet presAssocID="{9211E081-E37A-4590-BC25-6A413931FF5A}" presName="gear2ch" presStyleLbl="fgAcc1" presStyleIdx="1" presStyleCnt="2" custScaleX="114285" custScaleY="91667" custLinFactNeighborX="21161" custLinFactNeighborY="-41071">
        <dgm:presLayoutVars>
          <dgm:chMax val="0"/>
          <dgm:bulletEnabled val="1"/>
        </dgm:presLayoutVars>
      </dgm:prSet>
      <dgm:spPr/>
      <dgm:t>
        <a:bodyPr/>
        <a:lstStyle/>
        <a:p>
          <a:endParaRPr lang="en-US"/>
        </a:p>
      </dgm:t>
    </dgm:pt>
    <dgm:pt modelId="{5E0259A7-AFA3-4273-BB7B-85610126BC9A}" type="pres">
      <dgm:prSet presAssocID="{04C2B57B-AF19-451C-BAA1-668F72711D2F}" presName="connector1" presStyleLbl="sibTrans2D1" presStyleIdx="0" presStyleCnt="2"/>
      <dgm:spPr/>
      <dgm:t>
        <a:bodyPr/>
        <a:lstStyle/>
        <a:p>
          <a:endParaRPr lang="en-US"/>
        </a:p>
      </dgm:t>
    </dgm:pt>
    <dgm:pt modelId="{9A06C85C-8B8B-4113-B4AD-DD371D01A11C}" type="pres">
      <dgm:prSet presAssocID="{DD5FD540-47BC-4A70-BD4D-E654AC88313E}" presName="connector2" presStyleLbl="sibTrans2D1" presStyleIdx="1" presStyleCnt="2"/>
      <dgm:spPr/>
      <dgm:t>
        <a:bodyPr/>
        <a:lstStyle/>
        <a:p>
          <a:endParaRPr lang="en-US"/>
        </a:p>
      </dgm:t>
    </dgm:pt>
  </dgm:ptLst>
  <dgm:cxnLst>
    <dgm:cxn modelId="{E297DA60-D614-4BC2-A4EF-1A3787465BF7}" srcId="{9211E081-E37A-4590-BC25-6A413931FF5A}" destId="{06E2AA3D-E10E-4AAD-9E84-F4B2C9DB6B86}" srcOrd="1" destOrd="0" parTransId="{4EB708E0-41E4-47E0-9E2C-B4373AE5A9DF}" sibTransId="{43D59E5E-91E3-4DA1-9FB4-4F8C4013D564}"/>
    <dgm:cxn modelId="{27655C58-0FF5-425E-A039-A131F3A88EFB}" srcId="{9C82C1A2-4A9D-4A97-9E7D-61FA42A7946A}" destId="{D164AF15-8567-4DBB-815E-2A4E346FB2DB}" srcOrd="2" destOrd="0" parTransId="{6033A468-C514-4C39-A26C-9FEF63B25420}" sibTransId="{CC0EA2BA-271C-44C5-98B5-791A0B95D3E3}"/>
    <dgm:cxn modelId="{34955079-9073-4E0D-B6B1-10C626FECC48}" srcId="{9C82C1A2-4A9D-4A97-9E7D-61FA42A7946A}" destId="{382469B9-CB45-43C7-882C-05E3D73B69DE}" srcOrd="1" destOrd="0" parTransId="{085680D6-9E06-4C36-A38A-76D005BA7B3D}" sibTransId="{BF876FB0-DDD6-48EF-A4CB-2C4FB809F5AB}"/>
    <dgm:cxn modelId="{9402D6DC-E918-45CA-BE8F-660B0EC904B6}" type="presOf" srcId="{9211E081-E37A-4590-BC25-6A413931FF5A}" destId="{37B1CB29-237D-4FE4-A4BC-E0117396584C}" srcOrd="2" destOrd="0" presId="urn:microsoft.com/office/officeart/2005/8/layout/gear1"/>
    <dgm:cxn modelId="{C3347BD8-7F87-4B84-AFFE-745260DF2A26}" type="presOf" srcId="{38EDEB5A-189B-4764-8C41-5638DDE92533}" destId="{1A0950EC-3DC5-4374-8A07-3D3CFCF171CA}" srcOrd="0" destOrd="0" presId="urn:microsoft.com/office/officeart/2005/8/layout/gear1"/>
    <dgm:cxn modelId="{6BE43BA4-D900-436F-BBE3-844A631B9776}" type="presOf" srcId="{D164AF15-8567-4DBB-815E-2A4E346FB2DB}" destId="{DE656D38-8EFC-4A36-BD64-98ED51C3C62E}" srcOrd="0" destOrd="2" presId="urn:microsoft.com/office/officeart/2005/8/layout/gear1"/>
    <dgm:cxn modelId="{8650254B-A2B0-45BA-A68E-3F5A073531CE}" type="presOf" srcId="{04C2B57B-AF19-451C-BAA1-668F72711D2F}" destId="{5E0259A7-AFA3-4273-BB7B-85610126BC9A}" srcOrd="0" destOrd="0" presId="urn:microsoft.com/office/officeart/2005/8/layout/gear1"/>
    <dgm:cxn modelId="{F37A24AA-8213-49C6-9E8C-067205097F87}" type="presOf" srcId="{DD5FD540-47BC-4A70-BD4D-E654AC88313E}" destId="{9A06C85C-8B8B-4113-B4AD-DD371D01A11C}" srcOrd="0" destOrd="0" presId="urn:microsoft.com/office/officeart/2005/8/layout/gear1"/>
    <dgm:cxn modelId="{3545F16A-B177-4B7F-8AD2-3AEA083D2132}" type="presOf" srcId="{9C82C1A2-4A9D-4A97-9E7D-61FA42A7946A}" destId="{38D94149-583B-4153-AC3E-4D495192E4FC}" srcOrd="1" destOrd="0" presId="urn:microsoft.com/office/officeart/2005/8/layout/gear1"/>
    <dgm:cxn modelId="{D94A5703-F262-438C-8B2F-3E1210C2C9F4}" type="presOf" srcId="{901F4171-798E-40C4-92D9-2895675394E8}" destId="{DE656D38-8EFC-4A36-BD64-98ED51C3C62E}" srcOrd="0" destOrd="0" presId="urn:microsoft.com/office/officeart/2005/8/layout/gear1"/>
    <dgm:cxn modelId="{643A4B73-BC17-4F84-8CD4-505E5B5859BA}" srcId="{9C82C1A2-4A9D-4A97-9E7D-61FA42A7946A}" destId="{901F4171-798E-40C4-92D9-2895675394E8}" srcOrd="0" destOrd="0" parTransId="{CAE4E104-4467-4673-BAFC-E189657A6641}" sibTransId="{6A6F7419-1E99-4465-B58E-D5425134509C}"/>
    <dgm:cxn modelId="{02CB8134-68E7-4C43-8EFE-0A8A85B65ECF}" srcId="{38EDEB5A-189B-4764-8C41-5638DDE92533}" destId="{9211E081-E37A-4590-BC25-6A413931FF5A}" srcOrd="1" destOrd="0" parTransId="{2BC7FB79-BF2B-496B-B75A-F08E3DEA3BE8}" sibTransId="{DD5FD540-47BC-4A70-BD4D-E654AC88313E}"/>
    <dgm:cxn modelId="{5F14A3D1-909C-4D77-AEEA-5F919C5B3829}" srcId="{38EDEB5A-189B-4764-8C41-5638DDE92533}" destId="{9C82C1A2-4A9D-4A97-9E7D-61FA42A7946A}" srcOrd="0" destOrd="0" parTransId="{A3B8AB2C-EBE7-4DCA-922F-459B2135B8B7}" sibTransId="{04C2B57B-AF19-451C-BAA1-668F72711D2F}"/>
    <dgm:cxn modelId="{4C26C560-9153-4E6F-9660-9EF3C26C750B}" type="presOf" srcId="{382469B9-CB45-43C7-882C-05E3D73B69DE}" destId="{DE656D38-8EFC-4A36-BD64-98ED51C3C62E}" srcOrd="0" destOrd="1" presId="urn:microsoft.com/office/officeart/2005/8/layout/gear1"/>
    <dgm:cxn modelId="{08A1BC08-6EFE-4721-A307-FDFB44A13F95}" type="presOf" srcId="{9C82C1A2-4A9D-4A97-9E7D-61FA42A7946A}" destId="{F574E463-9BD3-4D5A-8313-52F6F96423CD}" srcOrd="2" destOrd="0" presId="urn:microsoft.com/office/officeart/2005/8/layout/gear1"/>
    <dgm:cxn modelId="{964A3711-3DDF-491C-85F5-5C0EF968BA92}" type="presOf" srcId="{9C82C1A2-4A9D-4A97-9E7D-61FA42A7946A}" destId="{06182875-08A2-4160-804A-369A570442A2}" srcOrd="0" destOrd="0" presId="urn:microsoft.com/office/officeart/2005/8/layout/gear1"/>
    <dgm:cxn modelId="{3CFAF4D4-B649-48D1-8943-D8DFAAF43431}" type="presOf" srcId="{06E2AA3D-E10E-4AAD-9E84-F4B2C9DB6B86}" destId="{B1B8968A-DFDF-4F65-AE6A-BFE34753822B}" srcOrd="0" destOrd="1" presId="urn:microsoft.com/office/officeart/2005/8/layout/gear1"/>
    <dgm:cxn modelId="{67ED8865-CA24-4CCF-AC2A-387E0B6AD770}" type="presOf" srcId="{9211E081-E37A-4590-BC25-6A413931FF5A}" destId="{A26AF884-387A-49E9-BE16-CC0D0418AB99}" srcOrd="1" destOrd="0" presId="urn:microsoft.com/office/officeart/2005/8/layout/gear1"/>
    <dgm:cxn modelId="{BF013DA6-9134-4FFE-8193-55ECB1AB5529}" srcId="{9211E081-E37A-4590-BC25-6A413931FF5A}" destId="{DCFE4F94-C4F2-4B0F-979C-CCCE4A919C7D}" srcOrd="0" destOrd="0" parTransId="{4020DA2C-4416-4228-8C47-5A751DC8121D}" sibTransId="{87F8FCD9-305F-42AC-9CBE-311AE89DFDA6}"/>
    <dgm:cxn modelId="{E0AA3550-F5E8-4A8D-A5D9-A06F2F73B4DC}" type="presOf" srcId="{DCFE4F94-C4F2-4B0F-979C-CCCE4A919C7D}" destId="{B1B8968A-DFDF-4F65-AE6A-BFE34753822B}" srcOrd="0" destOrd="0" presId="urn:microsoft.com/office/officeart/2005/8/layout/gear1"/>
    <dgm:cxn modelId="{5EAA876F-FF8D-4C17-9533-2407214EA4EF}" type="presOf" srcId="{9211E081-E37A-4590-BC25-6A413931FF5A}" destId="{98E7C852-5350-44B3-A55E-B0A4029D8A9D}" srcOrd="0" destOrd="0" presId="urn:microsoft.com/office/officeart/2005/8/layout/gear1"/>
    <dgm:cxn modelId="{A361C574-A126-4E02-B315-910CB0D6CF22}" type="presParOf" srcId="{1A0950EC-3DC5-4374-8A07-3D3CFCF171CA}" destId="{06182875-08A2-4160-804A-369A570442A2}" srcOrd="0" destOrd="0" presId="urn:microsoft.com/office/officeart/2005/8/layout/gear1"/>
    <dgm:cxn modelId="{74BD0D70-7EED-490C-AED9-45251224A3E4}" type="presParOf" srcId="{1A0950EC-3DC5-4374-8A07-3D3CFCF171CA}" destId="{38D94149-583B-4153-AC3E-4D495192E4FC}" srcOrd="1" destOrd="0" presId="urn:microsoft.com/office/officeart/2005/8/layout/gear1"/>
    <dgm:cxn modelId="{FF16ED60-3794-4F51-B861-1898E63BB4B4}" type="presParOf" srcId="{1A0950EC-3DC5-4374-8A07-3D3CFCF171CA}" destId="{F574E463-9BD3-4D5A-8313-52F6F96423CD}" srcOrd="2" destOrd="0" presId="urn:microsoft.com/office/officeart/2005/8/layout/gear1"/>
    <dgm:cxn modelId="{88F6DAD5-9568-49B4-8D14-5E8E97304C76}" type="presParOf" srcId="{1A0950EC-3DC5-4374-8A07-3D3CFCF171CA}" destId="{DE656D38-8EFC-4A36-BD64-98ED51C3C62E}" srcOrd="3" destOrd="0" presId="urn:microsoft.com/office/officeart/2005/8/layout/gear1"/>
    <dgm:cxn modelId="{D489D970-C3B4-4186-A088-578F47802AC9}" type="presParOf" srcId="{1A0950EC-3DC5-4374-8A07-3D3CFCF171CA}" destId="{98E7C852-5350-44B3-A55E-B0A4029D8A9D}" srcOrd="4" destOrd="0" presId="urn:microsoft.com/office/officeart/2005/8/layout/gear1"/>
    <dgm:cxn modelId="{C736DB06-B35C-49BF-86A8-01C4CE14AF2E}" type="presParOf" srcId="{1A0950EC-3DC5-4374-8A07-3D3CFCF171CA}" destId="{A26AF884-387A-49E9-BE16-CC0D0418AB99}" srcOrd="5" destOrd="0" presId="urn:microsoft.com/office/officeart/2005/8/layout/gear1"/>
    <dgm:cxn modelId="{B598AEBD-35D9-4F86-9730-D568839879BE}" type="presParOf" srcId="{1A0950EC-3DC5-4374-8A07-3D3CFCF171CA}" destId="{37B1CB29-237D-4FE4-A4BC-E0117396584C}" srcOrd="6" destOrd="0" presId="urn:microsoft.com/office/officeart/2005/8/layout/gear1"/>
    <dgm:cxn modelId="{DAA29706-6D8C-4B29-8CBE-25DB89EF846C}" type="presParOf" srcId="{1A0950EC-3DC5-4374-8A07-3D3CFCF171CA}" destId="{B1B8968A-DFDF-4F65-AE6A-BFE34753822B}" srcOrd="7" destOrd="0" presId="urn:microsoft.com/office/officeart/2005/8/layout/gear1"/>
    <dgm:cxn modelId="{23DC62CF-F7BF-4C92-A698-B5C182035479}" type="presParOf" srcId="{1A0950EC-3DC5-4374-8A07-3D3CFCF171CA}" destId="{5E0259A7-AFA3-4273-BB7B-85610126BC9A}" srcOrd="8" destOrd="0" presId="urn:microsoft.com/office/officeart/2005/8/layout/gear1"/>
    <dgm:cxn modelId="{BE39521E-3344-4427-876B-E0B1035F405E}" type="presParOf" srcId="{1A0950EC-3DC5-4374-8A07-3D3CFCF171CA}" destId="{9A06C85C-8B8B-4113-B4AD-DD371D01A11C}" srcOrd="9"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9AE281-8A6A-4D71-8B81-AE14F7639C52}" type="doc">
      <dgm:prSet loTypeId="urn:microsoft.com/office/officeart/2005/8/layout/process2" loCatId="process" qsTypeId="urn:microsoft.com/office/officeart/2005/8/quickstyle/simple4" qsCatId="simple" csTypeId="urn:microsoft.com/office/officeart/2005/8/colors/colorful3" csCatId="colorful" phldr="1"/>
      <dgm:spPr/>
    </dgm:pt>
    <dgm:pt modelId="{894B1FFD-CB36-4C29-872E-BD0FC0709785}">
      <dgm:prSet phldrT="[Text]" custT="1"/>
      <dgm:spPr/>
      <dgm:t>
        <a:bodyPr/>
        <a:lstStyle/>
        <a:p>
          <a:r>
            <a:rPr lang="en-US" sz="2000" b="1" dirty="0" smtClean="0"/>
            <a:t>Establish a common language,</a:t>
          </a:r>
        </a:p>
        <a:p>
          <a:r>
            <a:rPr lang="en-US" sz="2000" b="1" dirty="0" smtClean="0"/>
            <a:t>Take a consistent approach, and</a:t>
          </a:r>
        </a:p>
        <a:p>
          <a:r>
            <a:rPr lang="en-US" sz="2000" b="1" dirty="0" smtClean="0"/>
            <a:t>Apply a repeatable methodology</a:t>
          </a:r>
          <a:endParaRPr lang="en-US" sz="2000" b="1" dirty="0"/>
        </a:p>
      </dgm:t>
    </dgm:pt>
    <dgm:pt modelId="{695CF072-E84A-4B05-9569-834EA78B78B0}" type="parTrans" cxnId="{C66F1E03-D35D-4DA2-9C1E-7AE271371954}">
      <dgm:prSet/>
      <dgm:spPr/>
      <dgm:t>
        <a:bodyPr/>
        <a:lstStyle/>
        <a:p>
          <a:endParaRPr lang="en-US" sz="1800" b="1"/>
        </a:p>
      </dgm:t>
    </dgm:pt>
    <dgm:pt modelId="{8EC39625-6783-402C-90B8-75A8B8DAB296}" type="sibTrans" cxnId="{C66F1E03-D35D-4DA2-9C1E-7AE271371954}">
      <dgm:prSet custT="1"/>
      <dgm:spPr/>
      <dgm:t>
        <a:bodyPr/>
        <a:lstStyle/>
        <a:p>
          <a:endParaRPr lang="en-US" sz="1800" b="1" dirty="0"/>
        </a:p>
      </dgm:t>
    </dgm:pt>
    <dgm:pt modelId="{E09C1E6A-D6D4-4C82-9F5C-BED20957EFB9}">
      <dgm:prSet phldrT="[Text]" custT="1"/>
      <dgm:spPr/>
      <dgm:t>
        <a:bodyPr/>
        <a:lstStyle/>
        <a:p>
          <a:r>
            <a:rPr lang="en-US" sz="2000" b="1" dirty="0" smtClean="0"/>
            <a:t>Enhance learning,</a:t>
          </a:r>
        </a:p>
        <a:p>
          <a:r>
            <a:rPr lang="en-US" sz="2000" b="1" dirty="0" smtClean="0"/>
            <a:t>Streamline communications,</a:t>
          </a:r>
        </a:p>
        <a:p>
          <a:r>
            <a:rPr lang="en-US" sz="2000" b="1" dirty="0" smtClean="0"/>
            <a:t>Drive efficiency, and</a:t>
          </a:r>
        </a:p>
        <a:p>
          <a:r>
            <a:rPr lang="en-US" sz="2000" b="1" dirty="0" smtClean="0"/>
            <a:t>Achieve our goals</a:t>
          </a:r>
          <a:endParaRPr lang="en-US" sz="2000" b="1" dirty="0"/>
        </a:p>
      </dgm:t>
    </dgm:pt>
    <dgm:pt modelId="{40C20506-3874-4C22-8241-393E2E291BA0}" type="parTrans" cxnId="{774BF8CD-5785-498D-86F5-67336EC00824}">
      <dgm:prSet/>
      <dgm:spPr/>
      <dgm:t>
        <a:bodyPr/>
        <a:lstStyle/>
        <a:p>
          <a:endParaRPr lang="en-US" sz="1800" b="1"/>
        </a:p>
      </dgm:t>
    </dgm:pt>
    <dgm:pt modelId="{C3390238-C5BC-46AA-947B-89FB685AE147}" type="sibTrans" cxnId="{774BF8CD-5785-498D-86F5-67336EC00824}">
      <dgm:prSet custT="1"/>
      <dgm:spPr/>
      <dgm:t>
        <a:bodyPr/>
        <a:lstStyle/>
        <a:p>
          <a:endParaRPr lang="en-US" sz="1800" b="1" dirty="0"/>
        </a:p>
      </dgm:t>
    </dgm:pt>
    <dgm:pt modelId="{B1AD9AA1-F625-4D74-90D5-8017798200EE}">
      <dgm:prSet phldrT="[Text]" custT="1"/>
      <dgm:spPr/>
      <dgm:t>
        <a:bodyPr/>
        <a:lstStyle/>
        <a:p>
          <a:r>
            <a:rPr lang="en-US" sz="2000" b="1" dirty="0" smtClean="0"/>
            <a:t>Deliver an exemplary experience to our customers and partners.</a:t>
          </a:r>
          <a:endParaRPr lang="en-US" sz="2000" b="1" dirty="0"/>
        </a:p>
      </dgm:t>
    </dgm:pt>
    <dgm:pt modelId="{D605F03F-A68E-46BD-AE51-3CCE5B6544A5}" type="sibTrans" cxnId="{3F3C4FFC-B38B-4B99-8082-3CDE3AE64C03}">
      <dgm:prSet/>
      <dgm:spPr/>
      <dgm:t>
        <a:bodyPr/>
        <a:lstStyle/>
        <a:p>
          <a:endParaRPr lang="en-US" sz="1800" b="1"/>
        </a:p>
      </dgm:t>
    </dgm:pt>
    <dgm:pt modelId="{9E7F8614-6ABA-4E10-B0FC-DD96DA1473EF}" type="parTrans" cxnId="{3F3C4FFC-B38B-4B99-8082-3CDE3AE64C03}">
      <dgm:prSet/>
      <dgm:spPr/>
      <dgm:t>
        <a:bodyPr/>
        <a:lstStyle/>
        <a:p>
          <a:endParaRPr lang="en-US" sz="1800" b="1"/>
        </a:p>
      </dgm:t>
    </dgm:pt>
    <dgm:pt modelId="{CC04F4A6-9A65-4763-A5E3-6F6A15B57304}" type="pres">
      <dgm:prSet presAssocID="{769AE281-8A6A-4D71-8B81-AE14F7639C52}" presName="linearFlow" presStyleCnt="0">
        <dgm:presLayoutVars>
          <dgm:resizeHandles val="exact"/>
        </dgm:presLayoutVars>
      </dgm:prSet>
      <dgm:spPr/>
    </dgm:pt>
    <dgm:pt modelId="{CC758722-1695-4668-87AD-02E51EB55984}" type="pres">
      <dgm:prSet presAssocID="{894B1FFD-CB36-4C29-872E-BD0FC0709785}" presName="node" presStyleLbl="node1" presStyleIdx="0" presStyleCnt="3" custScaleX="252381" custScaleY="303235">
        <dgm:presLayoutVars>
          <dgm:bulletEnabled val="1"/>
        </dgm:presLayoutVars>
      </dgm:prSet>
      <dgm:spPr/>
      <dgm:t>
        <a:bodyPr/>
        <a:lstStyle/>
        <a:p>
          <a:endParaRPr lang="en-US"/>
        </a:p>
      </dgm:t>
    </dgm:pt>
    <dgm:pt modelId="{6A5CBC94-7749-4402-9B76-6C35CAFAC232}" type="pres">
      <dgm:prSet presAssocID="{8EC39625-6783-402C-90B8-75A8B8DAB296}" presName="sibTrans" presStyleLbl="sibTrans2D1" presStyleIdx="0" presStyleCnt="2"/>
      <dgm:spPr/>
      <dgm:t>
        <a:bodyPr/>
        <a:lstStyle/>
        <a:p>
          <a:endParaRPr lang="en-US"/>
        </a:p>
      </dgm:t>
    </dgm:pt>
    <dgm:pt modelId="{30CED602-B33E-4BA1-9262-451E9398D9D7}" type="pres">
      <dgm:prSet presAssocID="{8EC39625-6783-402C-90B8-75A8B8DAB296}" presName="connectorText" presStyleLbl="sibTrans2D1" presStyleIdx="0" presStyleCnt="2"/>
      <dgm:spPr/>
      <dgm:t>
        <a:bodyPr/>
        <a:lstStyle/>
        <a:p>
          <a:endParaRPr lang="en-US"/>
        </a:p>
      </dgm:t>
    </dgm:pt>
    <dgm:pt modelId="{023CC720-F14B-4645-9D84-581128DDE0AA}" type="pres">
      <dgm:prSet presAssocID="{E09C1E6A-D6D4-4C82-9F5C-BED20957EFB9}" presName="node" presStyleLbl="node1" presStyleIdx="1" presStyleCnt="3" custScaleX="252381" custScaleY="303235">
        <dgm:presLayoutVars>
          <dgm:bulletEnabled val="1"/>
        </dgm:presLayoutVars>
      </dgm:prSet>
      <dgm:spPr/>
      <dgm:t>
        <a:bodyPr/>
        <a:lstStyle/>
        <a:p>
          <a:endParaRPr lang="en-US"/>
        </a:p>
      </dgm:t>
    </dgm:pt>
    <dgm:pt modelId="{8906B9D5-6319-4986-834C-81FE6D899187}" type="pres">
      <dgm:prSet presAssocID="{C3390238-C5BC-46AA-947B-89FB685AE147}" presName="sibTrans" presStyleLbl="sibTrans2D1" presStyleIdx="1" presStyleCnt="2"/>
      <dgm:spPr/>
      <dgm:t>
        <a:bodyPr/>
        <a:lstStyle/>
        <a:p>
          <a:endParaRPr lang="en-US"/>
        </a:p>
      </dgm:t>
    </dgm:pt>
    <dgm:pt modelId="{3FFE03FD-D8FE-45FB-AFFE-F177D343FED2}" type="pres">
      <dgm:prSet presAssocID="{C3390238-C5BC-46AA-947B-89FB685AE147}" presName="connectorText" presStyleLbl="sibTrans2D1" presStyleIdx="1" presStyleCnt="2"/>
      <dgm:spPr/>
      <dgm:t>
        <a:bodyPr/>
        <a:lstStyle/>
        <a:p>
          <a:endParaRPr lang="en-US"/>
        </a:p>
      </dgm:t>
    </dgm:pt>
    <dgm:pt modelId="{7060CF4C-4967-4EB7-BF9E-AE2A40B0E997}" type="pres">
      <dgm:prSet presAssocID="{B1AD9AA1-F625-4D74-90D5-8017798200EE}" presName="node" presStyleLbl="node1" presStyleIdx="2" presStyleCnt="3" custScaleX="252381" custScaleY="303235">
        <dgm:presLayoutVars>
          <dgm:bulletEnabled val="1"/>
        </dgm:presLayoutVars>
      </dgm:prSet>
      <dgm:spPr/>
      <dgm:t>
        <a:bodyPr/>
        <a:lstStyle/>
        <a:p>
          <a:endParaRPr lang="en-US"/>
        </a:p>
      </dgm:t>
    </dgm:pt>
  </dgm:ptLst>
  <dgm:cxnLst>
    <dgm:cxn modelId="{BBDEC42F-A450-46B9-A40B-5723DF8D5E77}" type="presOf" srcId="{E09C1E6A-D6D4-4C82-9F5C-BED20957EFB9}" destId="{023CC720-F14B-4645-9D84-581128DDE0AA}" srcOrd="0" destOrd="0" presId="urn:microsoft.com/office/officeart/2005/8/layout/process2"/>
    <dgm:cxn modelId="{1F004BE8-89BD-4E11-AB78-3E354878870D}" type="presOf" srcId="{C3390238-C5BC-46AA-947B-89FB685AE147}" destId="{8906B9D5-6319-4986-834C-81FE6D899187}" srcOrd="0" destOrd="0" presId="urn:microsoft.com/office/officeart/2005/8/layout/process2"/>
    <dgm:cxn modelId="{774BF8CD-5785-498D-86F5-67336EC00824}" srcId="{769AE281-8A6A-4D71-8B81-AE14F7639C52}" destId="{E09C1E6A-D6D4-4C82-9F5C-BED20957EFB9}" srcOrd="1" destOrd="0" parTransId="{40C20506-3874-4C22-8241-393E2E291BA0}" sibTransId="{C3390238-C5BC-46AA-947B-89FB685AE147}"/>
    <dgm:cxn modelId="{8206ABA4-1D1C-494D-82F5-F329DEE1450B}" type="presOf" srcId="{B1AD9AA1-F625-4D74-90D5-8017798200EE}" destId="{7060CF4C-4967-4EB7-BF9E-AE2A40B0E997}" srcOrd="0" destOrd="0" presId="urn:microsoft.com/office/officeart/2005/8/layout/process2"/>
    <dgm:cxn modelId="{B2DB5992-46B5-486F-92AD-A4B53FFED8FA}" type="presOf" srcId="{C3390238-C5BC-46AA-947B-89FB685AE147}" destId="{3FFE03FD-D8FE-45FB-AFFE-F177D343FED2}" srcOrd="1" destOrd="0" presId="urn:microsoft.com/office/officeart/2005/8/layout/process2"/>
    <dgm:cxn modelId="{3F3C4FFC-B38B-4B99-8082-3CDE3AE64C03}" srcId="{769AE281-8A6A-4D71-8B81-AE14F7639C52}" destId="{B1AD9AA1-F625-4D74-90D5-8017798200EE}" srcOrd="2" destOrd="0" parTransId="{9E7F8614-6ABA-4E10-B0FC-DD96DA1473EF}" sibTransId="{D605F03F-A68E-46BD-AE51-3CCE5B6544A5}"/>
    <dgm:cxn modelId="{125557FD-29D1-4848-B362-DE27C6D41384}" type="presOf" srcId="{894B1FFD-CB36-4C29-872E-BD0FC0709785}" destId="{CC758722-1695-4668-87AD-02E51EB55984}" srcOrd="0" destOrd="0" presId="urn:microsoft.com/office/officeart/2005/8/layout/process2"/>
    <dgm:cxn modelId="{47D45399-FF3A-4B96-8241-B631476359E1}" type="presOf" srcId="{769AE281-8A6A-4D71-8B81-AE14F7639C52}" destId="{CC04F4A6-9A65-4763-A5E3-6F6A15B57304}" srcOrd="0" destOrd="0" presId="urn:microsoft.com/office/officeart/2005/8/layout/process2"/>
    <dgm:cxn modelId="{C66F1E03-D35D-4DA2-9C1E-7AE271371954}" srcId="{769AE281-8A6A-4D71-8B81-AE14F7639C52}" destId="{894B1FFD-CB36-4C29-872E-BD0FC0709785}" srcOrd="0" destOrd="0" parTransId="{695CF072-E84A-4B05-9569-834EA78B78B0}" sibTransId="{8EC39625-6783-402C-90B8-75A8B8DAB296}"/>
    <dgm:cxn modelId="{DF229ACA-1435-4BFE-AA30-47641CAA4162}" type="presOf" srcId="{8EC39625-6783-402C-90B8-75A8B8DAB296}" destId="{6A5CBC94-7749-4402-9B76-6C35CAFAC232}" srcOrd="0" destOrd="0" presId="urn:microsoft.com/office/officeart/2005/8/layout/process2"/>
    <dgm:cxn modelId="{B116D107-CB3E-4F34-AC1A-4ED5D391DEE6}" type="presOf" srcId="{8EC39625-6783-402C-90B8-75A8B8DAB296}" destId="{30CED602-B33E-4BA1-9262-451E9398D9D7}" srcOrd="1" destOrd="0" presId="urn:microsoft.com/office/officeart/2005/8/layout/process2"/>
    <dgm:cxn modelId="{114C763E-66DD-4286-8DFD-F9FA906AB1B6}" type="presParOf" srcId="{CC04F4A6-9A65-4763-A5E3-6F6A15B57304}" destId="{CC758722-1695-4668-87AD-02E51EB55984}" srcOrd="0" destOrd="0" presId="urn:microsoft.com/office/officeart/2005/8/layout/process2"/>
    <dgm:cxn modelId="{B4DFEB67-776C-4B73-8FDD-7BAE22DEC208}" type="presParOf" srcId="{CC04F4A6-9A65-4763-A5E3-6F6A15B57304}" destId="{6A5CBC94-7749-4402-9B76-6C35CAFAC232}" srcOrd="1" destOrd="0" presId="urn:microsoft.com/office/officeart/2005/8/layout/process2"/>
    <dgm:cxn modelId="{05F1C40F-6A84-4676-B212-3A25AD66F4B5}" type="presParOf" srcId="{6A5CBC94-7749-4402-9B76-6C35CAFAC232}" destId="{30CED602-B33E-4BA1-9262-451E9398D9D7}" srcOrd="0" destOrd="0" presId="urn:microsoft.com/office/officeart/2005/8/layout/process2"/>
    <dgm:cxn modelId="{D15DDA93-3CBA-44E9-9AB8-8E2DAB932476}" type="presParOf" srcId="{CC04F4A6-9A65-4763-A5E3-6F6A15B57304}" destId="{023CC720-F14B-4645-9D84-581128DDE0AA}" srcOrd="2" destOrd="0" presId="urn:microsoft.com/office/officeart/2005/8/layout/process2"/>
    <dgm:cxn modelId="{49A9C024-7123-4ADA-AC60-16A58BE45C7E}" type="presParOf" srcId="{CC04F4A6-9A65-4763-A5E3-6F6A15B57304}" destId="{8906B9D5-6319-4986-834C-81FE6D899187}" srcOrd="3" destOrd="0" presId="urn:microsoft.com/office/officeart/2005/8/layout/process2"/>
    <dgm:cxn modelId="{8888AFED-86EB-4CC8-A8FF-BECD432675F7}" type="presParOf" srcId="{8906B9D5-6319-4986-834C-81FE6D899187}" destId="{3FFE03FD-D8FE-45FB-AFFE-F177D343FED2}" srcOrd="0" destOrd="0" presId="urn:microsoft.com/office/officeart/2005/8/layout/process2"/>
    <dgm:cxn modelId="{C606475C-3377-4E55-91CE-C64CA00D6378}" type="presParOf" srcId="{CC04F4A6-9A65-4763-A5E3-6F6A15B57304}" destId="{7060CF4C-4967-4EB7-BF9E-AE2A40B0E997}" srcOrd="4"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EDEB5A-189B-4764-8C41-5638DDE92533}" type="doc">
      <dgm:prSet loTypeId="urn:microsoft.com/office/officeart/2005/8/layout/gear1" loCatId="relationship" qsTypeId="urn:microsoft.com/office/officeart/2005/8/quickstyle/simple5" qsCatId="simple" csTypeId="urn:microsoft.com/office/officeart/2005/8/colors/accent1_3" csCatId="accent1" phldr="1"/>
      <dgm:spPr/>
      <dgm:t>
        <a:bodyPr/>
        <a:lstStyle/>
        <a:p>
          <a:endParaRPr lang="en-US"/>
        </a:p>
      </dgm:t>
    </dgm:pt>
    <dgm:pt modelId="{9C82C1A2-4A9D-4A97-9E7D-61FA42A7946A}">
      <dgm:prSet phldrT="[Text]"/>
      <dgm:spPr/>
      <dgm:t>
        <a:bodyPr/>
        <a:lstStyle/>
        <a:p>
          <a:r>
            <a:rPr lang="en-US" dirty="0" smtClean="0"/>
            <a:t>Experiential </a:t>
          </a:r>
        </a:p>
        <a:p>
          <a:r>
            <a:rPr lang="en-US" dirty="0" smtClean="0"/>
            <a:t>Learning</a:t>
          </a:r>
          <a:endParaRPr lang="en-US" dirty="0"/>
        </a:p>
      </dgm:t>
    </dgm:pt>
    <dgm:pt modelId="{04C2B57B-AF19-451C-BAA1-668F72711D2F}" type="sibTrans" cxnId="{5F14A3D1-909C-4D77-AEEA-5F919C5B3829}">
      <dgm:prSet/>
      <dgm:spPr/>
      <dgm:t>
        <a:bodyPr/>
        <a:lstStyle/>
        <a:p>
          <a:endParaRPr lang="en-US"/>
        </a:p>
      </dgm:t>
    </dgm:pt>
    <dgm:pt modelId="{A3B8AB2C-EBE7-4DCA-922F-459B2135B8B7}" type="parTrans" cxnId="{5F14A3D1-909C-4D77-AEEA-5F919C5B3829}">
      <dgm:prSet/>
      <dgm:spPr/>
      <dgm:t>
        <a:bodyPr/>
        <a:lstStyle/>
        <a:p>
          <a:endParaRPr lang="en-US"/>
        </a:p>
      </dgm:t>
    </dgm:pt>
    <dgm:pt modelId="{901F4171-798E-40C4-92D9-2895675394E8}">
      <dgm:prSet phldrT="[Text]" custT="1"/>
      <dgm:spPr/>
      <dgm:t>
        <a:bodyPr/>
        <a:lstStyle/>
        <a:p>
          <a:pPr marL="174625" indent="-174625"/>
          <a:r>
            <a:rPr lang="en-US" sz="1100" dirty="0" smtClean="0"/>
            <a:t>“Just in Time” Process Training in July</a:t>
          </a:r>
          <a:endParaRPr lang="en-US" sz="1100" dirty="0"/>
        </a:p>
      </dgm:t>
    </dgm:pt>
    <dgm:pt modelId="{CAE4E104-4467-4673-BAFC-E189657A6641}" type="parTrans" cxnId="{643A4B73-BC17-4F84-8CD4-505E5B5859BA}">
      <dgm:prSet/>
      <dgm:spPr/>
      <dgm:t>
        <a:bodyPr/>
        <a:lstStyle/>
        <a:p>
          <a:endParaRPr lang="en-US"/>
        </a:p>
      </dgm:t>
    </dgm:pt>
    <dgm:pt modelId="{6A6F7419-1E99-4465-B58E-D5425134509C}" type="sibTrans" cxnId="{643A4B73-BC17-4F84-8CD4-505E5B5859BA}">
      <dgm:prSet/>
      <dgm:spPr/>
      <dgm:t>
        <a:bodyPr/>
        <a:lstStyle/>
        <a:p>
          <a:endParaRPr lang="en-US"/>
        </a:p>
      </dgm:t>
    </dgm:pt>
    <dgm:pt modelId="{382469B9-CB45-43C7-882C-05E3D73B69DE}">
      <dgm:prSet phldrT="[Text]" custT="1"/>
      <dgm:spPr/>
      <dgm:t>
        <a:bodyPr/>
        <a:lstStyle/>
        <a:p>
          <a:pPr marL="174625" indent="-174625"/>
          <a:r>
            <a:rPr lang="en-US" sz="1100" dirty="0" smtClean="0"/>
            <a:t>Established Knowledge Baseline</a:t>
          </a:r>
          <a:endParaRPr lang="en-US" sz="1100" dirty="0"/>
        </a:p>
      </dgm:t>
    </dgm:pt>
    <dgm:pt modelId="{085680D6-9E06-4C36-A38A-76D005BA7B3D}" type="parTrans" cxnId="{34955079-9073-4E0D-B6B1-10C626FECC48}">
      <dgm:prSet/>
      <dgm:spPr/>
      <dgm:t>
        <a:bodyPr/>
        <a:lstStyle/>
        <a:p>
          <a:endParaRPr lang="en-US"/>
        </a:p>
      </dgm:t>
    </dgm:pt>
    <dgm:pt modelId="{BF876FB0-DDD6-48EF-A4CB-2C4FB809F5AB}" type="sibTrans" cxnId="{34955079-9073-4E0D-B6B1-10C626FECC48}">
      <dgm:prSet/>
      <dgm:spPr/>
      <dgm:t>
        <a:bodyPr/>
        <a:lstStyle/>
        <a:p>
          <a:endParaRPr lang="en-US"/>
        </a:p>
      </dgm:t>
    </dgm:pt>
    <dgm:pt modelId="{9211E081-E37A-4590-BC25-6A413931FF5A}">
      <dgm:prSet phldrT="[Text]"/>
      <dgm:spPr>
        <a:solidFill>
          <a:schemeClr val="bg1">
            <a:lumMod val="75000"/>
          </a:schemeClr>
        </a:solidFill>
      </dgm:spPr>
      <dgm:t>
        <a:bodyPr/>
        <a:lstStyle/>
        <a:p>
          <a:r>
            <a:rPr lang="en-US" dirty="0" smtClean="0">
              <a:solidFill>
                <a:schemeClr val="tx1"/>
              </a:solidFill>
            </a:rPr>
            <a:t>Organization-Specific Learning</a:t>
          </a:r>
          <a:endParaRPr lang="en-US" dirty="0">
            <a:solidFill>
              <a:schemeClr val="tx1"/>
            </a:solidFill>
          </a:endParaRPr>
        </a:p>
      </dgm:t>
    </dgm:pt>
    <dgm:pt modelId="{2BC7FB79-BF2B-496B-B75A-F08E3DEA3BE8}" type="parTrans" cxnId="{02CB8134-68E7-4C43-8EFE-0A8A85B65ECF}">
      <dgm:prSet/>
      <dgm:spPr/>
      <dgm:t>
        <a:bodyPr/>
        <a:lstStyle/>
        <a:p>
          <a:endParaRPr lang="en-US"/>
        </a:p>
      </dgm:t>
    </dgm:pt>
    <dgm:pt modelId="{DD5FD540-47BC-4A70-BD4D-E654AC88313E}" type="sibTrans" cxnId="{02CB8134-68E7-4C43-8EFE-0A8A85B65ECF}">
      <dgm:prSet/>
      <dgm:spPr>
        <a:solidFill>
          <a:schemeClr val="bg1">
            <a:lumMod val="75000"/>
          </a:schemeClr>
        </a:solidFill>
      </dgm:spPr>
      <dgm:t>
        <a:bodyPr/>
        <a:lstStyle/>
        <a:p>
          <a:endParaRPr lang="en-US"/>
        </a:p>
      </dgm:t>
    </dgm:pt>
    <dgm:pt modelId="{5FB8684D-90BD-4407-9FF9-2C0966F46D32}">
      <dgm:prSet phldrT="[Text]" custScaleY="91667" custLinFactNeighborX="-91518" custLinFactNeighborY="-72024"/>
      <dgm:spPr/>
      <dgm:t>
        <a:bodyPr/>
        <a:lstStyle/>
        <a:p>
          <a:endParaRPr lang="en-US"/>
        </a:p>
      </dgm:t>
    </dgm:pt>
    <dgm:pt modelId="{0A18ACAA-101C-4991-843E-66E5FE3D6949}" type="parTrans" cxnId="{77FA54C2-0F47-4A4D-BEE6-904DF611CCD3}">
      <dgm:prSet/>
      <dgm:spPr/>
      <dgm:t>
        <a:bodyPr/>
        <a:lstStyle/>
        <a:p>
          <a:endParaRPr lang="en-US"/>
        </a:p>
      </dgm:t>
    </dgm:pt>
    <dgm:pt modelId="{73FDD604-6314-408C-B64F-FCCE0C770F3B}" type="sibTrans" cxnId="{77FA54C2-0F47-4A4D-BEE6-904DF611CCD3}">
      <dgm:prSet/>
      <dgm:spPr/>
      <dgm:t>
        <a:bodyPr/>
        <a:lstStyle/>
        <a:p>
          <a:endParaRPr lang="en-US"/>
        </a:p>
      </dgm:t>
    </dgm:pt>
    <dgm:pt modelId="{17973187-35FA-46FE-9EF0-3B264FF5350A}">
      <dgm:prSet phldrT="[Text]" custScaleY="91667" custLinFactNeighborX="-91518" custLinFactNeighborY="-72024"/>
      <dgm:spPr/>
      <dgm:t>
        <a:bodyPr/>
        <a:lstStyle/>
        <a:p>
          <a:endParaRPr lang="en-US"/>
        </a:p>
      </dgm:t>
    </dgm:pt>
    <dgm:pt modelId="{6EE03C0C-6290-4745-957A-40AF785AD4F9}" type="parTrans" cxnId="{5D940F79-5E87-4AE6-888A-60382775C184}">
      <dgm:prSet/>
      <dgm:spPr/>
      <dgm:t>
        <a:bodyPr/>
        <a:lstStyle/>
        <a:p>
          <a:endParaRPr lang="en-US"/>
        </a:p>
      </dgm:t>
    </dgm:pt>
    <dgm:pt modelId="{1C424089-AD44-4E8A-9717-1AE5E073574E}" type="sibTrans" cxnId="{5D940F79-5E87-4AE6-888A-60382775C184}">
      <dgm:prSet/>
      <dgm:spPr/>
      <dgm:t>
        <a:bodyPr/>
        <a:lstStyle/>
        <a:p>
          <a:endParaRPr lang="en-US"/>
        </a:p>
      </dgm:t>
    </dgm:pt>
    <dgm:pt modelId="{C4356DC6-C016-4079-B3FE-5DA5258A52F4}">
      <dgm:prSet/>
      <dgm:spPr>
        <a:solidFill>
          <a:schemeClr val="accent3"/>
        </a:solidFill>
      </dgm:spPr>
      <dgm:t>
        <a:bodyPr/>
        <a:lstStyle/>
        <a:p>
          <a:r>
            <a:rPr lang="en-US" dirty="0" smtClean="0"/>
            <a:t>Business Architect Certificate</a:t>
          </a:r>
        </a:p>
        <a:p>
          <a:r>
            <a:rPr lang="en-US" dirty="0" smtClean="0"/>
            <a:t>Program</a:t>
          </a:r>
          <a:endParaRPr lang="en-US" dirty="0"/>
        </a:p>
      </dgm:t>
    </dgm:pt>
    <dgm:pt modelId="{5C29A815-6020-455D-8FC7-702A25A7B351}" type="sibTrans" cxnId="{40060045-7DE0-4B0D-AAAD-0277D3BEDE9E}">
      <dgm:prSet/>
      <dgm:spPr>
        <a:solidFill>
          <a:schemeClr val="accent3"/>
        </a:solidFill>
      </dgm:spPr>
      <dgm:t>
        <a:bodyPr/>
        <a:lstStyle/>
        <a:p>
          <a:endParaRPr lang="en-US"/>
        </a:p>
      </dgm:t>
    </dgm:pt>
    <dgm:pt modelId="{BFF93EF2-90D4-4B79-B7CC-C7508BF55805}" type="parTrans" cxnId="{40060045-7DE0-4B0D-AAAD-0277D3BEDE9E}">
      <dgm:prSet/>
      <dgm:spPr/>
      <dgm:t>
        <a:bodyPr/>
        <a:lstStyle/>
        <a:p>
          <a:endParaRPr lang="en-US"/>
        </a:p>
      </dgm:t>
    </dgm:pt>
    <dgm:pt modelId="{06E2AA3D-E10E-4AAD-9E84-F4B2C9DB6B86}">
      <dgm:prSet phldrT="[Text]" custT="1"/>
      <dgm:spPr/>
      <dgm:t>
        <a:bodyPr/>
        <a:lstStyle/>
        <a:p>
          <a:pPr marL="174625" indent="-174625"/>
          <a:r>
            <a:rPr lang="en-US" sz="1100" dirty="0" smtClean="0"/>
            <a:t>Context for July activities</a:t>
          </a:r>
        </a:p>
        <a:p>
          <a:pPr marL="174625" indent="-174625"/>
          <a:r>
            <a:rPr lang="en-US" sz="1100" dirty="0" smtClean="0"/>
            <a:t>Foundational academic learning</a:t>
          </a:r>
          <a:endParaRPr lang="en-US" sz="1100" dirty="0"/>
        </a:p>
      </dgm:t>
    </dgm:pt>
    <dgm:pt modelId="{43D59E5E-91E3-4DA1-9FB4-4F8C4013D564}" type="sibTrans" cxnId="{E297DA60-D614-4BC2-A4EF-1A3787465BF7}">
      <dgm:prSet/>
      <dgm:spPr/>
      <dgm:t>
        <a:bodyPr/>
        <a:lstStyle/>
        <a:p>
          <a:endParaRPr lang="en-US"/>
        </a:p>
      </dgm:t>
    </dgm:pt>
    <dgm:pt modelId="{4EB708E0-41E4-47E0-9E2C-B4373AE5A9DF}" type="parTrans" cxnId="{E297DA60-D614-4BC2-A4EF-1A3787465BF7}">
      <dgm:prSet/>
      <dgm:spPr/>
      <dgm:t>
        <a:bodyPr/>
        <a:lstStyle/>
        <a:p>
          <a:endParaRPr lang="en-US"/>
        </a:p>
      </dgm:t>
    </dgm:pt>
    <dgm:pt modelId="{DCFE4F94-C4F2-4B0F-979C-CCCE4A919C7D}">
      <dgm:prSet phldrT="[Text]" custT="1"/>
      <dgm:spPr/>
      <dgm:t>
        <a:bodyPr/>
        <a:lstStyle/>
        <a:p>
          <a:pPr marL="174625" indent="-174625"/>
          <a:r>
            <a:rPr lang="en-US" sz="1100" dirty="0" smtClean="0"/>
            <a:t>GP BAT Learning Series: BSA Essential Knowledge</a:t>
          </a:r>
          <a:endParaRPr lang="en-US" sz="1100" dirty="0"/>
        </a:p>
      </dgm:t>
    </dgm:pt>
    <dgm:pt modelId="{87F8FCD9-305F-42AC-9CBE-311AE89DFDA6}" type="sibTrans" cxnId="{BF013DA6-9134-4FFE-8193-55ECB1AB5529}">
      <dgm:prSet/>
      <dgm:spPr/>
      <dgm:t>
        <a:bodyPr/>
        <a:lstStyle/>
        <a:p>
          <a:endParaRPr lang="en-US"/>
        </a:p>
      </dgm:t>
    </dgm:pt>
    <dgm:pt modelId="{4020DA2C-4416-4228-8C47-5A751DC8121D}" type="parTrans" cxnId="{BF013DA6-9134-4FFE-8193-55ECB1AB5529}">
      <dgm:prSet/>
      <dgm:spPr/>
      <dgm:t>
        <a:bodyPr/>
        <a:lstStyle/>
        <a:p>
          <a:endParaRPr lang="en-US"/>
        </a:p>
      </dgm:t>
    </dgm:pt>
    <dgm:pt modelId="{1A0950EC-3DC5-4374-8A07-3D3CFCF171CA}" type="pres">
      <dgm:prSet presAssocID="{38EDEB5A-189B-4764-8C41-5638DDE92533}" presName="composite" presStyleCnt="0">
        <dgm:presLayoutVars>
          <dgm:chMax val="3"/>
          <dgm:animLvl val="lvl"/>
          <dgm:resizeHandles val="exact"/>
        </dgm:presLayoutVars>
      </dgm:prSet>
      <dgm:spPr/>
      <dgm:t>
        <a:bodyPr/>
        <a:lstStyle/>
        <a:p>
          <a:endParaRPr lang="en-US"/>
        </a:p>
      </dgm:t>
    </dgm:pt>
    <dgm:pt modelId="{06182875-08A2-4160-804A-369A570442A2}" type="pres">
      <dgm:prSet presAssocID="{9C82C1A2-4A9D-4A97-9E7D-61FA42A7946A}" presName="gear1" presStyleLbl="node1" presStyleIdx="0" presStyleCnt="3">
        <dgm:presLayoutVars>
          <dgm:chMax val="1"/>
          <dgm:bulletEnabled val="1"/>
        </dgm:presLayoutVars>
      </dgm:prSet>
      <dgm:spPr/>
      <dgm:t>
        <a:bodyPr/>
        <a:lstStyle/>
        <a:p>
          <a:endParaRPr lang="en-US"/>
        </a:p>
      </dgm:t>
    </dgm:pt>
    <dgm:pt modelId="{38D94149-583B-4153-AC3E-4D495192E4FC}" type="pres">
      <dgm:prSet presAssocID="{9C82C1A2-4A9D-4A97-9E7D-61FA42A7946A}" presName="gear1srcNode" presStyleLbl="node1" presStyleIdx="0" presStyleCnt="3"/>
      <dgm:spPr/>
      <dgm:t>
        <a:bodyPr/>
        <a:lstStyle/>
        <a:p>
          <a:endParaRPr lang="en-US"/>
        </a:p>
      </dgm:t>
    </dgm:pt>
    <dgm:pt modelId="{F574E463-9BD3-4D5A-8313-52F6F96423CD}" type="pres">
      <dgm:prSet presAssocID="{9C82C1A2-4A9D-4A97-9E7D-61FA42A7946A}" presName="gear1dstNode" presStyleLbl="node1" presStyleIdx="0" presStyleCnt="3"/>
      <dgm:spPr/>
      <dgm:t>
        <a:bodyPr/>
        <a:lstStyle/>
        <a:p>
          <a:endParaRPr lang="en-US"/>
        </a:p>
      </dgm:t>
    </dgm:pt>
    <dgm:pt modelId="{DE656D38-8EFC-4A36-BD64-98ED51C3C62E}" type="pres">
      <dgm:prSet presAssocID="{9C82C1A2-4A9D-4A97-9E7D-61FA42A7946A}" presName="gear1ch" presStyleLbl="fgAcc1" presStyleIdx="0" presStyleCnt="2" custScaleX="111309" custScaleY="78572" custLinFactNeighborX="-78065" custLinFactNeighborY="-4464">
        <dgm:presLayoutVars>
          <dgm:chMax val="0"/>
          <dgm:bulletEnabled val="1"/>
        </dgm:presLayoutVars>
      </dgm:prSet>
      <dgm:spPr/>
      <dgm:t>
        <a:bodyPr/>
        <a:lstStyle/>
        <a:p>
          <a:endParaRPr lang="en-US"/>
        </a:p>
      </dgm:t>
    </dgm:pt>
    <dgm:pt modelId="{98E7C852-5350-44B3-A55E-B0A4029D8A9D}" type="pres">
      <dgm:prSet presAssocID="{9211E081-E37A-4590-BC25-6A413931FF5A}" presName="gear2" presStyleLbl="node1" presStyleIdx="1" presStyleCnt="3">
        <dgm:presLayoutVars>
          <dgm:chMax val="1"/>
          <dgm:bulletEnabled val="1"/>
        </dgm:presLayoutVars>
      </dgm:prSet>
      <dgm:spPr/>
      <dgm:t>
        <a:bodyPr/>
        <a:lstStyle/>
        <a:p>
          <a:endParaRPr lang="en-US"/>
        </a:p>
      </dgm:t>
    </dgm:pt>
    <dgm:pt modelId="{A26AF884-387A-49E9-BE16-CC0D0418AB99}" type="pres">
      <dgm:prSet presAssocID="{9211E081-E37A-4590-BC25-6A413931FF5A}" presName="gear2srcNode" presStyleLbl="node1" presStyleIdx="1" presStyleCnt="3"/>
      <dgm:spPr/>
      <dgm:t>
        <a:bodyPr/>
        <a:lstStyle/>
        <a:p>
          <a:endParaRPr lang="en-US"/>
        </a:p>
      </dgm:t>
    </dgm:pt>
    <dgm:pt modelId="{37B1CB29-237D-4FE4-A4BC-E0117396584C}" type="pres">
      <dgm:prSet presAssocID="{9211E081-E37A-4590-BC25-6A413931FF5A}" presName="gear2dstNode" presStyleLbl="node1" presStyleIdx="1" presStyleCnt="3"/>
      <dgm:spPr/>
      <dgm:t>
        <a:bodyPr/>
        <a:lstStyle/>
        <a:p>
          <a:endParaRPr lang="en-US"/>
        </a:p>
      </dgm:t>
    </dgm:pt>
    <dgm:pt modelId="{B1B8968A-DFDF-4F65-AE6A-BFE34753822B}" type="pres">
      <dgm:prSet presAssocID="{9211E081-E37A-4590-BC25-6A413931FF5A}" presName="gear2ch" presStyleLbl="fgAcc1" presStyleIdx="1" presStyleCnt="2" custScaleX="108929" custScaleY="91667" custLinFactNeighborX="-71428" custLinFactNeighborY="-14881">
        <dgm:presLayoutVars>
          <dgm:chMax val="0"/>
          <dgm:bulletEnabled val="1"/>
        </dgm:presLayoutVars>
      </dgm:prSet>
      <dgm:spPr/>
      <dgm:t>
        <a:bodyPr/>
        <a:lstStyle/>
        <a:p>
          <a:endParaRPr lang="en-US"/>
        </a:p>
      </dgm:t>
    </dgm:pt>
    <dgm:pt modelId="{B5BFC26C-0E36-43B0-8E15-4F7D24FBA88D}" type="pres">
      <dgm:prSet presAssocID="{C4356DC6-C016-4079-B3FE-5DA5258A52F4}" presName="gear3" presStyleLbl="node1" presStyleIdx="2" presStyleCnt="3"/>
      <dgm:spPr/>
      <dgm:t>
        <a:bodyPr/>
        <a:lstStyle/>
        <a:p>
          <a:endParaRPr lang="en-US"/>
        </a:p>
      </dgm:t>
    </dgm:pt>
    <dgm:pt modelId="{908B2F6D-2001-4BAB-82CD-E6E2FAEE9F98}" type="pres">
      <dgm:prSet presAssocID="{C4356DC6-C016-4079-B3FE-5DA5258A52F4}" presName="gear3tx" presStyleLbl="node1" presStyleIdx="2" presStyleCnt="3">
        <dgm:presLayoutVars>
          <dgm:chMax val="1"/>
          <dgm:bulletEnabled val="1"/>
        </dgm:presLayoutVars>
      </dgm:prSet>
      <dgm:spPr/>
      <dgm:t>
        <a:bodyPr/>
        <a:lstStyle/>
        <a:p>
          <a:endParaRPr lang="en-US"/>
        </a:p>
      </dgm:t>
    </dgm:pt>
    <dgm:pt modelId="{7BFF7F81-E8E4-4232-9B2E-0A52AF3C1C96}" type="pres">
      <dgm:prSet presAssocID="{C4356DC6-C016-4079-B3FE-5DA5258A52F4}" presName="gear3srcNode" presStyleLbl="node1" presStyleIdx="2" presStyleCnt="3"/>
      <dgm:spPr/>
      <dgm:t>
        <a:bodyPr/>
        <a:lstStyle/>
        <a:p>
          <a:endParaRPr lang="en-US"/>
        </a:p>
      </dgm:t>
    </dgm:pt>
    <dgm:pt modelId="{0F2EC66D-3C40-471C-8B4D-C4B9DD024FA0}" type="pres">
      <dgm:prSet presAssocID="{C4356DC6-C016-4079-B3FE-5DA5258A52F4}" presName="gear3dstNode" presStyleLbl="node1" presStyleIdx="2" presStyleCnt="3"/>
      <dgm:spPr/>
      <dgm:t>
        <a:bodyPr/>
        <a:lstStyle/>
        <a:p>
          <a:endParaRPr lang="en-US"/>
        </a:p>
      </dgm:t>
    </dgm:pt>
    <dgm:pt modelId="{5E0259A7-AFA3-4273-BB7B-85610126BC9A}" type="pres">
      <dgm:prSet presAssocID="{04C2B57B-AF19-451C-BAA1-668F72711D2F}" presName="connector1" presStyleLbl="sibTrans2D1" presStyleIdx="0" presStyleCnt="3"/>
      <dgm:spPr/>
      <dgm:t>
        <a:bodyPr/>
        <a:lstStyle/>
        <a:p>
          <a:endParaRPr lang="en-US"/>
        </a:p>
      </dgm:t>
    </dgm:pt>
    <dgm:pt modelId="{9A06C85C-8B8B-4113-B4AD-DD371D01A11C}" type="pres">
      <dgm:prSet presAssocID="{DD5FD540-47BC-4A70-BD4D-E654AC88313E}" presName="connector2" presStyleLbl="sibTrans2D1" presStyleIdx="1" presStyleCnt="3"/>
      <dgm:spPr/>
      <dgm:t>
        <a:bodyPr/>
        <a:lstStyle/>
        <a:p>
          <a:endParaRPr lang="en-US"/>
        </a:p>
      </dgm:t>
    </dgm:pt>
    <dgm:pt modelId="{799970BA-0838-419D-8464-C5F97D0D791F}" type="pres">
      <dgm:prSet presAssocID="{5C29A815-6020-455D-8FC7-702A25A7B351}" presName="connector3" presStyleLbl="sibTrans2D1" presStyleIdx="2" presStyleCnt="3"/>
      <dgm:spPr/>
      <dgm:t>
        <a:bodyPr/>
        <a:lstStyle/>
        <a:p>
          <a:endParaRPr lang="en-US"/>
        </a:p>
      </dgm:t>
    </dgm:pt>
  </dgm:ptLst>
  <dgm:cxnLst>
    <dgm:cxn modelId="{E297DA60-D614-4BC2-A4EF-1A3787465BF7}" srcId="{9211E081-E37A-4590-BC25-6A413931FF5A}" destId="{06E2AA3D-E10E-4AAD-9E84-F4B2C9DB6B86}" srcOrd="1" destOrd="0" parTransId="{4EB708E0-41E4-47E0-9E2C-B4373AE5A9DF}" sibTransId="{43D59E5E-91E3-4DA1-9FB4-4F8C4013D564}"/>
    <dgm:cxn modelId="{978E1DBF-D56D-480C-9C81-1C6459161B9D}" type="presOf" srcId="{04C2B57B-AF19-451C-BAA1-668F72711D2F}" destId="{5E0259A7-AFA3-4273-BB7B-85610126BC9A}" srcOrd="0" destOrd="0" presId="urn:microsoft.com/office/officeart/2005/8/layout/gear1"/>
    <dgm:cxn modelId="{0EE23DE2-9609-42A6-BA11-A502DBC86168}" type="presOf" srcId="{9211E081-E37A-4590-BC25-6A413931FF5A}" destId="{A26AF884-387A-49E9-BE16-CC0D0418AB99}" srcOrd="1" destOrd="0" presId="urn:microsoft.com/office/officeart/2005/8/layout/gear1"/>
    <dgm:cxn modelId="{AB87A7DB-DC9A-4F19-9A3F-E6A308546549}" type="presOf" srcId="{9211E081-E37A-4590-BC25-6A413931FF5A}" destId="{37B1CB29-237D-4FE4-A4BC-E0117396584C}" srcOrd="2" destOrd="0" presId="urn:microsoft.com/office/officeart/2005/8/layout/gear1"/>
    <dgm:cxn modelId="{F5843996-A31E-4AFB-96B3-D21787AD87AE}" type="presOf" srcId="{382469B9-CB45-43C7-882C-05E3D73B69DE}" destId="{DE656D38-8EFC-4A36-BD64-98ED51C3C62E}" srcOrd="0" destOrd="1" presId="urn:microsoft.com/office/officeart/2005/8/layout/gear1"/>
    <dgm:cxn modelId="{5FF7FA1A-74B2-4831-9DDF-F1C42676DAC3}" type="presOf" srcId="{DCFE4F94-C4F2-4B0F-979C-CCCE4A919C7D}" destId="{B1B8968A-DFDF-4F65-AE6A-BFE34753822B}" srcOrd="0" destOrd="0" presId="urn:microsoft.com/office/officeart/2005/8/layout/gear1"/>
    <dgm:cxn modelId="{B4FC0DA7-A633-4411-A446-49C2621BBF0A}" type="presOf" srcId="{9C82C1A2-4A9D-4A97-9E7D-61FA42A7946A}" destId="{F574E463-9BD3-4D5A-8313-52F6F96423CD}" srcOrd="2" destOrd="0" presId="urn:microsoft.com/office/officeart/2005/8/layout/gear1"/>
    <dgm:cxn modelId="{8EB1AE93-2F4C-4561-806F-C44EE1F4D84D}" type="presOf" srcId="{C4356DC6-C016-4079-B3FE-5DA5258A52F4}" destId="{0F2EC66D-3C40-471C-8B4D-C4B9DD024FA0}" srcOrd="3" destOrd="0" presId="urn:microsoft.com/office/officeart/2005/8/layout/gear1"/>
    <dgm:cxn modelId="{34955079-9073-4E0D-B6B1-10C626FECC48}" srcId="{9C82C1A2-4A9D-4A97-9E7D-61FA42A7946A}" destId="{382469B9-CB45-43C7-882C-05E3D73B69DE}" srcOrd="1" destOrd="0" parTransId="{085680D6-9E06-4C36-A38A-76D005BA7B3D}" sibTransId="{BF876FB0-DDD6-48EF-A4CB-2C4FB809F5AB}"/>
    <dgm:cxn modelId="{2A671D66-724A-4B25-9CBF-08B185776BCA}" type="presOf" srcId="{06E2AA3D-E10E-4AAD-9E84-F4B2C9DB6B86}" destId="{B1B8968A-DFDF-4F65-AE6A-BFE34753822B}" srcOrd="0" destOrd="1" presId="urn:microsoft.com/office/officeart/2005/8/layout/gear1"/>
    <dgm:cxn modelId="{8A430CCE-505D-4E43-89D5-4C39A9BE5520}" type="presOf" srcId="{C4356DC6-C016-4079-B3FE-5DA5258A52F4}" destId="{908B2F6D-2001-4BAB-82CD-E6E2FAEE9F98}" srcOrd="1" destOrd="0" presId="urn:microsoft.com/office/officeart/2005/8/layout/gear1"/>
    <dgm:cxn modelId="{60AA5231-A783-4979-9067-73EAA64E0C19}" type="presOf" srcId="{9211E081-E37A-4590-BC25-6A413931FF5A}" destId="{98E7C852-5350-44B3-A55E-B0A4029D8A9D}" srcOrd="0" destOrd="0" presId="urn:microsoft.com/office/officeart/2005/8/layout/gear1"/>
    <dgm:cxn modelId="{40060045-7DE0-4B0D-AAAD-0277D3BEDE9E}" srcId="{38EDEB5A-189B-4764-8C41-5638DDE92533}" destId="{C4356DC6-C016-4079-B3FE-5DA5258A52F4}" srcOrd="2" destOrd="0" parTransId="{BFF93EF2-90D4-4B79-B7CC-C7508BF55805}" sibTransId="{5C29A815-6020-455D-8FC7-702A25A7B351}"/>
    <dgm:cxn modelId="{49D2BB04-7419-4FB0-9A6A-272C2D3E3F77}" type="presOf" srcId="{901F4171-798E-40C4-92D9-2895675394E8}" destId="{DE656D38-8EFC-4A36-BD64-98ED51C3C62E}" srcOrd="0" destOrd="0" presId="urn:microsoft.com/office/officeart/2005/8/layout/gear1"/>
    <dgm:cxn modelId="{15663C49-2626-4894-BA83-795BA104D4D0}" type="presOf" srcId="{5C29A815-6020-455D-8FC7-702A25A7B351}" destId="{799970BA-0838-419D-8464-C5F97D0D791F}" srcOrd="0" destOrd="0" presId="urn:microsoft.com/office/officeart/2005/8/layout/gear1"/>
    <dgm:cxn modelId="{77FA54C2-0F47-4A4D-BEE6-904DF611CCD3}" srcId="{38EDEB5A-189B-4764-8C41-5638DDE92533}" destId="{5FB8684D-90BD-4407-9FF9-2C0966F46D32}" srcOrd="3" destOrd="0" parTransId="{0A18ACAA-101C-4991-843E-66E5FE3D6949}" sibTransId="{73FDD604-6314-408C-B64F-FCCE0C770F3B}"/>
    <dgm:cxn modelId="{F007F670-8C2A-4E86-98C3-5762C31411F7}" type="presOf" srcId="{C4356DC6-C016-4079-B3FE-5DA5258A52F4}" destId="{7BFF7F81-E8E4-4232-9B2E-0A52AF3C1C96}" srcOrd="2" destOrd="0" presId="urn:microsoft.com/office/officeart/2005/8/layout/gear1"/>
    <dgm:cxn modelId="{2661534D-7E97-479C-AF92-7E63131563CB}" type="presOf" srcId="{38EDEB5A-189B-4764-8C41-5638DDE92533}" destId="{1A0950EC-3DC5-4374-8A07-3D3CFCF171CA}" srcOrd="0" destOrd="0" presId="urn:microsoft.com/office/officeart/2005/8/layout/gear1"/>
    <dgm:cxn modelId="{643A4B73-BC17-4F84-8CD4-505E5B5859BA}" srcId="{9C82C1A2-4A9D-4A97-9E7D-61FA42A7946A}" destId="{901F4171-798E-40C4-92D9-2895675394E8}" srcOrd="0" destOrd="0" parTransId="{CAE4E104-4467-4673-BAFC-E189657A6641}" sibTransId="{6A6F7419-1E99-4465-B58E-D5425134509C}"/>
    <dgm:cxn modelId="{02CB8134-68E7-4C43-8EFE-0A8A85B65ECF}" srcId="{38EDEB5A-189B-4764-8C41-5638DDE92533}" destId="{9211E081-E37A-4590-BC25-6A413931FF5A}" srcOrd="1" destOrd="0" parTransId="{2BC7FB79-BF2B-496B-B75A-F08E3DEA3BE8}" sibTransId="{DD5FD540-47BC-4A70-BD4D-E654AC88313E}"/>
    <dgm:cxn modelId="{B4B8D5E9-BF35-4582-8D0C-BB2BF2E94330}" type="presOf" srcId="{C4356DC6-C016-4079-B3FE-5DA5258A52F4}" destId="{B5BFC26C-0E36-43B0-8E15-4F7D24FBA88D}" srcOrd="0" destOrd="0" presId="urn:microsoft.com/office/officeart/2005/8/layout/gear1"/>
    <dgm:cxn modelId="{7F6BC623-970B-48DC-A1B2-CE1BFB11C493}" type="presOf" srcId="{9C82C1A2-4A9D-4A97-9E7D-61FA42A7946A}" destId="{06182875-08A2-4160-804A-369A570442A2}" srcOrd="0" destOrd="0" presId="urn:microsoft.com/office/officeart/2005/8/layout/gear1"/>
    <dgm:cxn modelId="{5F14A3D1-909C-4D77-AEEA-5F919C5B3829}" srcId="{38EDEB5A-189B-4764-8C41-5638DDE92533}" destId="{9C82C1A2-4A9D-4A97-9E7D-61FA42A7946A}" srcOrd="0" destOrd="0" parTransId="{A3B8AB2C-EBE7-4DCA-922F-459B2135B8B7}" sibTransId="{04C2B57B-AF19-451C-BAA1-668F72711D2F}"/>
    <dgm:cxn modelId="{0DE4F294-DA2F-4B68-A17C-CF385D2EE5AD}" type="presOf" srcId="{DD5FD540-47BC-4A70-BD4D-E654AC88313E}" destId="{9A06C85C-8B8B-4113-B4AD-DD371D01A11C}" srcOrd="0" destOrd="0" presId="urn:microsoft.com/office/officeart/2005/8/layout/gear1"/>
    <dgm:cxn modelId="{5D940F79-5E87-4AE6-888A-60382775C184}" srcId="{38EDEB5A-189B-4764-8C41-5638DDE92533}" destId="{17973187-35FA-46FE-9EF0-3B264FF5350A}" srcOrd="4" destOrd="0" parTransId="{6EE03C0C-6290-4745-957A-40AF785AD4F9}" sibTransId="{1C424089-AD44-4E8A-9717-1AE5E073574E}"/>
    <dgm:cxn modelId="{8B8C11A6-D060-45AD-85CB-6AA3BDF6C8E1}" type="presOf" srcId="{9C82C1A2-4A9D-4A97-9E7D-61FA42A7946A}" destId="{38D94149-583B-4153-AC3E-4D495192E4FC}" srcOrd="1" destOrd="0" presId="urn:microsoft.com/office/officeart/2005/8/layout/gear1"/>
    <dgm:cxn modelId="{BF013DA6-9134-4FFE-8193-55ECB1AB5529}" srcId="{9211E081-E37A-4590-BC25-6A413931FF5A}" destId="{DCFE4F94-C4F2-4B0F-979C-CCCE4A919C7D}" srcOrd="0" destOrd="0" parTransId="{4020DA2C-4416-4228-8C47-5A751DC8121D}" sibTransId="{87F8FCD9-305F-42AC-9CBE-311AE89DFDA6}"/>
    <dgm:cxn modelId="{6D474033-D0E1-4EF4-B3CB-1BC3680F2DE0}" type="presParOf" srcId="{1A0950EC-3DC5-4374-8A07-3D3CFCF171CA}" destId="{06182875-08A2-4160-804A-369A570442A2}" srcOrd="0" destOrd="0" presId="urn:microsoft.com/office/officeart/2005/8/layout/gear1"/>
    <dgm:cxn modelId="{1A7E3D4C-C50A-459E-B0BE-7C8CB84079E8}" type="presParOf" srcId="{1A0950EC-3DC5-4374-8A07-3D3CFCF171CA}" destId="{38D94149-583B-4153-AC3E-4D495192E4FC}" srcOrd="1" destOrd="0" presId="urn:microsoft.com/office/officeart/2005/8/layout/gear1"/>
    <dgm:cxn modelId="{EAD7452A-7F4B-4867-8A6B-32B98E195599}" type="presParOf" srcId="{1A0950EC-3DC5-4374-8A07-3D3CFCF171CA}" destId="{F574E463-9BD3-4D5A-8313-52F6F96423CD}" srcOrd="2" destOrd="0" presId="urn:microsoft.com/office/officeart/2005/8/layout/gear1"/>
    <dgm:cxn modelId="{09143D51-7AF4-4720-B807-D4075DD8A026}" type="presParOf" srcId="{1A0950EC-3DC5-4374-8A07-3D3CFCF171CA}" destId="{DE656D38-8EFC-4A36-BD64-98ED51C3C62E}" srcOrd="3" destOrd="0" presId="urn:microsoft.com/office/officeart/2005/8/layout/gear1"/>
    <dgm:cxn modelId="{DE2442C7-8961-45EA-8AB9-295BE23B984B}" type="presParOf" srcId="{1A0950EC-3DC5-4374-8A07-3D3CFCF171CA}" destId="{98E7C852-5350-44B3-A55E-B0A4029D8A9D}" srcOrd="4" destOrd="0" presId="urn:microsoft.com/office/officeart/2005/8/layout/gear1"/>
    <dgm:cxn modelId="{3BD74784-EC5B-480F-9118-F3A5B5E5DD11}" type="presParOf" srcId="{1A0950EC-3DC5-4374-8A07-3D3CFCF171CA}" destId="{A26AF884-387A-49E9-BE16-CC0D0418AB99}" srcOrd="5" destOrd="0" presId="urn:microsoft.com/office/officeart/2005/8/layout/gear1"/>
    <dgm:cxn modelId="{31ADAFC7-0110-42EF-AFBE-AD10D9838AEC}" type="presParOf" srcId="{1A0950EC-3DC5-4374-8A07-3D3CFCF171CA}" destId="{37B1CB29-237D-4FE4-A4BC-E0117396584C}" srcOrd="6" destOrd="0" presId="urn:microsoft.com/office/officeart/2005/8/layout/gear1"/>
    <dgm:cxn modelId="{D229BCF0-0E4E-49D7-8024-42EA34DF8D6E}" type="presParOf" srcId="{1A0950EC-3DC5-4374-8A07-3D3CFCF171CA}" destId="{B1B8968A-DFDF-4F65-AE6A-BFE34753822B}" srcOrd="7" destOrd="0" presId="urn:microsoft.com/office/officeart/2005/8/layout/gear1"/>
    <dgm:cxn modelId="{ADEE4194-B85D-4DDE-BE21-8A69641BCF10}" type="presParOf" srcId="{1A0950EC-3DC5-4374-8A07-3D3CFCF171CA}" destId="{B5BFC26C-0E36-43B0-8E15-4F7D24FBA88D}" srcOrd="8" destOrd="0" presId="urn:microsoft.com/office/officeart/2005/8/layout/gear1"/>
    <dgm:cxn modelId="{8932E65B-D68E-4E5A-A64B-F90D4F2DD740}" type="presParOf" srcId="{1A0950EC-3DC5-4374-8A07-3D3CFCF171CA}" destId="{908B2F6D-2001-4BAB-82CD-E6E2FAEE9F98}" srcOrd="9" destOrd="0" presId="urn:microsoft.com/office/officeart/2005/8/layout/gear1"/>
    <dgm:cxn modelId="{F03616DA-74AC-494F-99AA-70DAE82C321C}" type="presParOf" srcId="{1A0950EC-3DC5-4374-8A07-3D3CFCF171CA}" destId="{7BFF7F81-E8E4-4232-9B2E-0A52AF3C1C96}" srcOrd="10" destOrd="0" presId="urn:microsoft.com/office/officeart/2005/8/layout/gear1"/>
    <dgm:cxn modelId="{DC704DB5-3B15-41D7-B8D4-0B084C5ADEA4}" type="presParOf" srcId="{1A0950EC-3DC5-4374-8A07-3D3CFCF171CA}" destId="{0F2EC66D-3C40-471C-8B4D-C4B9DD024FA0}" srcOrd="11" destOrd="0" presId="urn:microsoft.com/office/officeart/2005/8/layout/gear1"/>
    <dgm:cxn modelId="{82FC1263-FE3A-4B3B-AADA-F2CCD6C77049}" type="presParOf" srcId="{1A0950EC-3DC5-4374-8A07-3D3CFCF171CA}" destId="{5E0259A7-AFA3-4273-BB7B-85610126BC9A}" srcOrd="12" destOrd="0" presId="urn:microsoft.com/office/officeart/2005/8/layout/gear1"/>
    <dgm:cxn modelId="{CAAA9B0D-87B4-4A98-859D-273CA3EC1EDD}" type="presParOf" srcId="{1A0950EC-3DC5-4374-8A07-3D3CFCF171CA}" destId="{9A06C85C-8B8B-4113-B4AD-DD371D01A11C}" srcOrd="13" destOrd="0" presId="urn:microsoft.com/office/officeart/2005/8/layout/gear1"/>
    <dgm:cxn modelId="{21AE4CDA-DFF3-4FBA-8DEF-840633712509}" type="presParOf" srcId="{1A0950EC-3DC5-4374-8A07-3D3CFCF171CA}" destId="{799970BA-0838-419D-8464-C5F97D0D791F}" srcOrd="14"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7E72EB-A701-42ED-B878-1614C3855506}" type="doc">
      <dgm:prSet loTypeId="urn:microsoft.com/office/officeart/2005/8/layout/process5" loCatId="process" qsTypeId="urn:microsoft.com/office/officeart/2005/8/quickstyle/simple5" qsCatId="simple" csTypeId="urn:microsoft.com/office/officeart/2005/8/colors/accent1_5" csCatId="accent1" phldr="1"/>
      <dgm:spPr/>
      <dgm:t>
        <a:bodyPr/>
        <a:lstStyle/>
        <a:p>
          <a:endParaRPr lang="en-US"/>
        </a:p>
      </dgm:t>
    </dgm:pt>
    <dgm:pt modelId="{EF8EEC70-7001-40A3-BD0F-4530F2B7545D}">
      <dgm:prSet phldrT="[Text]"/>
      <dgm:spPr/>
      <dgm:t>
        <a:bodyPr/>
        <a:lstStyle/>
        <a:p>
          <a:r>
            <a:rPr lang="en-US" b="1" smtClean="0"/>
            <a:t>Define Strategy and Approach</a:t>
          </a:r>
        </a:p>
        <a:p>
          <a:r>
            <a:rPr lang="en-US" smtClean="0"/>
            <a:t>(April)</a:t>
          </a:r>
          <a:endParaRPr lang="en-US"/>
        </a:p>
      </dgm:t>
    </dgm:pt>
    <dgm:pt modelId="{F1EF8BC8-8274-4190-A253-A63F83A235FA}" type="parTrans" cxnId="{FA72CFE1-00D1-4D32-955C-33174A508F8A}">
      <dgm:prSet/>
      <dgm:spPr/>
      <dgm:t>
        <a:bodyPr/>
        <a:lstStyle/>
        <a:p>
          <a:endParaRPr lang="en-US"/>
        </a:p>
      </dgm:t>
    </dgm:pt>
    <dgm:pt modelId="{B5C14F80-7BB0-45AE-BD7F-C6C8343E2CE4}" type="sibTrans" cxnId="{FA72CFE1-00D1-4D32-955C-33174A508F8A}">
      <dgm:prSet/>
      <dgm:spPr/>
      <dgm:t>
        <a:bodyPr/>
        <a:lstStyle/>
        <a:p>
          <a:endParaRPr lang="en-US"/>
        </a:p>
      </dgm:t>
    </dgm:pt>
    <dgm:pt modelId="{2CE04614-06B0-4D82-9B13-C570476F8412}">
      <dgm:prSet/>
      <dgm:spPr/>
      <dgm:t>
        <a:bodyPr/>
        <a:lstStyle/>
        <a:p>
          <a:r>
            <a:rPr lang="en-US" b="1" smtClean="0"/>
            <a:t>Conduct Process “Pilot”</a:t>
          </a:r>
        </a:p>
        <a:p>
          <a:r>
            <a:rPr lang="en-US" smtClean="0"/>
            <a:t>(Call Letter)  (May)</a:t>
          </a:r>
        </a:p>
      </dgm:t>
    </dgm:pt>
    <dgm:pt modelId="{11B4BA20-0A46-4ECD-9BBF-B1B53FB120F0}" type="parTrans" cxnId="{294E5D23-D8BA-4D50-B35B-6E5BAC7A88F1}">
      <dgm:prSet/>
      <dgm:spPr/>
      <dgm:t>
        <a:bodyPr/>
        <a:lstStyle/>
        <a:p>
          <a:endParaRPr lang="en-US"/>
        </a:p>
      </dgm:t>
    </dgm:pt>
    <dgm:pt modelId="{0291817D-12A8-4FBA-8AF7-2F3DA9B3857A}" type="sibTrans" cxnId="{294E5D23-D8BA-4D50-B35B-6E5BAC7A88F1}">
      <dgm:prSet/>
      <dgm:spPr/>
      <dgm:t>
        <a:bodyPr/>
        <a:lstStyle/>
        <a:p>
          <a:endParaRPr lang="en-US"/>
        </a:p>
      </dgm:t>
    </dgm:pt>
    <dgm:pt modelId="{14545381-AB2F-4F0C-973C-4C4AE44FCC17}">
      <dgm:prSet/>
      <dgm:spPr/>
      <dgm:t>
        <a:bodyPr/>
        <a:lstStyle/>
        <a:p>
          <a:r>
            <a:rPr lang="en-US" b="1" smtClean="0"/>
            <a:t>Implement</a:t>
          </a:r>
        </a:p>
        <a:p>
          <a:r>
            <a:rPr lang="en-US" smtClean="0"/>
            <a:t>(July)</a:t>
          </a:r>
        </a:p>
      </dgm:t>
    </dgm:pt>
    <dgm:pt modelId="{5695A835-0D3E-4B55-9FA4-DD02E0B96DD3}" type="parTrans" cxnId="{737AB98B-779A-472B-B6FF-432C3B3460A7}">
      <dgm:prSet/>
      <dgm:spPr/>
      <dgm:t>
        <a:bodyPr/>
        <a:lstStyle/>
        <a:p>
          <a:endParaRPr lang="en-US"/>
        </a:p>
      </dgm:t>
    </dgm:pt>
    <dgm:pt modelId="{33B9D87B-39BD-4268-8991-17D21916A1A2}" type="sibTrans" cxnId="{737AB98B-779A-472B-B6FF-432C3B3460A7}">
      <dgm:prSet/>
      <dgm:spPr/>
      <dgm:t>
        <a:bodyPr/>
        <a:lstStyle/>
        <a:p>
          <a:endParaRPr lang="en-US"/>
        </a:p>
      </dgm:t>
    </dgm:pt>
    <dgm:pt modelId="{BFF09A22-90C7-4C8B-B0A0-F4086F13A938}">
      <dgm:prSet/>
      <dgm:spPr/>
      <dgm:t>
        <a:bodyPr/>
        <a:lstStyle/>
        <a:p>
          <a:r>
            <a:rPr lang="en-US" b="1" smtClean="0"/>
            <a:t>Train and Build Organizational Knowledge </a:t>
          </a:r>
        </a:p>
        <a:p>
          <a:r>
            <a:rPr lang="en-US" smtClean="0"/>
            <a:t>(Aug-Sept) </a:t>
          </a:r>
        </a:p>
      </dgm:t>
    </dgm:pt>
    <dgm:pt modelId="{F95635C5-3398-48AF-8541-30FD8B29F4C6}" type="parTrans" cxnId="{80090C15-ED65-47D6-9430-54FD8B4F0B4A}">
      <dgm:prSet/>
      <dgm:spPr/>
      <dgm:t>
        <a:bodyPr/>
        <a:lstStyle/>
        <a:p>
          <a:endParaRPr lang="en-US"/>
        </a:p>
      </dgm:t>
    </dgm:pt>
    <dgm:pt modelId="{786A4838-E054-4138-B731-05CAED46FD18}" type="sibTrans" cxnId="{80090C15-ED65-47D6-9430-54FD8B4F0B4A}">
      <dgm:prSet/>
      <dgm:spPr/>
      <dgm:t>
        <a:bodyPr/>
        <a:lstStyle/>
        <a:p>
          <a:endParaRPr lang="en-US"/>
        </a:p>
      </dgm:t>
    </dgm:pt>
    <dgm:pt modelId="{603D9109-C7EB-4C70-BF03-440324CDB392}">
      <dgm:prSet/>
      <dgm:spPr/>
      <dgm:t>
        <a:bodyPr/>
        <a:lstStyle/>
        <a:p>
          <a:r>
            <a:rPr lang="en-US" b="1" smtClean="0"/>
            <a:t>Operationalize</a:t>
          </a:r>
        </a:p>
        <a:p>
          <a:r>
            <a:rPr lang="en-US" smtClean="0"/>
            <a:t>(October)</a:t>
          </a:r>
          <a:endParaRPr lang="en-US"/>
        </a:p>
      </dgm:t>
    </dgm:pt>
    <dgm:pt modelId="{0E1A7648-D169-49EE-A1FD-10DE57B4DC73}" type="parTrans" cxnId="{0D2ACCC8-6FA2-46C5-8F04-1C226637197E}">
      <dgm:prSet/>
      <dgm:spPr/>
      <dgm:t>
        <a:bodyPr/>
        <a:lstStyle/>
        <a:p>
          <a:endParaRPr lang="en-US"/>
        </a:p>
      </dgm:t>
    </dgm:pt>
    <dgm:pt modelId="{9201A109-E338-48A4-B357-DDB5A2C8F903}" type="sibTrans" cxnId="{0D2ACCC8-6FA2-46C5-8F04-1C226637197E}">
      <dgm:prSet/>
      <dgm:spPr/>
      <dgm:t>
        <a:bodyPr/>
        <a:lstStyle/>
        <a:p>
          <a:endParaRPr lang="en-US"/>
        </a:p>
      </dgm:t>
    </dgm:pt>
    <dgm:pt modelId="{4E9C8C8D-7106-4542-B753-C36DDF256CC4}" type="pres">
      <dgm:prSet presAssocID="{C67E72EB-A701-42ED-B878-1614C3855506}" presName="diagram" presStyleCnt="0">
        <dgm:presLayoutVars>
          <dgm:dir/>
          <dgm:resizeHandles val="exact"/>
        </dgm:presLayoutVars>
      </dgm:prSet>
      <dgm:spPr/>
      <dgm:t>
        <a:bodyPr/>
        <a:lstStyle/>
        <a:p>
          <a:endParaRPr lang="en-US"/>
        </a:p>
      </dgm:t>
    </dgm:pt>
    <dgm:pt modelId="{5EF46A61-5C0C-481E-B04E-59859CFFA8F1}" type="pres">
      <dgm:prSet presAssocID="{EF8EEC70-7001-40A3-BD0F-4530F2B7545D}" presName="node" presStyleLbl="node1" presStyleIdx="0" presStyleCnt="5">
        <dgm:presLayoutVars>
          <dgm:bulletEnabled val="1"/>
        </dgm:presLayoutVars>
      </dgm:prSet>
      <dgm:spPr/>
      <dgm:t>
        <a:bodyPr/>
        <a:lstStyle/>
        <a:p>
          <a:endParaRPr lang="en-US"/>
        </a:p>
      </dgm:t>
    </dgm:pt>
    <dgm:pt modelId="{0D22E012-956C-470F-A9EA-17A90B0D8841}" type="pres">
      <dgm:prSet presAssocID="{B5C14F80-7BB0-45AE-BD7F-C6C8343E2CE4}" presName="sibTrans" presStyleLbl="sibTrans2D1" presStyleIdx="0" presStyleCnt="4"/>
      <dgm:spPr/>
      <dgm:t>
        <a:bodyPr/>
        <a:lstStyle/>
        <a:p>
          <a:endParaRPr lang="en-US"/>
        </a:p>
      </dgm:t>
    </dgm:pt>
    <dgm:pt modelId="{A85DE885-8FA7-42F8-BB60-CD489C6B4F1B}" type="pres">
      <dgm:prSet presAssocID="{B5C14F80-7BB0-45AE-BD7F-C6C8343E2CE4}" presName="connectorText" presStyleLbl="sibTrans2D1" presStyleIdx="0" presStyleCnt="4"/>
      <dgm:spPr/>
      <dgm:t>
        <a:bodyPr/>
        <a:lstStyle/>
        <a:p>
          <a:endParaRPr lang="en-US"/>
        </a:p>
      </dgm:t>
    </dgm:pt>
    <dgm:pt modelId="{9282CF6B-3E4B-43D8-884B-9ABEFBFAC1A8}" type="pres">
      <dgm:prSet presAssocID="{2CE04614-06B0-4D82-9B13-C570476F8412}" presName="node" presStyleLbl="node1" presStyleIdx="1" presStyleCnt="5">
        <dgm:presLayoutVars>
          <dgm:bulletEnabled val="1"/>
        </dgm:presLayoutVars>
      </dgm:prSet>
      <dgm:spPr/>
      <dgm:t>
        <a:bodyPr/>
        <a:lstStyle/>
        <a:p>
          <a:endParaRPr lang="en-US"/>
        </a:p>
      </dgm:t>
    </dgm:pt>
    <dgm:pt modelId="{15186496-9EFC-4BEC-AE51-ADC6C034A64F}" type="pres">
      <dgm:prSet presAssocID="{0291817D-12A8-4FBA-8AF7-2F3DA9B3857A}" presName="sibTrans" presStyleLbl="sibTrans2D1" presStyleIdx="1" presStyleCnt="4"/>
      <dgm:spPr/>
      <dgm:t>
        <a:bodyPr/>
        <a:lstStyle/>
        <a:p>
          <a:endParaRPr lang="en-US"/>
        </a:p>
      </dgm:t>
    </dgm:pt>
    <dgm:pt modelId="{AFA448B2-73A6-49B1-96C9-D7C8600875C5}" type="pres">
      <dgm:prSet presAssocID="{0291817D-12A8-4FBA-8AF7-2F3DA9B3857A}" presName="connectorText" presStyleLbl="sibTrans2D1" presStyleIdx="1" presStyleCnt="4"/>
      <dgm:spPr/>
      <dgm:t>
        <a:bodyPr/>
        <a:lstStyle/>
        <a:p>
          <a:endParaRPr lang="en-US"/>
        </a:p>
      </dgm:t>
    </dgm:pt>
    <dgm:pt modelId="{E65E0C89-2C2E-4F22-8F6D-5001039965C4}" type="pres">
      <dgm:prSet presAssocID="{14545381-AB2F-4F0C-973C-4C4AE44FCC17}" presName="node" presStyleLbl="node1" presStyleIdx="2" presStyleCnt="5">
        <dgm:presLayoutVars>
          <dgm:bulletEnabled val="1"/>
        </dgm:presLayoutVars>
      </dgm:prSet>
      <dgm:spPr/>
      <dgm:t>
        <a:bodyPr/>
        <a:lstStyle/>
        <a:p>
          <a:endParaRPr lang="en-US"/>
        </a:p>
      </dgm:t>
    </dgm:pt>
    <dgm:pt modelId="{8EBD0A27-3221-4713-9185-D44424EC813D}" type="pres">
      <dgm:prSet presAssocID="{33B9D87B-39BD-4268-8991-17D21916A1A2}" presName="sibTrans" presStyleLbl="sibTrans2D1" presStyleIdx="2" presStyleCnt="4"/>
      <dgm:spPr/>
      <dgm:t>
        <a:bodyPr/>
        <a:lstStyle/>
        <a:p>
          <a:endParaRPr lang="en-US"/>
        </a:p>
      </dgm:t>
    </dgm:pt>
    <dgm:pt modelId="{ABD47E6C-1307-4CF7-8F23-91E050C4F3DB}" type="pres">
      <dgm:prSet presAssocID="{33B9D87B-39BD-4268-8991-17D21916A1A2}" presName="connectorText" presStyleLbl="sibTrans2D1" presStyleIdx="2" presStyleCnt="4"/>
      <dgm:spPr/>
      <dgm:t>
        <a:bodyPr/>
        <a:lstStyle/>
        <a:p>
          <a:endParaRPr lang="en-US"/>
        </a:p>
      </dgm:t>
    </dgm:pt>
    <dgm:pt modelId="{52A1F7B4-EE05-4990-B7B4-37B5988B2FA9}" type="pres">
      <dgm:prSet presAssocID="{BFF09A22-90C7-4C8B-B0A0-F4086F13A938}" presName="node" presStyleLbl="node1" presStyleIdx="3" presStyleCnt="5">
        <dgm:presLayoutVars>
          <dgm:bulletEnabled val="1"/>
        </dgm:presLayoutVars>
      </dgm:prSet>
      <dgm:spPr/>
      <dgm:t>
        <a:bodyPr/>
        <a:lstStyle/>
        <a:p>
          <a:endParaRPr lang="en-US"/>
        </a:p>
      </dgm:t>
    </dgm:pt>
    <dgm:pt modelId="{2FCCC446-710D-4E3B-B53C-BFBCF6B245A8}" type="pres">
      <dgm:prSet presAssocID="{786A4838-E054-4138-B731-05CAED46FD18}" presName="sibTrans" presStyleLbl="sibTrans2D1" presStyleIdx="3" presStyleCnt="4"/>
      <dgm:spPr/>
      <dgm:t>
        <a:bodyPr/>
        <a:lstStyle/>
        <a:p>
          <a:endParaRPr lang="en-US"/>
        </a:p>
      </dgm:t>
    </dgm:pt>
    <dgm:pt modelId="{7450716E-E75F-4C19-B0D9-C1383E327264}" type="pres">
      <dgm:prSet presAssocID="{786A4838-E054-4138-B731-05CAED46FD18}" presName="connectorText" presStyleLbl="sibTrans2D1" presStyleIdx="3" presStyleCnt="4"/>
      <dgm:spPr/>
      <dgm:t>
        <a:bodyPr/>
        <a:lstStyle/>
        <a:p>
          <a:endParaRPr lang="en-US"/>
        </a:p>
      </dgm:t>
    </dgm:pt>
    <dgm:pt modelId="{25B5A0C2-85A3-4949-92CC-C5587D49184A}" type="pres">
      <dgm:prSet presAssocID="{603D9109-C7EB-4C70-BF03-440324CDB392}" presName="node" presStyleLbl="node1" presStyleIdx="4" presStyleCnt="5" custLinFactNeighborX="71210">
        <dgm:presLayoutVars>
          <dgm:bulletEnabled val="1"/>
        </dgm:presLayoutVars>
      </dgm:prSet>
      <dgm:spPr/>
      <dgm:t>
        <a:bodyPr/>
        <a:lstStyle/>
        <a:p>
          <a:endParaRPr lang="en-US"/>
        </a:p>
      </dgm:t>
    </dgm:pt>
  </dgm:ptLst>
  <dgm:cxnLst>
    <dgm:cxn modelId="{F11290A1-E140-464D-85E7-1D002E6CCA34}" type="presOf" srcId="{BFF09A22-90C7-4C8B-B0A0-F4086F13A938}" destId="{52A1F7B4-EE05-4990-B7B4-37B5988B2FA9}" srcOrd="0" destOrd="0" presId="urn:microsoft.com/office/officeart/2005/8/layout/process5"/>
    <dgm:cxn modelId="{0D2ACCC8-6FA2-46C5-8F04-1C226637197E}" srcId="{C67E72EB-A701-42ED-B878-1614C3855506}" destId="{603D9109-C7EB-4C70-BF03-440324CDB392}" srcOrd="4" destOrd="0" parTransId="{0E1A7648-D169-49EE-A1FD-10DE57B4DC73}" sibTransId="{9201A109-E338-48A4-B357-DDB5A2C8F903}"/>
    <dgm:cxn modelId="{629F6DE2-992C-413D-9E91-42BCE825CD9E}" type="presOf" srcId="{B5C14F80-7BB0-45AE-BD7F-C6C8343E2CE4}" destId="{A85DE885-8FA7-42F8-BB60-CD489C6B4F1B}" srcOrd="1" destOrd="0" presId="urn:microsoft.com/office/officeart/2005/8/layout/process5"/>
    <dgm:cxn modelId="{34F6D406-03F4-48D8-B932-1765A1D97800}" type="presOf" srcId="{33B9D87B-39BD-4268-8991-17D21916A1A2}" destId="{ABD47E6C-1307-4CF7-8F23-91E050C4F3DB}" srcOrd="1" destOrd="0" presId="urn:microsoft.com/office/officeart/2005/8/layout/process5"/>
    <dgm:cxn modelId="{0DA28BF9-4F76-4BF7-910C-43B09A928558}" type="presOf" srcId="{2CE04614-06B0-4D82-9B13-C570476F8412}" destId="{9282CF6B-3E4B-43D8-884B-9ABEFBFAC1A8}" srcOrd="0" destOrd="0" presId="urn:microsoft.com/office/officeart/2005/8/layout/process5"/>
    <dgm:cxn modelId="{FB2D3C78-D6E1-426A-A264-70EF30BCBEC8}" type="presOf" srcId="{14545381-AB2F-4F0C-973C-4C4AE44FCC17}" destId="{E65E0C89-2C2E-4F22-8F6D-5001039965C4}" srcOrd="0" destOrd="0" presId="urn:microsoft.com/office/officeart/2005/8/layout/process5"/>
    <dgm:cxn modelId="{80090C15-ED65-47D6-9430-54FD8B4F0B4A}" srcId="{C67E72EB-A701-42ED-B878-1614C3855506}" destId="{BFF09A22-90C7-4C8B-B0A0-F4086F13A938}" srcOrd="3" destOrd="0" parTransId="{F95635C5-3398-48AF-8541-30FD8B29F4C6}" sibTransId="{786A4838-E054-4138-B731-05CAED46FD18}"/>
    <dgm:cxn modelId="{756D32BE-D280-480F-AF98-B8AD4A63AFBB}" type="presOf" srcId="{C67E72EB-A701-42ED-B878-1614C3855506}" destId="{4E9C8C8D-7106-4542-B753-C36DDF256CC4}" srcOrd="0" destOrd="0" presId="urn:microsoft.com/office/officeart/2005/8/layout/process5"/>
    <dgm:cxn modelId="{5CE663DA-34BB-465C-9FB0-27FF21578554}" type="presOf" srcId="{B5C14F80-7BB0-45AE-BD7F-C6C8343E2CE4}" destId="{0D22E012-956C-470F-A9EA-17A90B0D8841}" srcOrd="0" destOrd="0" presId="urn:microsoft.com/office/officeart/2005/8/layout/process5"/>
    <dgm:cxn modelId="{468F24B9-A470-458B-9749-A3F2823B0FDE}" type="presOf" srcId="{0291817D-12A8-4FBA-8AF7-2F3DA9B3857A}" destId="{AFA448B2-73A6-49B1-96C9-D7C8600875C5}" srcOrd="1" destOrd="0" presId="urn:microsoft.com/office/officeart/2005/8/layout/process5"/>
    <dgm:cxn modelId="{6B592236-EC20-4098-ADEF-9F85F91F4737}" type="presOf" srcId="{786A4838-E054-4138-B731-05CAED46FD18}" destId="{7450716E-E75F-4C19-B0D9-C1383E327264}" srcOrd="1" destOrd="0" presId="urn:microsoft.com/office/officeart/2005/8/layout/process5"/>
    <dgm:cxn modelId="{DEF11952-E120-43DF-8A3F-F945DA7FFC45}" type="presOf" srcId="{EF8EEC70-7001-40A3-BD0F-4530F2B7545D}" destId="{5EF46A61-5C0C-481E-B04E-59859CFFA8F1}" srcOrd="0" destOrd="0" presId="urn:microsoft.com/office/officeart/2005/8/layout/process5"/>
    <dgm:cxn modelId="{3756BE53-4476-4D6B-B49C-2A4DA9D42792}" type="presOf" srcId="{786A4838-E054-4138-B731-05CAED46FD18}" destId="{2FCCC446-710D-4E3B-B53C-BFBCF6B245A8}" srcOrd="0" destOrd="0" presId="urn:microsoft.com/office/officeart/2005/8/layout/process5"/>
    <dgm:cxn modelId="{FA72CFE1-00D1-4D32-955C-33174A508F8A}" srcId="{C67E72EB-A701-42ED-B878-1614C3855506}" destId="{EF8EEC70-7001-40A3-BD0F-4530F2B7545D}" srcOrd="0" destOrd="0" parTransId="{F1EF8BC8-8274-4190-A253-A63F83A235FA}" sibTransId="{B5C14F80-7BB0-45AE-BD7F-C6C8343E2CE4}"/>
    <dgm:cxn modelId="{71C0B717-11B3-4944-BD76-CED5897B0FBE}" type="presOf" srcId="{603D9109-C7EB-4C70-BF03-440324CDB392}" destId="{25B5A0C2-85A3-4949-92CC-C5587D49184A}" srcOrd="0" destOrd="0" presId="urn:microsoft.com/office/officeart/2005/8/layout/process5"/>
    <dgm:cxn modelId="{294E5D23-D8BA-4D50-B35B-6E5BAC7A88F1}" srcId="{C67E72EB-A701-42ED-B878-1614C3855506}" destId="{2CE04614-06B0-4D82-9B13-C570476F8412}" srcOrd="1" destOrd="0" parTransId="{11B4BA20-0A46-4ECD-9BBF-B1B53FB120F0}" sibTransId="{0291817D-12A8-4FBA-8AF7-2F3DA9B3857A}"/>
    <dgm:cxn modelId="{75226A63-499D-439A-B831-7EB87B1304C3}" type="presOf" srcId="{33B9D87B-39BD-4268-8991-17D21916A1A2}" destId="{8EBD0A27-3221-4713-9185-D44424EC813D}" srcOrd="0" destOrd="0" presId="urn:microsoft.com/office/officeart/2005/8/layout/process5"/>
    <dgm:cxn modelId="{39570D87-366B-42F3-980A-02E0FAABF288}" type="presOf" srcId="{0291817D-12A8-4FBA-8AF7-2F3DA9B3857A}" destId="{15186496-9EFC-4BEC-AE51-ADC6C034A64F}" srcOrd="0" destOrd="0" presId="urn:microsoft.com/office/officeart/2005/8/layout/process5"/>
    <dgm:cxn modelId="{737AB98B-779A-472B-B6FF-432C3B3460A7}" srcId="{C67E72EB-A701-42ED-B878-1614C3855506}" destId="{14545381-AB2F-4F0C-973C-4C4AE44FCC17}" srcOrd="2" destOrd="0" parTransId="{5695A835-0D3E-4B55-9FA4-DD02E0B96DD3}" sibTransId="{33B9D87B-39BD-4268-8991-17D21916A1A2}"/>
    <dgm:cxn modelId="{3C71E30B-3DE2-4100-B124-B298DC0C4AD2}" type="presParOf" srcId="{4E9C8C8D-7106-4542-B753-C36DDF256CC4}" destId="{5EF46A61-5C0C-481E-B04E-59859CFFA8F1}" srcOrd="0" destOrd="0" presId="urn:microsoft.com/office/officeart/2005/8/layout/process5"/>
    <dgm:cxn modelId="{8D59EEF5-5C97-4D37-B760-3B237B90EDD2}" type="presParOf" srcId="{4E9C8C8D-7106-4542-B753-C36DDF256CC4}" destId="{0D22E012-956C-470F-A9EA-17A90B0D8841}" srcOrd="1" destOrd="0" presId="urn:microsoft.com/office/officeart/2005/8/layout/process5"/>
    <dgm:cxn modelId="{5FDB6AF5-F6F8-4BB9-9192-98FB9497501E}" type="presParOf" srcId="{0D22E012-956C-470F-A9EA-17A90B0D8841}" destId="{A85DE885-8FA7-42F8-BB60-CD489C6B4F1B}" srcOrd="0" destOrd="0" presId="urn:microsoft.com/office/officeart/2005/8/layout/process5"/>
    <dgm:cxn modelId="{C17711B7-71DF-4647-8B32-40AD25365813}" type="presParOf" srcId="{4E9C8C8D-7106-4542-B753-C36DDF256CC4}" destId="{9282CF6B-3E4B-43D8-884B-9ABEFBFAC1A8}" srcOrd="2" destOrd="0" presId="urn:microsoft.com/office/officeart/2005/8/layout/process5"/>
    <dgm:cxn modelId="{3CAB9210-7EA1-4E64-B275-81BA415B5E18}" type="presParOf" srcId="{4E9C8C8D-7106-4542-B753-C36DDF256CC4}" destId="{15186496-9EFC-4BEC-AE51-ADC6C034A64F}" srcOrd="3" destOrd="0" presId="urn:microsoft.com/office/officeart/2005/8/layout/process5"/>
    <dgm:cxn modelId="{A06ADFEC-F48F-4A3A-B825-A0B21BD4361F}" type="presParOf" srcId="{15186496-9EFC-4BEC-AE51-ADC6C034A64F}" destId="{AFA448B2-73A6-49B1-96C9-D7C8600875C5}" srcOrd="0" destOrd="0" presId="urn:microsoft.com/office/officeart/2005/8/layout/process5"/>
    <dgm:cxn modelId="{8ECFD41E-A0E8-4F30-A29C-176E470FBF4D}" type="presParOf" srcId="{4E9C8C8D-7106-4542-B753-C36DDF256CC4}" destId="{E65E0C89-2C2E-4F22-8F6D-5001039965C4}" srcOrd="4" destOrd="0" presId="urn:microsoft.com/office/officeart/2005/8/layout/process5"/>
    <dgm:cxn modelId="{21B8EEE8-8C20-40AA-80A1-C4AAE0B705C9}" type="presParOf" srcId="{4E9C8C8D-7106-4542-B753-C36DDF256CC4}" destId="{8EBD0A27-3221-4713-9185-D44424EC813D}" srcOrd="5" destOrd="0" presId="urn:microsoft.com/office/officeart/2005/8/layout/process5"/>
    <dgm:cxn modelId="{186E5171-7692-40DE-B367-4B0934F28325}" type="presParOf" srcId="{8EBD0A27-3221-4713-9185-D44424EC813D}" destId="{ABD47E6C-1307-4CF7-8F23-91E050C4F3DB}" srcOrd="0" destOrd="0" presId="urn:microsoft.com/office/officeart/2005/8/layout/process5"/>
    <dgm:cxn modelId="{96C826F1-2909-4F3E-95AD-BD6538D1CC82}" type="presParOf" srcId="{4E9C8C8D-7106-4542-B753-C36DDF256CC4}" destId="{52A1F7B4-EE05-4990-B7B4-37B5988B2FA9}" srcOrd="6" destOrd="0" presId="urn:microsoft.com/office/officeart/2005/8/layout/process5"/>
    <dgm:cxn modelId="{79712487-503E-4A32-B118-95FD952CCF2B}" type="presParOf" srcId="{4E9C8C8D-7106-4542-B753-C36DDF256CC4}" destId="{2FCCC446-710D-4E3B-B53C-BFBCF6B245A8}" srcOrd="7" destOrd="0" presId="urn:microsoft.com/office/officeart/2005/8/layout/process5"/>
    <dgm:cxn modelId="{DAB67AB7-1DCE-4AAC-BA32-3892C7693081}" type="presParOf" srcId="{2FCCC446-710D-4E3B-B53C-BFBCF6B245A8}" destId="{7450716E-E75F-4C19-B0D9-C1383E327264}" srcOrd="0" destOrd="0" presId="urn:microsoft.com/office/officeart/2005/8/layout/process5"/>
    <dgm:cxn modelId="{BBB55F08-17B0-4023-8023-7BFDF64EC1FE}" type="presParOf" srcId="{4E9C8C8D-7106-4542-B753-C36DDF256CC4}" destId="{25B5A0C2-85A3-4949-92CC-C5587D49184A}" srcOrd="8"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D3BEFF-6A3B-49A5-A2FE-2CD31E9FD1F9}" type="doc">
      <dgm:prSet loTypeId="urn:microsoft.com/office/officeart/2005/8/layout/radial4" loCatId="relationship" qsTypeId="urn:microsoft.com/office/officeart/2005/8/quickstyle/simple5" qsCatId="simple" csTypeId="urn:microsoft.com/office/officeart/2005/8/colors/colorful1" csCatId="colorful" phldr="1"/>
      <dgm:spPr/>
    </dgm:pt>
    <dgm:pt modelId="{F4F3037C-E76E-442A-9C8B-B29D28DBD3AD}">
      <dgm:prSet phldrT="[Text]"/>
      <dgm:spPr/>
      <dgm:t>
        <a:bodyPr/>
        <a:lstStyle/>
        <a:p>
          <a:r>
            <a:rPr lang="en-US" dirty="0" smtClean="0"/>
            <a:t>Business Architecture Value</a:t>
          </a:r>
          <a:endParaRPr lang="en-US" dirty="0"/>
        </a:p>
      </dgm:t>
    </dgm:pt>
    <dgm:pt modelId="{E9B52707-7C18-4056-BC84-29EB9E45E5C5}" type="parTrans" cxnId="{3040AD41-EF66-43F2-B612-21C7AC3B5890}">
      <dgm:prSet/>
      <dgm:spPr/>
      <dgm:t>
        <a:bodyPr/>
        <a:lstStyle/>
        <a:p>
          <a:endParaRPr lang="en-US"/>
        </a:p>
      </dgm:t>
    </dgm:pt>
    <dgm:pt modelId="{C51DCF44-F725-4692-8768-3694DA616BDD}" type="sibTrans" cxnId="{3040AD41-EF66-43F2-B612-21C7AC3B5890}">
      <dgm:prSet/>
      <dgm:spPr/>
      <dgm:t>
        <a:bodyPr/>
        <a:lstStyle/>
        <a:p>
          <a:endParaRPr lang="en-US"/>
        </a:p>
      </dgm:t>
    </dgm:pt>
    <dgm:pt modelId="{FA613AF7-7DEF-40B5-9289-708C402D725B}">
      <dgm:prSet phldrT="[Text]"/>
      <dgm:spPr/>
      <dgm:t>
        <a:bodyPr/>
        <a:lstStyle/>
        <a:p>
          <a:r>
            <a:rPr lang="en-US" dirty="0" smtClean="0"/>
            <a:t>Consistency</a:t>
          </a:r>
          <a:endParaRPr lang="en-US" dirty="0"/>
        </a:p>
      </dgm:t>
    </dgm:pt>
    <dgm:pt modelId="{9CB54151-3010-4855-935D-05789E3E7478}" type="parTrans" cxnId="{CF5CA625-681A-4DE9-B408-B91C0BDC100A}">
      <dgm:prSet/>
      <dgm:spPr/>
      <dgm:t>
        <a:bodyPr/>
        <a:lstStyle/>
        <a:p>
          <a:endParaRPr lang="en-US"/>
        </a:p>
      </dgm:t>
    </dgm:pt>
    <dgm:pt modelId="{89618D3A-ADEB-4ED1-9E90-B69F84418C26}" type="sibTrans" cxnId="{CF5CA625-681A-4DE9-B408-B91C0BDC100A}">
      <dgm:prSet/>
      <dgm:spPr/>
      <dgm:t>
        <a:bodyPr/>
        <a:lstStyle/>
        <a:p>
          <a:endParaRPr lang="en-US"/>
        </a:p>
      </dgm:t>
    </dgm:pt>
    <dgm:pt modelId="{F1C8D488-5E73-4D4C-9A24-0CD4B6793056}">
      <dgm:prSet phldrT="[Text]"/>
      <dgm:spPr/>
      <dgm:t>
        <a:bodyPr/>
        <a:lstStyle/>
        <a:p>
          <a:r>
            <a:rPr lang="en-US" dirty="0" smtClean="0"/>
            <a:t>Commitment</a:t>
          </a:r>
          <a:endParaRPr lang="en-US" dirty="0"/>
        </a:p>
      </dgm:t>
    </dgm:pt>
    <dgm:pt modelId="{5B632ABA-AD1A-471D-A870-7EEB672DB270}" type="parTrans" cxnId="{CA908923-B278-472C-9E3D-1878CDCD7D33}">
      <dgm:prSet/>
      <dgm:spPr/>
      <dgm:t>
        <a:bodyPr/>
        <a:lstStyle/>
        <a:p>
          <a:endParaRPr lang="en-US"/>
        </a:p>
      </dgm:t>
    </dgm:pt>
    <dgm:pt modelId="{267802B2-7992-4B00-AE3F-3EDE9584AEAE}" type="sibTrans" cxnId="{CA908923-B278-472C-9E3D-1878CDCD7D33}">
      <dgm:prSet/>
      <dgm:spPr/>
      <dgm:t>
        <a:bodyPr/>
        <a:lstStyle/>
        <a:p>
          <a:endParaRPr lang="en-US"/>
        </a:p>
      </dgm:t>
    </dgm:pt>
    <dgm:pt modelId="{373E806B-0309-4964-9DB7-1CD04AFC0791}">
      <dgm:prSet phldrT="[Text]"/>
      <dgm:spPr/>
      <dgm:t>
        <a:bodyPr/>
        <a:lstStyle/>
        <a:p>
          <a:r>
            <a:rPr lang="en-US" dirty="0" smtClean="0"/>
            <a:t>Clarity</a:t>
          </a:r>
          <a:endParaRPr lang="en-US" dirty="0"/>
        </a:p>
      </dgm:t>
    </dgm:pt>
    <dgm:pt modelId="{CA124F61-7405-4510-861F-CEA03688B46E}" type="parTrans" cxnId="{6C262388-C11C-4408-A779-A98781F5F65A}">
      <dgm:prSet/>
      <dgm:spPr/>
      <dgm:t>
        <a:bodyPr/>
        <a:lstStyle/>
        <a:p>
          <a:endParaRPr lang="en-US"/>
        </a:p>
      </dgm:t>
    </dgm:pt>
    <dgm:pt modelId="{1DD35983-83AD-4A01-AE79-4B4AAF5BBADE}" type="sibTrans" cxnId="{6C262388-C11C-4408-A779-A98781F5F65A}">
      <dgm:prSet/>
      <dgm:spPr/>
      <dgm:t>
        <a:bodyPr/>
        <a:lstStyle/>
        <a:p>
          <a:endParaRPr lang="en-US"/>
        </a:p>
      </dgm:t>
    </dgm:pt>
    <dgm:pt modelId="{D117EBA2-3253-4B53-857F-41F0DC3346C5}" type="pres">
      <dgm:prSet presAssocID="{08D3BEFF-6A3B-49A5-A2FE-2CD31E9FD1F9}" presName="cycle" presStyleCnt="0">
        <dgm:presLayoutVars>
          <dgm:chMax val="1"/>
          <dgm:dir/>
          <dgm:animLvl val="ctr"/>
          <dgm:resizeHandles val="exact"/>
        </dgm:presLayoutVars>
      </dgm:prSet>
      <dgm:spPr/>
    </dgm:pt>
    <dgm:pt modelId="{3FECAAB5-0433-4987-913C-829375B1C65C}" type="pres">
      <dgm:prSet presAssocID="{F4F3037C-E76E-442A-9C8B-B29D28DBD3AD}" presName="centerShape" presStyleLbl="node0" presStyleIdx="0" presStyleCnt="1"/>
      <dgm:spPr/>
      <dgm:t>
        <a:bodyPr/>
        <a:lstStyle/>
        <a:p>
          <a:endParaRPr lang="en-US"/>
        </a:p>
      </dgm:t>
    </dgm:pt>
    <dgm:pt modelId="{6B99A0EC-9700-45D0-BFC1-F425D5614B6A}" type="pres">
      <dgm:prSet presAssocID="{CA124F61-7405-4510-861F-CEA03688B46E}" presName="parTrans" presStyleLbl="bgSibTrans2D1" presStyleIdx="0" presStyleCnt="3"/>
      <dgm:spPr/>
      <dgm:t>
        <a:bodyPr/>
        <a:lstStyle/>
        <a:p>
          <a:endParaRPr lang="en-US"/>
        </a:p>
      </dgm:t>
    </dgm:pt>
    <dgm:pt modelId="{1719E353-C6DE-4FF4-83BA-42651BE72FAA}" type="pres">
      <dgm:prSet presAssocID="{373E806B-0309-4964-9DB7-1CD04AFC0791}" presName="node" presStyleLbl="node1" presStyleIdx="0" presStyleCnt="3">
        <dgm:presLayoutVars>
          <dgm:bulletEnabled val="1"/>
        </dgm:presLayoutVars>
      </dgm:prSet>
      <dgm:spPr/>
      <dgm:t>
        <a:bodyPr/>
        <a:lstStyle/>
        <a:p>
          <a:endParaRPr lang="en-US"/>
        </a:p>
      </dgm:t>
    </dgm:pt>
    <dgm:pt modelId="{260B88BE-4DF4-43ED-9A54-EE69C6562A64}" type="pres">
      <dgm:prSet presAssocID="{9CB54151-3010-4855-935D-05789E3E7478}" presName="parTrans" presStyleLbl="bgSibTrans2D1" presStyleIdx="1" presStyleCnt="3"/>
      <dgm:spPr/>
      <dgm:t>
        <a:bodyPr/>
        <a:lstStyle/>
        <a:p>
          <a:endParaRPr lang="en-US"/>
        </a:p>
      </dgm:t>
    </dgm:pt>
    <dgm:pt modelId="{0049A770-D3BD-430E-8F00-9686189B693A}" type="pres">
      <dgm:prSet presAssocID="{FA613AF7-7DEF-40B5-9289-708C402D725B}" presName="node" presStyleLbl="node1" presStyleIdx="1" presStyleCnt="3">
        <dgm:presLayoutVars>
          <dgm:bulletEnabled val="1"/>
        </dgm:presLayoutVars>
      </dgm:prSet>
      <dgm:spPr/>
      <dgm:t>
        <a:bodyPr/>
        <a:lstStyle/>
        <a:p>
          <a:endParaRPr lang="en-US"/>
        </a:p>
      </dgm:t>
    </dgm:pt>
    <dgm:pt modelId="{02AD8B48-F2A6-44E6-8190-51B895FD5761}" type="pres">
      <dgm:prSet presAssocID="{5B632ABA-AD1A-471D-A870-7EEB672DB270}" presName="parTrans" presStyleLbl="bgSibTrans2D1" presStyleIdx="2" presStyleCnt="3"/>
      <dgm:spPr/>
      <dgm:t>
        <a:bodyPr/>
        <a:lstStyle/>
        <a:p>
          <a:endParaRPr lang="en-US"/>
        </a:p>
      </dgm:t>
    </dgm:pt>
    <dgm:pt modelId="{BC16D360-7592-4BB4-AAC2-FAC1B024AA33}" type="pres">
      <dgm:prSet presAssocID="{F1C8D488-5E73-4D4C-9A24-0CD4B6793056}" presName="node" presStyleLbl="node1" presStyleIdx="2" presStyleCnt="3">
        <dgm:presLayoutVars>
          <dgm:bulletEnabled val="1"/>
        </dgm:presLayoutVars>
      </dgm:prSet>
      <dgm:spPr/>
      <dgm:t>
        <a:bodyPr/>
        <a:lstStyle/>
        <a:p>
          <a:endParaRPr lang="en-US"/>
        </a:p>
      </dgm:t>
    </dgm:pt>
  </dgm:ptLst>
  <dgm:cxnLst>
    <dgm:cxn modelId="{2D4C86B8-97E1-47C4-9CE8-81B1A3DCDF61}" type="presOf" srcId="{373E806B-0309-4964-9DB7-1CD04AFC0791}" destId="{1719E353-C6DE-4FF4-83BA-42651BE72FAA}" srcOrd="0" destOrd="0" presId="urn:microsoft.com/office/officeart/2005/8/layout/radial4"/>
    <dgm:cxn modelId="{6C262388-C11C-4408-A779-A98781F5F65A}" srcId="{F4F3037C-E76E-442A-9C8B-B29D28DBD3AD}" destId="{373E806B-0309-4964-9DB7-1CD04AFC0791}" srcOrd="0" destOrd="0" parTransId="{CA124F61-7405-4510-861F-CEA03688B46E}" sibTransId="{1DD35983-83AD-4A01-AE79-4B4AAF5BBADE}"/>
    <dgm:cxn modelId="{0F36C905-A256-4CB9-ADB2-519317B2F61F}" type="presOf" srcId="{F4F3037C-E76E-442A-9C8B-B29D28DBD3AD}" destId="{3FECAAB5-0433-4987-913C-829375B1C65C}" srcOrd="0" destOrd="0" presId="urn:microsoft.com/office/officeart/2005/8/layout/radial4"/>
    <dgm:cxn modelId="{CF5CA625-681A-4DE9-B408-B91C0BDC100A}" srcId="{F4F3037C-E76E-442A-9C8B-B29D28DBD3AD}" destId="{FA613AF7-7DEF-40B5-9289-708C402D725B}" srcOrd="1" destOrd="0" parTransId="{9CB54151-3010-4855-935D-05789E3E7478}" sibTransId="{89618D3A-ADEB-4ED1-9E90-B69F84418C26}"/>
    <dgm:cxn modelId="{73440E87-5874-4E35-AC02-15EBA7BCADC4}" type="presOf" srcId="{CA124F61-7405-4510-861F-CEA03688B46E}" destId="{6B99A0EC-9700-45D0-BFC1-F425D5614B6A}" srcOrd="0" destOrd="0" presId="urn:microsoft.com/office/officeart/2005/8/layout/radial4"/>
    <dgm:cxn modelId="{D481A8FF-3F5E-4BB5-9D5F-2AEC5BA73245}" type="presOf" srcId="{08D3BEFF-6A3B-49A5-A2FE-2CD31E9FD1F9}" destId="{D117EBA2-3253-4B53-857F-41F0DC3346C5}" srcOrd="0" destOrd="0" presId="urn:microsoft.com/office/officeart/2005/8/layout/radial4"/>
    <dgm:cxn modelId="{AEBF4C50-462B-4217-B2F4-D22AB90235AB}" type="presOf" srcId="{F1C8D488-5E73-4D4C-9A24-0CD4B6793056}" destId="{BC16D360-7592-4BB4-AAC2-FAC1B024AA33}" srcOrd="0" destOrd="0" presId="urn:microsoft.com/office/officeart/2005/8/layout/radial4"/>
    <dgm:cxn modelId="{F0D43446-F3B3-4A69-B839-0494840B2336}" type="presOf" srcId="{9CB54151-3010-4855-935D-05789E3E7478}" destId="{260B88BE-4DF4-43ED-9A54-EE69C6562A64}" srcOrd="0" destOrd="0" presId="urn:microsoft.com/office/officeart/2005/8/layout/radial4"/>
    <dgm:cxn modelId="{3040AD41-EF66-43F2-B612-21C7AC3B5890}" srcId="{08D3BEFF-6A3B-49A5-A2FE-2CD31E9FD1F9}" destId="{F4F3037C-E76E-442A-9C8B-B29D28DBD3AD}" srcOrd="0" destOrd="0" parTransId="{E9B52707-7C18-4056-BC84-29EB9E45E5C5}" sibTransId="{C51DCF44-F725-4692-8768-3694DA616BDD}"/>
    <dgm:cxn modelId="{CA908923-B278-472C-9E3D-1878CDCD7D33}" srcId="{F4F3037C-E76E-442A-9C8B-B29D28DBD3AD}" destId="{F1C8D488-5E73-4D4C-9A24-0CD4B6793056}" srcOrd="2" destOrd="0" parTransId="{5B632ABA-AD1A-471D-A870-7EEB672DB270}" sibTransId="{267802B2-7992-4B00-AE3F-3EDE9584AEAE}"/>
    <dgm:cxn modelId="{EE51CFE2-850E-46BD-A248-DE41737DB453}" type="presOf" srcId="{FA613AF7-7DEF-40B5-9289-708C402D725B}" destId="{0049A770-D3BD-430E-8F00-9686189B693A}" srcOrd="0" destOrd="0" presId="urn:microsoft.com/office/officeart/2005/8/layout/radial4"/>
    <dgm:cxn modelId="{DF08099E-E36D-4A65-8F79-F8441D3E9562}" type="presOf" srcId="{5B632ABA-AD1A-471D-A870-7EEB672DB270}" destId="{02AD8B48-F2A6-44E6-8190-51B895FD5761}" srcOrd="0" destOrd="0" presId="urn:microsoft.com/office/officeart/2005/8/layout/radial4"/>
    <dgm:cxn modelId="{DCC64B7C-C432-401E-99B5-9E3DC801E037}" type="presParOf" srcId="{D117EBA2-3253-4B53-857F-41F0DC3346C5}" destId="{3FECAAB5-0433-4987-913C-829375B1C65C}" srcOrd="0" destOrd="0" presId="urn:microsoft.com/office/officeart/2005/8/layout/radial4"/>
    <dgm:cxn modelId="{2997C0B3-D12B-4B6E-BAE6-9F86741B8553}" type="presParOf" srcId="{D117EBA2-3253-4B53-857F-41F0DC3346C5}" destId="{6B99A0EC-9700-45D0-BFC1-F425D5614B6A}" srcOrd="1" destOrd="0" presId="urn:microsoft.com/office/officeart/2005/8/layout/radial4"/>
    <dgm:cxn modelId="{6CA8941C-2B09-44E5-B378-BD07355DCC09}" type="presParOf" srcId="{D117EBA2-3253-4B53-857F-41F0DC3346C5}" destId="{1719E353-C6DE-4FF4-83BA-42651BE72FAA}" srcOrd="2" destOrd="0" presId="urn:microsoft.com/office/officeart/2005/8/layout/radial4"/>
    <dgm:cxn modelId="{8D60B04F-CCF8-42FE-83F7-0A5703B3BF81}" type="presParOf" srcId="{D117EBA2-3253-4B53-857F-41F0DC3346C5}" destId="{260B88BE-4DF4-43ED-9A54-EE69C6562A64}" srcOrd="3" destOrd="0" presId="urn:microsoft.com/office/officeart/2005/8/layout/radial4"/>
    <dgm:cxn modelId="{BECF13E9-FF02-4DBC-B906-9F4D80ACB205}" type="presParOf" srcId="{D117EBA2-3253-4B53-857F-41F0DC3346C5}" destId="{0049A770-D3BD-430E-8F00-9686189B693A}" srcOrd="4" destOrd="0" presId="urn:microsoft.com/office/officeart/2005/8/layout/radial4"/>
    <dgm:cxn modelId="{02D60C9D-04D3-455B-958C-1EAFB19C53B1}" type="presParOf" srcId="{D117EBA2-3253-4B53-857F-41F0DC3346C5}" destId="{02AD8B48-F2A6-44E6-8190-51B895FD5761}" srcOrd="5" destOrd="0" presId="urn:microsoft.com/office/officeart/2005/8/layout/radial4"/>
    <dgm:cxn modelId="{9EAD2566-1833-4E41-8CFD-C9641C50A5C0}" type="presParOf" srcId="{D117EBA2-3253-4B53-857F-41F0DC3346C5}" destId="{BC16D360-7592-4BB4-AAC2-FAC1B024AA33}"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182875-08A2-4160-804A-369A570442A2}">
      <dsp:nvSpPr>
        <dsp:cNvPr id="0" name=""/>
        <dsp:cNvSpPr/>
      </dsp:nvSpPr>
      <dsp:spPr>
        <a:xfrm>
          <a:off x="4061460" y="1668779"/>
          <a:ext cx="2682240" cy="2682240"/>
        </a:xfrm>
        <a:prstGeom prst="gear9">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Experiential</a:t>
          </a:r>
          <a:endParaRPr lang="en-US" sz="1300" kern="1200" dirty="0"/>
        </a:p>
      </dsp:txBody>
      <dsp:txXfrm>
        <a:off x="4061460" y="1668779"/>
        <a:ext cx="2682240" cy="2682240"/>
      </dsp:txXfrm>
    </dsp:sp>
    <dsp:sp modelId="{DE656D38-8EFC-4A36-BD64-98ED51C3C62E}">
      <dsp:nvSpPr>
        <dsp:cNvPr id="0" name=""/>
        <dsp:cNvSpPr/>
      </dsp:nvSpPr>
      <dsp:spPr>
        <a:xfrm>
          <a:off x="1904996" y="3124201"/>
          <a:ext cx="1899911" cy="1176528"/>
        </a:xfrm>
        <a:prstGeom prst="roundRect">
          <a:avLst>
            <a:gd name="adj" fmla="val 10000"/>
          </a:avLst>
        </a:prstGeom>
        <a:solidFill>
          <a:schemeClr val="accent1">
            <a:alpha val="90000"/>
          </a:schemeClr>
        </a:soli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t" anchorCtr="0">
          <a:noAutofit/>
        </a:bodyPr>
        <a:lstStyle/>
        <a:p>
          <a:pPr marL="174625" lvl="1" indent="-174625" algn="l" defTabSz="488950">
            <a:lnSpc>
              <a:spcPct val="90000"/>
            </a:lnSpc>
            <a:spcBef>
              <a:spcPct val="0"/>
            </a:spcBef>
            <a:spcAft>
              <a:spcPct val="15000"/>
            </a:spcAft>
            <a:buChar char="••"/>
          </a:pPr>
          <a:r>
            <a:rPr lang="en-US" sz="1100" kern="1200" dirty="0" smtClean="0">
              <a:solidFill>
                <a:schemeClr val="bg1"/>
              </a:solidFill>
            </a:rPr>
            <a:t>“Just in Time” Process Training in Feb, March and July</a:t>
          </a:r>
          <a:endParaRPr lang="en-US" sz="1100" kern="1200" dirty="0">
            <a:solidFill>
              <a:schemeClr val="bg1"/>
            </a:solidFill>
          </a:endParaRPr>
        </a:p>
        <a:p>
          <a:pPr marL="174625" lvl="1" indent="-174625" algn="l" defTabSz="488950">
            <a:lnSpc>
              <a:spcPct val="90000"/>
            </a:lnSpc>
            <a:spcBef>
              <a:spcPct val="0"/>
            </a:spcBef>
            <a:spcAft>
              <a:spcPct val="15000"/>
            </a:spcAft>
            <a:buChar char="••"/>
          </a:pPr>
          <a:r>
            <a:rPr lang="en-US" sz="1100" kern="1200" dirty="0" smtClean="0">
              <a:solidFill>
                <a:schemeClr val="bg1"/>
              </a:solidFill>
            </a:rPr>
            <a:t>Established Knowledge Baseline</a:t>
          </a:r>
          <a:endParaRPr lang="en-US" sz="1100" kern="1200" dirty="0">
            <a:solidFill>
              <a:schemeClr val="bg1"/>
            </a:solidFill>
          </a:endParaRPr>
        </a:p>
        <a:p>
          <a:pPr marL="174625" lvl="1" indent="-174625" algn="l" defTabSz="488950">
            <a:lnSpc>
              <a:spcPct val="90000"/>
            </a:lnSpc>
            <a:spcBef>
              <a:spcPct val="0"/>
            </a:spcBef>
            <a:spcAft>
              <a:spcPct val="15000"/>
            </a:spcAft>
            <a:buChar char="••"/>
          </a:pPr>
          <a:r>
            <a:rPr lang="en-US" sz="1100" kern="1200" dirty="0" smtClean="0">
              <a:solidFill>
                <a:schemeClr val="bg1"/>
              </a:solidFill>
            </a:rPr>
            <a:t>Proved the methodology works</a:t>
          </a:r>
          <a:endParaRPr lang="en-US" sz="1100" kern="1200" dirty="0">
            <a:solidFill>
              <a:schemeClr val="bg1"/>
            </a:solidFill>
          </a:endParaRPr>
        </a:p>
      </dsp:txBody>
      <dsp:txXfrm>
        <a:off x="1904996" y="3124201"/>
        <a:ext cx="1899911" cy="1176528"/>
      </dsp:txXfrm>
    </dsp:sp>
    <dsp:sp modelId="{98E7C852-5350-44B3-A55E-B0A4029D8A9D}">
      <dsp:nvSpPr>
        <dsp:cNvPr id="0" name=""/>
        <dsp:cNvSpPr/>
      </dsp:nvSpPr>
      <dsp:spPr>
        <a:xfrm>
          <a:off x="2500883" y="1034795"/>
          <a:ext cx="1950720" cy="1950720"/>
        </a:xfrm>
        <a:prstGeom prst="gear6">
          <a:avLst/>
        </a:prstGeom>
        <a:gradFill rotWithShape="0">
          <a:gsLst>
            <a:gs pos="0">
              <a:schemeClr val="accent1">
                <a:shade val="80000"/>
                <a:hueOff val="746374"/>
                <a:satOff val="-62876"/>
                <a:lumOff val="37734"/>
                <a:alphaOff val="0"/>
                <a:shade val="51000"/>
                <a:satMod val="130000"/>
              </a:schemeClr>
            </a:gs>
            <a:gs pos="80000">
              <a:schemeClr val="accent1">
                <a:shade val="80000"/>
                <a:hueOff val="746374"/>
                <a:satOff val="-62876"/>
                <a:lumOff val="37734"/>
                <a:alphaOff val="0"/>
                <a:shade val="93000"/>
                <a:satMod val="130000"/>
              </a:schemeClr>
            </a:gs>
            <a:gs pos="100000">
              <a:schemeClr val="accent1">
                <a:shade val="80000"/>
                <a:hueOff val="746374"/>
                <a:satOff val="-62876"/>
                <a:lumOff val="377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Organization-Specific</a:t>
          </a:r>
          <a:endParaRPr lang="en-US" sz="1300" kern="1200" dirty="0"/>
        </a:p>
      </dsp:txBody>
      <dsp:txXfrm>
        <a:off x="2500883" y="1034795"/>
        <a:ext cx="1950720" cy="1950720"/>
      </dsp:txXfrm>
    </dsp:sp>
    <dsp:sp modelId="{B1B8968A-DFDF-4F65-AE6A-BFE34753822B}">
      <dsp:nvSpPr>
        <dsp:cNvPr id="0" name=""/>
        <dsp:cNvSpPr/>
      </dsp:nvSpPr>
      <dsp:spPr>
        <a:xfrm>
          <a:off x="3764290" y="266702"/>
          <a:ext cx="1950707" cy="938787"/>
        </a:xfrm>
        <a:prstGeom prst="roundRect">
          <a:avLst>
            <a:gd name="adj" fmla="val 10000"/>
          </a:avLst>
        </a:prstGeom>
        <a:solidFill>
          <a:schemeClr val="bg1">
            <a:lumMod val="85000"/>
            <a:alpha val="90000"/>
          </a:schemeClr>
        </a:solidFill>
        <a:ln w="9525" cap="flat" cmpd="sng" algn="ctr">
          <a:solidFill>
            <a:schemeClr val="accent1">
              <a:shade val="80000"/>
              <a:hueOff val="746374"/>
              <a:satOff val="-62876"/>
              <a:lumOff val="3773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t" anchorCtr="0">
          <a:noAutofit/>
        </a:bodyPr>
        <a:lstStyle/>
        <a:p>
          <a:pPr marL="174625" lvl="1" indent="-174625" algn="l" defTabSz="488950">
            <a:lnSpc>
              <a:spcPct val="90000"/>
            </a:lnSpc>
            <a:spcBef>
              <a:spcPct val="0"/>
            </a:spcBef>
            <a:spcAft>
              <a:spcPct val="15000"/>
            </a:spcAft>
            <a:buChar char="••"/>
          </a:pPr>
          <a:r>
            <a:rPr lang="en-US" sz="1100" kern="1200" dirty="0" smtClean="0"/>
            <a:t>Internal Learning Series: BSA Essential Knowledge</a:t>
          </a:r>
          <a:endParaRPr lang="en-US" sz="1100" kern="1200" dirty="0"/>
        </a:p>
        <a:p>
          <a:pPr marL="174625" lvl="1" indent="-174625" algn="l" defTabSz="488950">
            <a:lnSpc>
              <a:spcPct val="90000"/>
            </a:lnSpc>
            <a:spcBef>
              <a:spcPct val="0"/>
            </a:spcBef>
            <a:spcAft>
              <a:spcPct val="15000"/>
            </a:spcAft>
            <a:buChar char="••"/>
          </a:pPr>
          <a:r>
            <a:rPr lang="en-US" sz="1100" kern="1200" dirty="0" smtClean="0"/>
            <a:t>Context for July activities</a:t>
          </a:r>
        </a:p>
        <a:p>
          <a:pPr marL="174625" lvl="1" indent="-174625" algn="l" defTabSz="488950">
            <a:lnSpc>
              <a:spcPct val="90000"/>
            </a:lnSpc>
            <a:spcBef>
              <a:spcPct val="0"/>
            </a:spcBef>
            <a:spcAft>
              <a:spcPct val="15000"/>
            </a:spcAft>
            <a:buChar char="••"/>
          </a:pPr>
          <a:r>
            <a:rPr lang="en-US" sz="1100" kern="1200" dirty="0" smtClean="0"/>
            <a:t>Foundational academic learning</a:t>
          </a:r>
          <a:endParaRPr lang="en-US" sz="1100" kern="1200" dirty="0"/>
        </a:p>
      </dsp:txBody>
      <dsp:txXfrm>
        <a:off x="3764290" y="266702"/>
        <a:ext cx="1950707" cy="938787"/>
      </dsp:txXfrm>
    </dsp:sp>
    <dsp:sp modelId="{5E0259A7-AFA3-4273-BB7B-85610126BC9A}">
      <dsp:nvSpPr>
        <dsp:cNvPr id="0" name=""/>
        <dsp:cNvSpPr/>
      </dsp:nvSpPr>
      <dsp:spPr>
        <a:xfrm>
          <a:off x="4205455" y="1201187"/>
          <a:ext cx="3299155" cy="3299155"/>
        </a:xfrm>
        <a:prstGeom prst="circularArrow">
          <a:avLst>
            <a:gd name="adj1" fmla="val 4878"/>
            <a:gd name="adj2" fmla="val 312630"/>
            <a:gd name="adj3" fmla="val 3191013"/>
            <a:gd name="adj4" fmla="val 15156776"/>
            <a:gd name="adj5" fmla="val 5691"/>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A06C85C-8B8B-4113-B4AD-DD371D01A11C}">
      <dsp:nvSpPr>
        <dsp:cNvPr id="0" name=""/>
        <dsp:cNvSpPr/>
      </dsp:nvSpPr>
      <dsp:spPr>
        <a:xfrm>
          <a:off x="2155415" y="600246"/>
          <a:ext cx="2494483" cy="2494483"/>
        </a:xfrm>
        <a:prstGeom prst="leftCircularArrow">
          <a:avLst>
            <a:gd name="adj1" fmla="val 6452"/>
            <a:gd name="adj2" fmla="val 429999"/>
            <a:gd name="adj3" fmla="val 10489124"/>
            <a:gd name="adj4" fmla="val 14837806"/>
            <a:gd name="adj5" fmla="val 7527"/>
          </a:avLst>
        </a:prstGeom>
        <a:gradFill rotWithShape="0">
          <a:gsLst>
            <a:gs pos="0">
              <a:schemeClr val="accent1">
                <a:shade val="90000"/>
                <a:hueOff val="756334"/>
                <a:satOff val="-62876"/>
                <a:lumOff val="35990"/>
                <a:alphaOff val="0"/>
                <a:shade val="51000"/>
                <a:satMod val="130000"/>
              </a:schemeClr>
            </a:gs>
            <a:gs pos="80000">
              <a:schemeClr val="accent1">
                <a:shade val="90000"/>
                <a:hueOff val="756334"/>
                <a:satOff val="-62876"/>
                <a:lumOff val="35990"/>
                <a:alphaOff val="0"/>
                <a:shade val="93000"/>
                <a:satMod val="130000"/>
              </a:schemeClr>
            </a:gs>
            <a:gs pos="100000">
              <a:schemeClr val="accent1">
                <a:shade val="90000"/>
                <a:hueOff val="756334"/>
                <a:satOff val="-62876"/>
                <a:lumOff val="359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758722-1695-4668-87AD-02E51EB55984}">
      <dsp:nvSpPr>
        <dsp:cNvPr id="0" name=""/>
        <dsp:cNvSpPr/>
      </dsp:nvSpPr>
      <dsp:spPr>
        <a:xfrm>
          <a:off x="0" y="3630"/>
          <a:ext cx="4093029" cy="158011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Establish a common language,</a:t>
          </a:r>
        </a:p>
        <a:p>
          <a:pPr lvl="0" algn="ctr" defTabSz="889000">
            <a:lnSpc>
              <a:spcPct val="90000"/>
            </a:lnSpc>
            <a:spcBef>
              <a:spcPct val="0"/>
            </a:spcBef>
            <a:spcAft>
              <a:spcPct val="35000"/>
            </a:spcAft>
          </a:pPr>
          <a:r>
            <a:rPr lang="en-US" sz="2000" b="1" kern="1200" dirty="0" smtClean="0"/>
            <a:t>Take a consistent approach, and</a:t>
          </a:r>
        </a:p>
        <a:p>
          <a:pPr lvl="0" algn="ctr" defTabSz="889000">
            <a:lnSpc>
              <a:spcPct val="90000"/>
            </a:lnSpc>
            <a:spcBef>
              <a:spcPct val="0"/>
            </a:spcBef>
            <a:spcAft>
              <a:spcPct val="35000"/>
            </a:spcAft>
          </a:pPr>
          <a:r>
            <a:rPr lang="en-US" sz="2000" b="1" kern="1200" dirty="0" smtClean="0"/>
            <a:t>Apply a repeatable methodology</a:t>
          </a:r>
          <a:endParaRPr lang="en-US" sz="2000" b="1" kern="1200" dirty="0"/>
        </a:p>
      </dsp:txBody>
      <dsp:txXfrm>
        <a:off x="0" y="3630"/>
        <a:ext cx="4093029" cy="1580113"/>
      </dsp:txXfrm>
    </dsp:sp>
    <dsp:sp modelId="{6A5CBC94-7749-4402-9B76-6C35CAFAC232}">
      <dsp:nvSpPr>
        <dsp:cNvPr id="0" name=""/>
        <dsp:cNvSpPr/>
      </dsp:nvSpPr>
      <dsp:spPr>
        <a:xfrm rot="5400000">
          <a:off x="1948810" y="1596770"/>
          <a:ext cx="195407" cy="234488"/>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dirty="0"/>
        </a:p>
      </dsp:txBody>
      <dsp:txXfrm rot="5400000">
        <a:off x="1948810" y="1596770"/>
        <a:ext cx="195407" cy="234488"/>
      </dsp:txXfrm>
    </dsp:sp>
    <dsp:sp modelId="{023CC720-F14B-4645-9D84-581128DDE0AA}">
      <dsp:nvSpPr>
        <dsp:cNvPr id="0" name=""/>
        <dsp:cNvSpPr/>
      </dsp:nvSpPr>
      <dsp:spPr>
        <a:xfrm>
          <a:off x="0" y="1844286"/>
          <a:ext cx="4093029" cy="1580113"/>
        </a:xfrm>
        <a:prstGeom prst="roundRect">
          <a:avLst>
            <a:gd name="adj" fmla="val 10000"/>
          </a:avLst>
        </a:prstGeom>
        <a:gradFill rotWithShape="0">
          <a:gsLst>
            <a:gs pos="0">
              <a:schemeClr val="accent3">
                <a:hueOff val="-9313008"/>
                <a:satOff val="3986"/>
                <a:lumOff val="8432"/>
                <a:alphaOff val="0"/>
                <a:shade val="51000"/>
                <a:satMod val="130000"/>
              </a:schemeClr>
            </a:gs>
            <a:gs pos="80000">
              <a:schemeClr val="accent3">
                <a:hueOff val="-9313008"/>
                <a:satOff val="3986"/>
                <a:lumOff val="8432"/>
                <a:alphaOff val="0"/>
                <a:shade val="93000"/>
                <a:satMod val="130000"/>
              </a:schemeClr>
            </a:gs>
            <a:gs pos="100000">
              <a:schemeClr val="accent3">
                <a:hueOff val="-9313008"/>
                <a:satOff val="3986"/>
                <a:lumOff val="843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Enhance learning,</a:t>
          </a:r>
        </a:p>
        <a:p>
          <a:pPr lvl="0" algn="ctr" defTabSz="889000">
            <a:lnSpc>
              <a:spcPct val="90000"/>
            </a:lnSpc>
            <a:spcBef>
              <a:spcPct val="0"/>
            </a:spcBef>
            <a:spcAft>
              <a:spcPct val="35000"/>
            </a:spcAft>
          </a:pPr>
          <a:r>
            <a:rPr lang="en-US" sz="2000" b="1" kern="1200" dirty="0" smtClean="0"/>
            <a:t>Streamline communications,</a:t>
          </a:r>
        </a:p>
        <a:p>
          <a:pPr lvl="0" algn="ctr" defTabSz="889000">
            <a:lnSpc>
              <a:spcPct val="90000"/>
            </a:lnSpc>
            <a:spcBef>
              <a:spcPct val="0"/>
            </a:spcBef>
            <a:spcAft>
              <a:spcPct val="35000"/>
            </a:spcAft>
          </a:pPr>
          <a:r>
            <a:rPr lang="en-US" sz="2000" b="1" kern="1200" dirty="0" smtClean="0"/>
            <a:t>Drive efficiency, and</a:t>
          </a:r>
        </a:p>
        <a:p>
          <a:pPr lvl="0" algn="ctr" defTabSz="889000">
            <a:lnSpc>
              <a:spcPct val="90000"/>
            </a:lnSpc>
            <a:spcBef>
              <a:spcPct val="0"/>
            </a:spcBef>
            <a:spcAft>
              <a:spcPct val="35000"/>
            </a:spcAft>
          </a:pPr>
          <a:r>
            <a:rPr lang="en-US" sz="2000" b="1" kern="1200" dirty="0" smtClean="0"/>
            <a:t>Achieve our goals</a:t>
          </a:r>
          <a:endParaRPr lang="en-US" sz="2000" b="1" kern="1200" dirty="0"/>
        </a:p>
      </dsp:txBody>
      <dsp:txXfrm>
        <a:off x="0" y="1844286"/>
        <a:ext cx="4093029" cy="1580113"/>
      </dsp:txXfrm>
    </dsp:sp>
    <dsp:sp modelId="{8906B9D5-6319-4986-834C-81FE6D899187}">
      <dsp:nvSpPr>
        <dsp:cNvPr id="0" name=""/>
        <dsp:cNvSpPr/>
      </dsp:nvSpPr>
      <dsp:spPr>
        <a:xfrm rot="5400000">
          <a:off x="1948810" y="3437426"/>
          <a:ext cx="195407" cy="234488"/>
        </a:xfrm>
        <a:prstGeom prst="rightArrow">
          <a:avLst>
            <a:gd name="adj1" fmla="val 60000"/>
            <a:gd name="adj2" fmla="val 50000"/>
          </a:avLst>
        </a:prstGeom>
        <a:gradFill rotWithShape="0">
          <a:gsLst>
            <a:gs pos="0">
              <a:schemeClr val="accent3">
                <a:hueOff val="-18626016"/>
                <a:satOff val="7971"/>
                <a:lumOff val="16864"/>
                <a:alphaOff val="0"/>
                <a:shade val="51000"/>
                <a:satMod val="130000"/>
              </a:schemeClr>
            </a:gs>
            <a:gs pos="80000">
              <a:schemeClr val="accent3">
                <a:hueOff val="-18626016"/>
                <a:satOff val="7971"/>
                <a:lumOff val="16864"/>
                <a:alphaOff val="0"/>
                <a:shade val="93000"/>
                <a:satMod val="130000"/>
              </a:schemeClr>
            </a:gs>
            <a:gs pos="100000">
              <a:schemeClr val="accent3">
                <a:hueOff val="-18626016"/>
                <a:satOff val="7971"/>
                <a:lumOff val="1686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dirty="0"/>
        </a:p>
      </dsp:txBody>
      <dsp:txXfrm rot="5400000">
        <a:off x="1948810" y="3437426"/>
        <a:ext cx="195407" cy="234488"/>
      </dsp:txXfrm>
    </dsp:sp>
    <dsp:sp modelId="{7060CF4C-4967-4EB7-BF9E-AE2A40B0E997}">
      <dsp:nvSpPr>
        <dsp:cNvPr id="0" name=""/>
        <dsp:cNvSpPr/>
      </dsp:nvSpPr>
      <dsp:spPr>
        <a:xfrm>
          <a:off x="0" y="3684942"/>
          <a:ext cx="4093029" cy="1580113"/>
        </a:xfrm>
        <a:prstGeom prst="roundRect">
          <a:avLst>
            <a:gd name="adj" fmla="val 10000"/>
          </a:avLst>
        </a:prstGeom>
        <a:gradFill rotWithShape="0">
          <a:gsLst>
            <a:gs pos="0">
              <a:schemeClr val="accent3">
                <a:hueOff val="-18626016"/>
                <a:satOff val="7971"/>
                <a:lumOff val="16864"/>
                <a:alphaOff val="0"/>
                <a:shade val="51000"/>
                <a:satMod val="130000"/>
              </a:schemeClr>
            </a:gs>
            <a:gs pos="80000">
              <a:schemeClr val="accent3">
                <a:hueOff val="-18626016"/>
                <a:satOff val="7971"/>
                <a:lumOff val="16864"/>
                <a:alphaOff val="0"/>
                <a:shade val="93000"/>
                <a:satMod val="130000"/>
              </a:schemeClr>
            </a:gs>
            <a:gs pos="100000">
              <a:schemeClr val="accent3">
                <a:hueOff val="-18626016"/>
                <a:satOff val="7971"/>
                <a:lumOff val="1686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Deliver an exemplary experience to our customers and partners.</a:t>
          </a:r>
          <a:endParaRPr lang="en-US" sz="2000" b="1" kern="1200" dirty="0"/>
        </a:p>
      </dsp:txBody>
      <dsp:txXfrm>
        <a:off x="0" y="3684942"/>
        <a:ext cx="4093029" cy="158011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182875-08A2-4160-804A-369A570442A2}">
      <dsp:nvSpPr>
        <dsp:cNvPr id="0" name=""/>
        <dsp:cNvSpPr/>
      </dsp:nvSpPr>
      <dsp:spPr>
        <a:xfrm>
          <a:off x="4099561" y="2194560"/>
          <a:ext cx="2682240" cy="2682240"/>
        </a:xfrm>
        <a:prstGeom prst="gear9">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Experiential </a:t>
          </a:r>
        </a:p>
        <a:p>
          <a:pPr lvl="0" algn="ctr" defTabSz="577850">
            <a:lnSpc>
              <a:spcPct val="90000"/>
            </a:lnSpc>
            <a:spcBef>
              <a:spcPct val="0"/>
            </a:spcBef>
            <a:spcAft>
              <a:spcPct val="35000"/>
            </a:spcAft>
          </a:pPr>
          <a:r>
            <a:rPr lang="en-US" sz="1300" kern="1200" dirty="0" smtClean="0"/>
            <a:t>Learning</a:t>
          </a:r>
          <a:endParaRPr lang="en-US" sz="1300" kern="1200" dirty="0"/>
        </a:p>
      </dsp:txBody>
      <dsp:txXfrm>
        <a:off x="4099561" y="2194560"/>
        <a:ext cx="2682240" cy="2682240"/>
      </dsp:txXfrm>
    </dsp:sp>
    <dsp:sp modelId="{DE656D38-8EFC-4A36-BD64-98ED51C3C62E}">
      <dsp:nvSpPr>
        <dsp:cNvPr id="0" name=""/>
        <dsp:cNvSpPr/>
      </dsp:nvSpPr>
      <dsp:spPr>
        <a:xfrm>
          <a:off x="2329194" y="3916679"/>
          <a:ext cx="1899911" cy="804677"/>
        </a:xfrm>
        <a:prstGeom prst="roundRect">
          <a:avLst>
            <a:gd name="adj" fmla="val 10000"/>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t" anchorCtr="0">
          <a:noAutofit/>
        </a:bodyPr>
        <a:lstStyle/>
        <a:p>
          <a:pPr marL="174625" lvl="1" indent="-174625" algn="l" defTabSz="488950">
            <a:lnSpc>
              <a:spcPct val="90000"/>
            </a:lnSpc>
            <a:spcBef>
              <a:spcPct val="0"/>
            </a:spcBef>
            <a:spcAft>
              <a:spcPct val="15000"/>
            </a:spcAft>
            <a:buChar char="••"/>
          </a:pPr>
          <a:r>
            <a:rPr lang="en-US" sz="1100" kern="1200" dirty="0" smtClean="0"/>
            <a:t>“Just in Time” Process Training in July</a:t>
          </a:r>
          <a:endParaRPr lang="en-US" sz="1100" kern="1200" dirty="0"/>
        </a:p>
        <a:p>
          <a:pPr marL="174625" lvl="1" indent="-174625" algn="l" defTabSz="488950">
            <a:lnSpc>
              <a:spcPct val="90000"/>
            </a:lnSpc>
            <a:spcBef>
              <a:spcPct val="0"/>
            </a:spcBef>
            <a:spcAft>
              <a:spcPct val="15000"/>
            </a:spcAft>
            <a:buChar char="••"/>
          </a:pPr>
          <a:r>
            <a:rPr lang="en-US" sz="1100" kern="1200" dirty="0" smtClean="0"/>
            <a:t>Established Knowledge Baseline</a:t>
          </a:r>
          <a:endParaRPr lang="en-US" sz="1100" kern="1200" dirty="0"/>
        </a:p>
      </dsp:txBody>
      <dsp:txXfrm>
        <a:off x="2329194" y="3916679"/>
        <a:ext cx="1899911" cy="804677"/>
      </dsp:txXfrm>
    </dsp:sp>
    <dsp:sp modelId="{98E7C852-5350-44B3-A55E-B0A4029D8A9D}">
      <dsp:nvSpPr>
        <dsp:cNvPr id="0" name=""/>
        <dsp:cNvSpPr/>
      </dsp:nvSpPr>
      <dsp:spPr>
        <a:xfrm>
          <a:off x="2538985" y="1560576"/>
          <a:ext cx="1950720" cy="1950720"/>
        </a:xfrm>
        <a:prstGeom prst="gear6">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Organization-Specific Learning</a:t>
          </a:r>
          <a:endParaRPr lang="en-US" sz="1300" kern="1200" dirty="0">
            <a:solidFill>
              <a:schemeClr val="tx1"/>
            </a:solidFill>
          </a:endParaRPr>
        </a:p>
      </dsp:txBody>
      <dsp:txXfrm>
        <a:off x="2538985" y="1560576"/>
        <a:ext cx="1950720" cy="1950720"/>
      </dsp:txXfrm>
    </dsp:sp>
    <dsp:sp modelId="{B1B8968A-DFDF-4F65-AE6A-BFE34753822B}">
      <dsp:nvSpPr>
        <dsp:cNvPr id="0" name=""/>
        <dsp:cNvSpPr/>
      </dsp:nvSpPr>
      <dsp:spPr>
        <a:xfrm>
          <a:off x="609607" y="2718813"/>
          <a:ext cx="1859287" cy="938787"/>
        </a:xfrm>
        <a:prstGeom prst="roundRect">
          <a:avLst>
            <a:gd name="adj" fmla="val 10000"/>
          </a:avLst>
        </a:prstGeom>
        <a:solidFill>
          <a:schemeClr val="lt1">
            <a:alpha val="90000"/>
            <a:hueOff val="0"/>
            <a:satOff val="0"/>
            <a:lumOff val="0"/>
            <a:alphaOff val="0"/>
          </a:schemeClr>
        </a:solidFill>
        <a:ln w="9525" cap="flat" cmpd="sng" algn="ctr">
          <a:solidFill>
            <a:schemeClr val="accent1">
              <a:shade val="80000"/>
              <a:hueOff val="746374"/>
              <a:satOff val="-62876"/>
              <a:lumOff val="3773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t" anchorCtr="0">
          <a:noAutofit/>
        </a:bodyPr>
        <a:lstStyle/>
        <a:p>
          <a:pPr marL="174625" lvl="1" indent="-174625" algn="l" defTabSz="488950">
            <a:lnSpc>
              <a:spcPct val="90000"/>
            </a:lnSpc>
            <a:spcBef>
              <a:spcPct val="0"/>
            </a:spcBef>
            <a:spcAft>
              <a:spcPct val="15000"/>
            </a:spcAft>
            <a:buChar char="••"/>
          </a:pPr>
          <a:r>
            <a:rPr lang="en-US" sz="1100" kern="1200" dirty="0" smtClean="0"/>
            <a:t>GP BAT Learning Series: BSA Essential Knowledge</a:t>
          </a:r>
          <a:endParaRPr lang="en-US" sz="1100" kern="1200" dirty="0"/>
        </a:p>
        <a:p>
          <a:pPr marL="174625" lvl="1" indent="-174625" algn="l" defTabSz="488950">
            <a:lnSpc>
              <a:spcPct val="90000"/>
            </a:lnSpc>
            <a:spcBef>
              <a:spcPct val="0"/>
            </a:spcBef>
            <a:spcAft>
              <a:spcPct val="15000"/>
            </a:spcAft>
            <a:buChar char="••"/>
          </a:pPr>
          <a:r>
            <a:rPr lang="en-US" sz="1100" kern="1200" dirty="0" smtClean="0"/>
            <a:t>Context for July activities</a:t>
          </a:r>
        </a:p>
        <a:p>
          <a:pPr marL="174625" lvl="1" indent="-174625" algn="l" defTabSz="488950">
            <a:lnSpc>
              <a:spcPct val="90000"/>
            </a:lnSpc>
            <a:spcBef>
              <a:spcPct val="0"/>
            </a:spcBef>
            <a:spcAft>
              <a:spcPct val="15000"/>
            </a:spcAft>
            <a:buChar char="••"/>
          </a:pPr>
          <a:r>
            <a:rPr lang="en-US" sz="1100" kern="1200" dirty="0" smtClean="0"/>
            <a:t>Foundational academic learning</a:t>
          </a:r>
          <a:endParaRPr lang="en-US" sz="1100" kern="1200" dirty="0"/>
        </a:p>
      </dsp:txBody>
      <dsp:txXfrm>
        <a:off x="609607" y="2718813"/>
        <a:ext cx="1859287" cy="938787"/>
      </dsp:txXfrm>
    </dsp:sp>
    <dsp:sp modelId="{B5BFC26C-0E36-43B0-8E15-4F7D24FBA88D}">
      <dsp:nvSpPr>
        <dsp:cNvPr id="0" name=""/>
        <dsp:cNvSpPr/>
      </dsp:nvSpPr>
      <dsp:spPr>
        <a:xfrm rot="20700000">
          <a:off x="3631588" y="214778"/>
          <a:ext cx="1911307" cy="1911307"/>
        </a:xfrm>
        <a:prstGeom prst="gear6">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Business Architect Certificate</a:t>
          </a:r>
        </a:p>
        <a:p>
          <a:pPr lvl="0" algn="ctr" defTabSz="577850">
            <a:lnSpc>
              <a:spcPct val="90000"/>
            </a:lnSpc>
            <a:spcBef>
              <a:spcPct val="0"/>
            </a:spcBef>
            <a:spcAft>
              <a:spcPct val="35000"/>
            </a:spcAft>
          </a:pPr>
          <a:r>
            <a:rPr lang="en-US" sz="1300" kern="1200" dirty="0" smtClean="0"/>
            <a:t>Program</a:t>
          </a:r>
          <a:endParaRPr lang="en-US" sz="1300" kern="1200" dirty="0"/>
        </a:p>
      </dsp:txBody>
      <dsp:txXfrm>
        <a:off x="4050793" y="633984"/>
        <a:ext cx="1072896" cy="1072896"/>
      </dsp:txXfrm>
    </dsp:sp>
    <dsp:sp modelId="{5E0259A7-AFA3-4273-BB7B-85610126BC9A}">
      <dsp:nvSpPr>
        <dsp:cNvPr id="0" name=""/>
        <dsp:cNvSpPr/>
      </dsp:nvSpPr>
      <dsp:spPr>
        <a:xfrm>
          <a:off x="3900879" y="1785499"/>
          <a:ext cx="3433267" cy="3433267"/>
        </a:xfrm>
        <a:prstGeom prst="circularArrow">
          <a:avLst>
            <a:gd name="adj1" fmla="val 4687"/>
            <a:gd name="adj2" fmla="val 299029"/>
            <a:gd name="adj3" fmla="val 2530361"/>
            <a:gd name="adj4" fmla="val 15831030"/>
            <a:gd name="adj5" fmla="val 5469"/>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A06C85C-8B8B-4113-B4AD-DD371D01A11C}">
      <dsp:nvSpPr>
        <dsp:cNvPr id="0" name=""/>
        <dsp:cNvSpPr/>
      </dsp:nvSpPr>
      <dsp:spPr>
        <a:xfrm>
          <a:off x="2193517" y="1126026"/>
          <a:ext cx="2494483" cy="2494483"/>
        </a:xfrm>
        <a:prstGeom prst="leftCircularArrow">
          <a:avLst>
            <a:gd name="adj1" fmla="val 6452"/>
            <a:gd name="adj2" fmla="val 429999"/>
            <a:gd name="adj3" fmla="val 10489124"/>
            <a:gd name="adj4" fmla="val 14837806"/>
            <a:gd name="adj5" fmla="val 7527"/>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99970BA-0838-419D-8464-C5F97D0D791F}">
      <dsp:nvSpPr>
        <dsp:cNvPr id="0" name=""/>
        <dsp:cNvSpPr/>
      </dsp:nvSpPr>
      <dsp:spPr>
        <a:xfrm>
          <a:off x="3189482" y="-206798"/>
          <a:ext cx="2689555" cy="2689555"/>
        </a:xfrm>
        <a:prstGeom prst="circularArrow">
          <a:avLst>
            <a:gd name="adj1" fmla="val 5984"/>
            <a:gd name="adj2" fmla="val 394124"/>
            <a:gd name="adj3" fmla="val 13313824"/>
            <a:gd name="adj4" fmla="val 10508221"/>
            <a:gd name="adj5" fmla="val 6981"/>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F46A61-5C0C-481E-B04E-59859CFFA8F1}">
      <dsp:nvSpPr>
        <dsp:cNvPr id="0" name=""/>
        <dsp:cNvSpPr/>
      </dsp:nvSpPr>
      <dsp:spPr>
        <a:xfrm>
          <a:off x="705088" y="1845"/>
          <a:ext cx="1698426" cy="1019055"/>
        </a:xfrm>
        <a:prstGeom prst="roundRect">
          <a:avLst>
            <a:gd name="adj" fmla="val 10000"/>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smtClean="0"/>
            <a:t>Define Strategy and Approach</a:t>
          </a:r>
        </a:p>
        <a:p>
          <a:pPr lvl="0" algn="ctr" defTabSz="622300">
            <a:lnSpc>
              <a:spcPct val="90000"/>
            </a:lnSpc>
            <a:spcBef>
              <a:spcPct val="0"/>
            </a:spcBef>
            <a:spcAft>
              <a:spcPct val="35000"/>
            </a:spcAft>
          </a:pPr>
          <a:r>
            <a:rPr lang="en-US" sz="1400" kern="1200" smtClean="0"/>
            <a:t>(April)</a:t>
          </a:r>
          <a:endParaRPr lang="en-US" sz="1400" kern="1200"/>
        </a:p>
      </dsp:txBody>
      <dsp:txXfrm>
        <a:off x="705088" y="1845"/>
        <a:ext cx="1698426" cy="1019055"/>
      </dsp:txXfrm>
    </dsp:sp>
    <dsp:sp modelId="{0D22E012-956C-470F-A9EA-17A90B0D8841}">
      <dsp:nvSpPr>
        <dsp:cNvPr id="0" name=""/>
        <dsp:cNvSpPr/>
      </dsp:nvSpPr>
      <dsp:spPr>
        <a:xfrm>
          <a:off x="2552976" y="300768"/>
          <a:ext cx="360066" cy="421209"/>
        </a:xfrm>
        <a:prstGeom prst="rightArrow">
          <a:avLst>
            <a:gd name="adj1" fmla="val 60000"/>
            <a:gd name="adj2" fmla="val 50000"/>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552976" y="300768"/>
        <a:ext cx="360066" cy="421209"/>
      </dsp:txXfrm>
    </dsp:sp>
    <dsp:sp modelId="{9282CF6B-3E4B-43D8-884B-9ABEFBFAC1A8}">
      <dsp:nvSpPr>
        <dsp:cNvPr id="0" name=""/>
        <dsp:cNvSpPr/>
      </dsp:nvSpPr>
      <dsp:spPr>
        <a:xfrm>
          <a:off x="3082885" y="1845"/>
          <a:ext cx="1698426" cy="1019055"/>
        </a:xfrm>
        <a:prstGeom prst="roundRect">
          <a:avLst>
            <a:gd name="adj" fmla="val 10000"/>
          </a:avLst>
        </a:prstGeom>
        <a:gradFill rotWithShape="0">
          <a:gsLst>
            <a:gs pos="0">
              <a:schemeClr val="accent1">
                <a:alpha val="90000"/>
                <a:hueOff val="0"/>
                <a:satOff val="0"/>
                <a:lumOff val="0"/>
                <a:alphaOff val="-10000"/>
                <a:shade val="51000"/>
                <a:satMod val="130000"/>
              </a:schemeClr>
            </a:gs>
            <a:gs pos="80000">
              <a:schemeClr val="accent1">
                <a:alpha val="90000"/>
                <a:hueOff val="0"/>
                <a:satOff val="0"/>
                <a:lumOff val="0"/>
                <a:alphaOff val="-10000"/>
                <a:shade val="93000"/>
                <a:satMod val="130000"/>
              </a:schemeClr>
            </a:gs>
            <a:gs pos="100000">
              <a:schemeClr val="accent1">
                <a:alpha val="90000"/>
                <a:hueOff val="0"/>
                <a:satOff val="0"/>
                <a:lumOff val="0"/>
                <a:alphaOff val="-1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smtClean="0"/>
            <a:t>Conduct Process “Pilot”</a:t>
          </a:r>
        </a:p>
        <a:p>
          <a:pPr lvl="0" algn="ctr" defTabSz="622300">
            <a:lnSpc>
              <a:spcPct val="90000"/>
            </a:lnSpc>
            <a:spcBef>
              <a:spcPct val="0"/>
            </a:spcBef>
            <a:spcAft>
              <a:spcPct val="35000"/>
            </a:spcAft>
          </a:pPr>
          <a:r>
            <a:rPr lang="en-US" sz="1400" kern="1200" smtClean="0"/>
            <a:t>(Call Letter)  (May)</a:t>
          </a:r>
        </a:p>
      </dsp:txBody>
      <dsp:txXfrm>
        <a:off x="3082885" y="1845"/>
        <a:ext cx="1698426" cy="1019055"/>
      </dsp:txXfrm>
    </dsp:sp>
    <dsp:sp modelId="{15186496-9EFC-4BEC-AE51-ADC6C034A64F}">
      <dsp:nvSpPr>
        <dsp:cNvPr id="0" name=""/>
        <dsp:cNvSpPr/>
      </dsp:nvSpPr>
      <dsp:spPr>
        <a:xfrm rot="5400000">
          <a:off x="3752065" y="1139791"/>
          <a:ext cx="360066" cy="421209"/>
        </a:xfrm>
        <a:prstGeom prst="rightArrow">
          <a:avLst>
            <a:gd name="adj1" fmla="val 60000"/>
            <a:gd name="adj2" fmla="val 50000"/>
          </a:avLst>
        </a:prstGeom>
        <a:gradFill rotWithShape="0">
          <a:gsLst>
            <a:gs pos="0">
              <a:schemeClr val="accent1">
                <a:shade val="90000"/>
                <a:hueOff val="265716"/>
                <a:satOff val="-22029"/>
                <a:lumOff val="15526"/>
                <a:alphaOff val="0"/>
                <a:shade val="51000"/>
                <a:satMod val="130000"/>
              </a:schemeClr>
            </a:gs>
            <a:gs pos="80000">
              <a:schemeClr val="accent1">
                <a:shade val="90000"/>
                <a:hueOff val="265716"/>
                <a:satOff val="-22029"/>
                <a:lumOff val="15526"/>
                <a:alphaOff val="0"/>
                <a:shade val="93000"/>
                <a:satMod val="130000"/>
              </a:schemeClr>
            </a:gs>
            <a:gs pos="100000">
              <a:schemeClr val="accent1">
                <a:shade val="90000"/>
                <a:hueOff val="265716"/>
                <a:satOff val="-22029"/>
                <a:lumOff val="155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3752065" y="1139791"/>
        <a:ext cx="360066" cy="421209"/>
      </dsp:txXfrm>
    </dsp:sp>
    <dsp:sp modelId="{E65E0C89-2C2E-4F22-8F6D-5001039965C4}">
      <dsp:nvSpPr>
        <dsp:cNvPr id="0" name=""/>
        <dsp:cNvSpPr/>
      </dsp:nvSpPr>
      <dsp:spPr>
        <a:xfrm>
          <a:off x="3082885" y="1700272"/>
          <a:ext cx="1698426" cy="1019055"/>
        </a:xfrm>
        <a:prstGeom prst="roundRect">
          <a:avLst>
            <a:gd name="adj" fmla="val 10000"/>
          </a:avLst>
        </a:prstGeom>
        <a:gradFill rotWithShape="0">
          <a:gsLst>
            <a:gs pos="0">
              <a:schemeClr val="accent1">
                <a:alpha val="90000"/>
                <a:hueOff val="0"/>
                <a:satOff val="0"/>
                <a:lumOff val="0"/>
                <a:alphaOff val="-20000"/>
                <a:shade val="51000"/>
                <a:satMod val="130000"/>
              </a:schemeClr>
            </a:gs>
            <a:gs pos="80000">
              <a:schemeClr val="accent1">
                <a:alpha val="90000"/>
                <a:hueOff val="0"/>
                <a:satOff val="0"/>
                <a:lumOff val="0"/>
                <a:alphaOff val="-20000"/>
                <a:shade val="93000"/>
                <a:satMod val="130000"/>
              </a:schemeClr>
            </a:gs>
            <a:gs pos="100000">
              <a:schemeClr val="accent1">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smtClean="0"/>
            <a:t>Implement</a:t>
          </a:r>
        </a:p>
        <a:p>
          <a:pPr lvl="0" algn="ctr" defTabSz="622300">
            <a:lnSpc>
              <a:spcPct val="90000"/>
            </a:lnSpc>
            <a:spcBef>
              <a:spcPct val="0"/>
            </a:spcBef>
            <a:spcAft>
              <a:spcPct val="35000"/>
            </a:spcAft>
          </a:pPr>
          <a:r>
            <a:rPr lang="en-US" sz="1400" kern="1200" smtClean="0"/>
            <a:t>(July)</a:t>
          </a:r>
        </a:p>
      </dsp:txBody>
      <dsp:txXfrm>
        <a:off x="3082885" y="1700272"/>
        <a:ext cx="1698426" cy="1019055"/>
      </dsp:txXfrm>
    </dsp:sp>
    <dsp:sp modelId="{8EBD0A27-3221-4713-9185-D44424EC813D}">
      <dsp:nvSpPr>
        <dsp:cNvPr id="0" name=""/>
        <dsp:cNvSpPr/>
      </dsp:nvSpPr>
      <dsp:spPr>
        <a:xfrm rot="10800000">
          <a:off x="2573357" y="1999195"/>
          <a:ext cx="360066" cy="421209"/>
        </a:xfrm>
        <a:prstGeom prst="rightArrow">
          <a:avLst>
            <a:gd name="adj1" fmla="val 60000"/>
            <a:gd name="adj2" fmla="val 50000"/>
          </a:avLst>
        </a:prstGeom>
        <a:gradFill rotWithShape="0">
          <a:gsLst>
            <a:gs pos="0">
              <a:schemeClr val="accent1">
                <a:shade val="90000"/>
                <a:hueOff val="531432"/>
                <a:satOff val="-44059"/>
                <a:lumOff val="31052"/>
                <a:alphaOff val="0"/>
                <a:shade val="51000"/>
                <a:satMod val="130000"/>
              </a:schemeClr>
            </a:gs>
            <a:gs pos="80000">
              <a:schemeClr val="accent1">
                <a:shade val="90000"/>
                <a:hueOff val="531432"/>
                <a:satOff val="-44059"/>
                <a:lumOff val="31052"/>
                <a:alphaOff val="0"/>
                <a:shade val="93000"/>
                <a:satMod val="130000"/>
              </a:schemeClr>
            </a:gs>
            <a:gs pos="100000">
              <a:schemeClr val="accent1">
                <a:shade val="90000"/>
                <a:hueOff val="531432"/>
                <a:satOff val="-44059"/>
                <a:lumOff val="310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573357" y="1999195"/>
        <a:ext cx="360066" cy="421209"/>
      </dsp:txXfrm>
    </dsp:sp>
    <dsp:sp modelId="{52A1F7B4-EE05-4990-B7B4-37B5988B2FA9}">
      <dsp:nvSpPr>
        <dsp:cNvPr id="0" name=""/>
        <dsp:cNvSpPr/>
      </dsp:nvSpPr>
      <dsp:spPr>
        <a:xfrm>
          <a:off x="705088" y="1700272"/>
          <a:ext cx="1698426" cy="1019055"/>
        </a:xfrm>
        <a:prstGeom prst="roundRect">
          <a:avLst>
            <a:gd name="adj" fmla="val 10000"/>
          </a:avLst>
        </a:prstGeom>
        <a:gradFill rotWithShape="0">
          <a:gsLst>
            <a:gs pos="0">
              <a:schemeClr val="accent1">
                <a:alpha val="90000"/>
                <a:hueOff val="0"/>
                <a:satOff val="0"/>
                <a:lumOff val="0"/>
                <a:alphaOff val="-30000"/>
                <a:shade val="51000"/>
                <a:satMod val="130000"/>
              </a:schemeClr>
            </a:gs>
            <a:gs pos="80000">
              <a:schemeClr val="accent1">
                <a:alpha val="90000"/>
                <a:hueOff val="0"/>
                <a:satOff val="0"/>
                <a:lumOff val="0"/>
                <a:alphaOff val="-30000"/>
                <a:shade val="93000"/>
                <a:satMod val="130000"/>
              </a:schemeClr>
            </a:gs>
            <a:gs pos="100000">
              <a:schemeClr val="accent1">
                <a:alpha val="90000"/>
                <a:hueOff val="0"/>
                <a:satOff val="0"/>
                <a:lumOff val="0"/>
                <a:alpha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smtClean="0"/>
            <a:t>Train and Build Organizational Knowledge </a:t>
          </a:r>
        </a:p>
        <a:p>
          <a:pPr lvl="0" algn="ctr" defTabSz="622300">
            <a:lnSpc>
              <a:spcPct val="90000"/>
            </a:lnSpc>
            <a:spcBef>
              <a:spcPct val="0"/>
            </a:spcBef>
            <a:spcAft>
              <a:spcPct val="35000"/>
            </a:spcAft>
          </a:pPr>
          <a:r>
            <a:rPr lang="en-US" sz="1400" kern="1200" smtClean="0"/>
            <a:t>(Aug-Sept) </a:t>
          </a:r>
        </a:p>
      </dsp:txBody>
      <dsp:txXfrm>
        <a:off x="705088" y="1700272"/>
        <a:ext cx="1698426" cy="1019055"/>
      </dsp:txXfrm>
    </dsp:sp>
    <dsp:sp modelId="{2FCCC446-710D-4E3B-B53C-BFBCF6B245A8}">
      <dsp:nvSpPr>
        <dsp:cNvPr id="0" name=""/>
        <dsp:cNvSpPr/>
      </dsp:nvSpPr>
      <dsp:spPr>
        <a:xfrm rot="3272720">
          <a:off x="1930754" y="2838217"/>
          <a:ext cx="442029" cy="421209"/>
        </a:xfrm>
        <a:prstGeom prst="rightArrow">
          <a:avLst>
            <a:gd name="adj1" fmla="val 60000"/>
            <a:gd name="adj2" fmla="val 50000"/>
          </a:avLst>
        </a:prstGeom>
        <a:gradFill rotWithShape="0">
          <a:gsLst>
            <a:gs pos="0">
              <a:schemeClr val="accent1">
                <a:shade val="90000"/>
                <a:hueOff val="797149"/>
                <a:satOff val="-66088"/>
                <a:lumOff val="46578"/>
                <a:alphaOff val="0"/>
                <a:shade val="51000"/>
                <a:satMod val="130000"/>
              </a:schemeClr>
            </a:gs>
            <a:gs pos="80000">
              <a:schemeClr val="accent1">
                <a:shade val="90000"/>
                <a:hueOff val="797149"/>
                <a:satOff val="-66088"/>
                <a:lumOff val="46578"/>
                <a:alphaOff val="0"/>
                <a:shade val="93000"/>
                <a:satMod val="130000"/>
              </a:schemeClr>
            </a:gs>
            <a:gs pos="100000">
              <a:schemeClr val="accent1">
                <a:shade val="90000"/>
                <a:hueOff val="797149"/>
                <a:satOff val="-66088"/>
                <a:lumOff val="465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3272720">
        <a:off x="1930754" y="2838217"/>
        <a:ext cx="442029" cy="421209"/>
      </dsp:txXfrm>
    </dsp:sp>
    <dsp:sp modelId="{25B5A0C2-85A3-4949-92CC-C5587D49184A}">
      <dsp:nvSpPr>
        <dsp:cNvPr id="0" name=""/>
        <dsp:cNvSpPr/>
      </dsp:nvSpPr>
      <dsp:spPr>
        <a:xfrm>
          <a:off x="1914537" y="3398698"/>
          <a:ext cx="1698426" cy="1019055"/>
        </a:xfrm>
        <a:prstGeom prst="roundRect">
          <a:avLst>
            <a:gd name="adj" fmla="val 10000"/>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smtClean="0"/>
            <a:t>Operationalize</a:t>
          </a:r>
        </a:p>
        <a:p>
          <a:pPr lvl="0" algn="ctr" defTabSz="622300">
            <a:lnSpc>
              <a:spcPct val="90000"/>
            </a:lnSpc>
            <a:spcBef>
              <a:spcPct val="0"/>
            </a:spcBef>
            <a:spcAft>
              <a:spcPct val="35000"/>
            </a:spcAft>
          </a:pPr>
          <a:r>
            <a:rPr lang="en-US" sz="1400" kern="1200" smtClean="0"/>
            <a:t>(October)</a:t>
          </a:r>
          <a:endParaRPr lang="en-US" sz="1400" kern="1200"/>
        </a:p>
      </dsp:txBody>
      <dsp:txXfrm>
        <a:off x="1914537" y="3398698"/>
        <a:ext cx="1698426" cy="101905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ECAAB5-0433-4987-913C-829375B1C65C}">
      <dsp:nvSpPr>
        <dsp:cNvPr id="0" name=""/>
        <dsp:cNvSpPr/>
      </dsp:nvSpPr>
      <dsp:spPr>
        <a:xfrm>
          <a:off x="2155507" y="2277603"/>
          <a:ext cx="1784985" cy="178498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Business Architecture Value</a:t>
          </a:r>
          <a:endParaRPr lang="en-US" sz="1900" kern="1200" dirty="0"/>
        </a:p>
      </dsp:txBody>
      <dsp:txXfrm>
        <a:off x="2155507" y="2277603"/>
        <a:ext cx="1784985" cy="1784985"/>
      </dsp:txXfrm>
    </dsp:sp>
    <dsp:sp modelId="{6B99A0EC-9700-45D0-BFC1-F425D5614B6A}">
      <dsp:nvSpPr>
        <dsp:cNvPr id="0" name=""/>
        <dsp:cNvSpPr/>
      </dsp:nvSpPr>
      <dsp:spPr>
        <a:xfrm rot="12900000">
          <a:off x="871449" y="1920360"/>
          <a:ext cx="1510013" cy="508720"/>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719E353-C6DE-4FF4-83BA-42651BE72FAA}">
      <dsp:nvSpPr>
        <dsp:cNvPr id="0" name=""/>
        <dsp:cNvSpPr/>
      </dsp:nvSpPr>
      <dsp:spPr>
        <a:xfrm>
          <a:off x="160123" y="1063372"/>
          <a:ext cx="1695735" cy="135658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Clarity</a:t>
          </a:r>
          <a:endParaRPr lang="en-US" sz="2200" kern="1200" dirty="0"/>
        </a:p>
      </dsp:txBody>
      <dsp:txXfrm>
        <a:off x="160123" y="1063372"/>
        <a:ext cx="1695735" cy="1356588"/>
      </dsp:txXfrm>
    </dsp:sp>
    <dsp:sp modelId="{260B88BE-4DF4-43ED-9A54-EE69C6562A64}">
      <dsp:nvSpPr>
        <dsp:cNvPr id="0" name=""/>
        <dsp:cNvSpPr/>
      </dsp:nvSpPr>
      <dsp:spPr>
        <a:xfrm rot="16200000">
          <a:off x="2292993" y="1180352"/>
          <a:ext cx="1510013" cy="508720"/>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049A770-D3BD-430E-8F00-9686189B693A}">
      <dsp:nvSpPr>
        <dsp:cNvPr id="0" name=""/>
        <dsp:cNvSpPr/>
      </dsp:nvSpPr>
      <dsp:spPr>
        <a:xfrm>
          <a:off x="2200132" y="1411"/>
          <a:ext cx="1695735" cy="135658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Consistency</a:t>
          </a:r>
          <a:endParaRPr lang="en-US" sz="2200" kern="1200" dirty="0"/>
        </a:p>
      </dsp:txBody>
      <dsp:txXfrm>
        <a:off x="2200132" y="1411"/>
        <a:ext cx="1695735" cy="1356588"/>
      </dsp:txXfrm>
    </dsp:sp>
    <dsp:sp modelId="{02AD8B48-F2A6-44E6-8190-51B895FD5761}">
      <dsp:nvSpPr>
        <dsp:cNvPr id="0" name=""/>
        <dsp:cNvSpPr/>
      </dsp:nvSpPr>
      <dsp:spPr>
        <a:xfrm rot="19500000">
          <a:off x="3714536" y="1920360"/>
          <a:ext cx="1510013" cy="508720"/>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C16D360-7592-4BB4-AAC2-FAC1B024AA33}">
      <dsp:nvSpPr>
        <dsp:cNvPr id="0" name=""/>
        <dsp:cNvSpPr/>
      </dsp:nvSpPr>
      <dsp:spPr>
        <a:xfrm>
          <a:off x="4240140" y="1063372"/>
          <a:ext cx="1695735" cy="135658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Commitment</a:t>
          </a:r>
          <a:endParaRPr lang="en-US" sz="2200" kern="1200" dirty="0"/>
        </a:p>
      </dsp:txBody>
      <dsp:txXfrm>
        <a:off x="4240140" y="1063372"/>
        <a:ext cx="1695735" cy="1356588"/>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35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2358"/>
          </a:xfrm>
          <a:prstGeom prst="rect">
            <a:avLst/>
          </a:prstGeom>
        </p:spPr>
        <p:txBody>
          <a:bodyPr vert="horz" lIns="91440" tIns="45720" rIns="91440" bIns="45720" rtlCol="0"/>
          <a:lstStyle>
            <a:lvl1pPr algn="r">
              <a:defRPr sz="1200"/>
            </a:lvl1pPr>
          </a:lstStyle>
          <a:p>
            <a:fld id="{EF4BBCC3-92D8-442E-9EC8-1A7A0D4B2568}" type="datetimeFigureOut">
              <a:rPr lang="en-US" smtClean="0"/>
              <a:pPr/>
              <a:t>03/26/2014</a:t>
            </a:fld>
            <a:endParaRPr lang="en-US"/>
          </a:p>
        </p:txBody>
      </p:sp>
      <p:sp>
        <p:nvSpPr>
          <p:cNvPr id="4" name="Footer Placeholder 3"/>
          <p:cNvSpPr>
            <a:spLocks noGrp="1"/>
          </p:cNvSpPr>
          <p:nvPr>
            <p:ph type="ftr" sz="quarter" idx="2"/>
          </p:nvPr>
        </p:nvSpPr>
        <p:spPr>
          <a:xfrm>
            <a:off x="0" y="8776902"/>
            <a:ext cx="2971800" cy="46235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6902"/>
            <a:ext cx="2971800" cy="462358"/>
          </a:xfrm>
          <a:prstGeom prst="rect">
            <a:avLst/>
          </a:prstGeom>
        </p:spPr>
        <p:txBody>
          <a:bodyPr vert="horz" lIns="91440" tIns="45720" rIns="91440" bIns="45720" rtlCol="0" anchor="b"/>
          <a:lstStyle>
            <a:lvl1pPr algn="r">
              <a:defRPr sz="1200"/>
            </a:lvl1pPr>
          </a:lstStyle>
          <a:p>
            <a:fld id="{E91A9F35-E28E-494D-BCF2-961D515C2849}" type="slidenum">
              <a:rPr lang="en-US" smtClean="0"/>
              <a:pPr/>
              <a:t>‹#›</a:t>
            </a:fld>
            <a:endParaRPr lang="en-US"/>
          </a:p>
        </p:txBody>
      </p:sp>
    </p:spTree>
    <p:extLst>
      <p:ext uri="{BB962C8B-B14F-4D97-AF65-F5344CB8AC3E}">
        <p14:creationId xmlns:p14="http://schemas.microsoft.com/office/powerpoint/2010/main" xmlns="" val="1637702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04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2042"/>
          </a:xfrm>
          <a:prstGeom prst="rect">
            <a:avLst/>
          </a:prstGeom>
        </p:spPr>
        <p:txBody>
          <a:bodyPr vert="horz" lIns="91440" tIns="45720" rIns="91440" bIns="45720" rtlCol="0"/>
          <a:lstStyle>
            <a:lvl1pPr algn="r">
              <a:defRPr sz="1200"/>
            </a:lvl1pPr>
          </a:lstStyle>
          <a:p>
            <a:fld id="{66B2AFEA-A713-4F2C-835B-4B8B334BC980}" type="datetimeFigureOut">
              <a:rPr lang="en-US" smtClean="0"/>
              <a:pPr/>
              <a:t>03/26/2014</a:t>
            </a:fld>
            <a:endParaRPr lang="en-US"/>
          </a:p>
        </p:txBody>
      </p:sp>
      <p:sp>
        <p:nvSpPr>
          <p:cNvPr id="4" name="Slide Image Placeholder 3"/>
          <p:cNvSpPr>
            <a:spLocks noGrp="1" noRot="1" noChangeAspect="1"/>
          </p:cNvSpPr>
          <p:nvPr>
            <p:ph type="sldImg" idx="2"/>
          </p:nvPr>
        </p:nvSpPr>
        <p:spPr>
          <a:xfrm>
            <a:off x="1119188" y="692150"/>
            <a:ext cx="4619625" cy="34655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9399"/>
            <a:ext cx="5486400" cy="41583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3"/>
            <a:ext cx="2971800" cy="46204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7193"/>
            <a:ext cx="2971800" cy="462042"/>
          </a:xfrm>
          <a:prstGeom prst="rect">
            <a:avLst/>
          </a:prstGeom>
        </p:spPr>
        <p:txBody>
          <a:bodyPr vert="horz" lIns="91440" tIns="45720" rIns="91440" bIns="45720" rtlCol="0" anchor="b"/>
          <a:lstStyle>
            <a:lvl1pPr algn="r">
              <a:defRPr sz="1200"/>
            </a:lvl1pPr>
          </a:lstStyle>
          <a:p>
            <a:fld id="{DFF358DD-2331-4943-859F-F60814B25F61}" type="slidenum">
              <a:rPr lang="en-US" smtClean="0"/>
              <a:pPr/>
              <a:t>‹#›</a:t>
            </a:fld>
            <a:endParaRPr lang="en-US"/>
          </a:p>
        </p:txBody>
      </p:sp>
    </p:spTree>
    <p:extLst>
      <p:ext uri="{BB962C8B-B14F-4D97-AF65-F5344CB8AC3E}">
        <p14:creationId xmlns:p14="http://schemas.microsoft.com/office/powerpoint/2010/main" xmlns="" val="35592382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goodreads.com/author/show/18684.Donna_Jo_Napoli"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goodreads.com/author/show/4860176.Criss_Jami"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introducing</a:t>
            </a:r>
            <a:r>
              <a:rPr lang="en-US" baseline="0" dirty="0" smtClean="0"/>
              <a:t> a new approach that we called business capability centric requirements we were able to   (add benefits here)</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ripple effect is so much greater than the original impact formed by the single stone.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About the time we were starting to build</a:t>
            </a:r>
            <a:r>
              <a:rPr lang="en-US" baseline="0" dirty="0" smtClean="0"/>
              <a:t> momentum with the integration efforts, the federal government announced its new mandates for 2014.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More mandates than in past years  and more complex mandates --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the 3 leads, it was like teaching them to surf right on top of the wave</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HCR Mandates, New</a:t>
            </a:r>
            <a:r>
              <a:rPr lang="en-US" baseline="0" smtClean="0"/>
              <a:t> Market Opportunities, New Clients . . . This 3</a:t>
            </a:r>
            <a:r>
              <a:rPr lang="en-US" baseline="30000" smtClean="0"/>
              <a:t>rd</a:t>
            </a:r>
            <a:r>
              <a:rPr lang="en-US" baseline="0" smtClean="0"/>
              <a:t> wave was promising to be bigger than the previous ones combined.</a:t>
            </a:r>
            <a:endParaRPr lang="en-US" smtClean="0"/>
          </a:p>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dirty="0" smtClean="0"/>
              <a:t>BSA’s from</a:t>
            </a:r>
            <a:r>
              <a:rPr lang="en-US" baseline="0" dirty="0" smtClean="0"/>
              <a:t> April/May work-stream became the trainers with Lead BSA’s to oversee the effort</a:t>
            </a:r>
          </a:p>
          <a:p>
            <a:endParaRPr lang="en-US" baseline="0" dirty="0" smtClean="0"/>
          </a:p>
          <a:p>
            <a:r>
              <a:rPr lang="en-US" baseline="0" dirty="0" smtClean="0"/>
              <a:t>Our story could have ended here . . . What was at stake?  What would have happened had we not done this?</a:t>
            </a:r>
          </a:p>
          <a:p>
            <a:r>
              <a:rPr lang="en-US" baseline="0" dirty="0" smtClean="0"/>
              <a:t>A LOT was riding on these deliverables!</a:t>
            </a:r>
          </a:p>
          <a:p>
            <a:endParaRPr lang="en-US" baseline="0"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Experiential – what we did in July</a:t>
            </a:r>
          </a:p>
          <a:p>
            <a:r>
              <a:rPr lang="en-US" dirty="0" smtClean="0"/>
              <a:t>Org-specific</a:t>
            </a:r>
            <a:r>
              <a:rPr lang="en-US" baseline="0" dirty="0" smtClean="0"/>
              <a:t> – GP BAT Learning Series: BSA Essential Knowledge</a:t>
            </a:r>
          </a:p>
          <a:p>
            <a:r>
              <a:rPr lang="en-US" baseline="0" dirty="0" smtClean="0"/>
              <a:t>Professional Development – Business Architecture Certificate Program in partnership with Metro State, Cargill, and General Mills</a:t>
            </a:r>
          </a:p>
          <a:p>
            <a:endParaRPr lang="en-US" baseline="0"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alibri" pitchFamily="34" charset="0"/>
                <a:ea typeface="Times New Roman" pitchFamily="18" charset="0"/>
                <a:cs typeface="Times New Roman" pitchFamily="18" charset="0"/>
                <a:hlinkClick r:id="rId3"/>
              </a:rPr>
              <a:t>Donna Jo Napoli</a:t>
            </a:r>
            <a:r>
              <a:rPr lang="en-US" dirty="0" smtClean="0">
                <a:latin typeface="Calibri" pitchFamily="34" charset="0"/>
                <a:ea typeface="Times New Roman" pitchFamily="18" charset="0"/>
                <a:cs typeface="Times New Roman" pitchFamily="18" charset="0"/>
              </a:rPr>
              <a:t>   (author of children’s and young adult books)</a:t>
            </a:r>
          </a:p>
          <a:p>
            <a:endParaRPr lang="en-US" dirty="0" smtClean="0">
              <a:latin typeface="Calibri" pitchFamily="34" charset="0"/>
              <a:cs typeface="Times New Roman" pitchFamily="18" charset="0"/>
            </a:endParaRPr>
          </a:p>
          <a:p>
            <a:r>
              <a:rPr lang="en-US" dirty="0" smtClean="0">
                <a:latin typeface="Calibri" pitchFamily="34" charset="0"/>
                <a:ea typeface="Times New Roman" pitchFamily="18" charset="0"/>
                <a:cs typeface="Times New Roman" pitchFamily="18" charset="0"/>
                <a:hlinkClick r:id="rId4"/>
              </a:rPr>
              <a:t>Criss Jami</a:t>
            </a:r>
            <a:r>
              <a:rPr lang="en-US" dirty="0" smtClean="0">
                <a:latin typeface="Calibri" pitchFamily="34" charset="0"/>
                <a:ea typeface="Times New Roman" pitchFamily="18" charset="0"/>
                <a:cs typeface="Times New Roman" pitchFamily="18" charset="0"/>
              </a:rPr>
              <a:t>  (poet and author)</a:t>
            </a:r>
            <a:endParaRPr lang="en-US" dirty="0"/>
          </a:p>
        </p:txBody>
      </p:sp>
      <p:sp>
        <p:nvSpPr>
          <p:cNvPr id="4" name="Slide Number Placeholder 3"/>
          <p:cNvSpPr>
            <a:spLocks noGrp="1"/>
          </p:cNvSpPr>
          <p:nvPr>
            <p:ph type="sldNum" sz="quarter" idx="10"/>
          </p:nvPr>
        </p:nvSpPr>
        <p:spPr/>
        <p:txBody>
          <a:bodyPr/>
          <a:lstStyle/>
          <a:p>
            <a:fld id="{E12EB857-EF85-4F8C-A2BB-F960840EF7ED}"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Experiential – what we did in July</a:t>
            </a:r>
          </a:p>
          <a:p>
            <a:r>
              <a:rPr lang="en-US" dirty="0" smtClean="0"/>
              <a:t>Org-specific</a:t>
            </a:r>
            <a:r>
              <a:rPr lang="en-US" baseline="0" dirty="0" smtClean="0"/>
              <a:t> – GP BAT Learning Series: BSA Essential Knowledge</a:t>
            </a:r>
          </a:p>
          <a:p>
            <a:r>
              <a:rPr lang="en-US" baseline="0" dirty="0" smtClean="0"/>
              <a:t>Professional Development – Business Architecture Certificate Program in partnership with Metro State, Cargill, and General Mills</a:t>
            </a:r>
          </a:p>
          <a:p>
            <a:endParaRPr lang="en-US" baseline="0"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July</a:t>
            </a:r>
            <a:r>
              <a:rPr lang="en-US" baseline="0" smtClean="0"/>
              <a:t> – Implement broadly – large group, large number of projects</a:t>
            </a:r>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CLARITY (process,</a:t>
            </a:r>
            <a:r>
              <a:rPr lang="en-US" baseline="0" dirty="0" smtClean="0"/>
              <a:t> role, interactions, scope, vision, make complex challenges easier to understand)</a:t>
            </a:r>
            <a:r>
              <a:rPr lang="en-US" dirty="0" smtClean="0"/>
              <a:t>, CONSISTENCY (process, language, expectations), COMMITMENT (clients, members,</a:t>
            </a:r>
            <a:r>
              <a:rPr lang="en-US" baseline="0" dirty="0" smtClean="0"/>
              <a:t> shareholders, to each other)</a:t>
            </a:r>
          </a:p>
          <a:p>
            <a:endParaRPr lang="en-US" baseline="0" dirty="0" smtClean="0"/>
          </a:p>
          <a:p>
            <a:r>
              <a:rPr lang="en-US" baseline="0" dirty="0" smtClean="0"/>
              <a:t>The ultimate goal of any company is to support shareholders and customers . . . </a:t>
            </a:r>
          </a:p>
          <a:p>
            <a:endParaRPr lang="en-US" baseline="0" dirty="0" smtClean="0"/>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24</a:t>
            </a:fld>
            <a:endParaRPr lang="en-US"/>
          </a:p>
        </p:txBody>
      </p:sp>
    </p:spTree>
    <p:extLst>
      <p:ext uri="{BB962C8B-B14F-4D97-AF65-F5344CB8AC3E}">
        <p14:creationId xmlns:p14="http://schemas.microsoft.com/office/powerpoint/2010/main" xmlns="" val="1813439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CLARITY (process,</a:t>
            </a:r>
            <a:r>
              <a:rPr lang="en-US" baseline="0" dirty="0" smtClean="0"/>
              <a:t> role, interactions, scope, vision, make complex challenges easier to understand)</a:t>
            </a:r>
            <a:r>
              <a:rPr lang="en-US" dirty="0" smtClean="0"/>
              <a:t>, CONSISTENCY (process, language, expectations), COMMITMENT (clients, members,</a:t>
            </a:r>
            <a:r>
              <a:rPr lang="en-US" baseline="0" dirty="0" smtClean="0"/>
              <a:t> shareholders, to each other)</a:t>
            </a:r>
          </a:p>
          <a:p>
            <a:endParaRPr lang="en-US" baseline="0" dirty="0" smtClean="0"/>
          </a:p>
          <a:p>
            <a:r>
              <a:rPr lang="en-US" baseline="0" dirty="0" smtClean="0"/>
              <a:t>The ultimate goal of any company is to support shareholders and customers . . . </a:t>
            </a:r>
          </a:p>
          <a:p>
            <a:endParaRPr lang="en-US" baseline="0" dirty="0" smtClean="0"/>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25</a:t>
            </a:fld>
            <a:endParaRPr lang="en-US"/>
          </a:p>
        </p:txBody>
      </p:sp>
    </p:spTree>
    <p:extLst>
      <p:ext uri="{BB962C8B-B14F-4D97-AF65-F5344CB8AC3E}">
        <p14:creationId xmlns:p14="http://schemas.microsoft.com/office/powerpoint/2010/main" xmlns="" val="1813439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CLARITY (process,</a:t>
            </a:r>
            <a:r>
              <a:rPr lang="en-US" baseline="0" dirty="0" smtClean="0"/>
              <a:t> role, interactions, scope, vision, make complex challenges easier to understand)</a:t>
            </a:r>
            <a:r>
              <a:rPr lang="en-US" dirty="0" smtClean="0"/>
              <a:t>, CONSISTENCY (process, language, expectations), COMMITMENT (clients, members,</a:t>
            </a:r>
            <a:r>
              <a:rPr lang="en-US" baseline="0" dirty="0" smtClean="0"/>
              <a:t> shareholders, to each other)</a:t>
            </a:r>
          </a:p>
          <a:p>
            <a:endParaRPr lang="en-US" baseline="0" dirty="0" smtClean="0"/>
          </a:p>
          <a:p>
            <a:r>
              <a:rPr lang="en-US" baseline="0" dirty="0" smtClean="0"/>
              <a:t>The ultimate goal of any company is to support shareholders and customers . . . </a:t>
            </a:r>
          </a:p>
          <a:p>
            <a:endParaRPr lang="en-US" baseline="0" dirty="0" smtClean="0"/>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26</a:t>
            </a:fld>
            <a:endParaRPr lang="en-US"/>
          </a:p>
        </p:txBody>
      </p:sp>
    </p:spTree>
    <p:extLst>
      <p:ext uri="{BB962C8B-B14F-4D97-AF65-F5344CB8AC3E}">
        <p14:creationId xmlns:p14="http://schemas.microsoft.com/office/powerpoint/2010/main" xmlns="" val="1813439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Every</a:t>
            </a:r>
            <a:r>
              <a:rPr lang="en-US" baseline="0" dirty="0" smtClean="0"/>
              <a:t> company has that date or season that is pivotal for them.  For retail companies, for example, it’s Black Friday and the holiday shopping season.  For us, it’s January 1</a:t>
            </a:r>
            <a:r>
              <a:rPr lang="en-US" baseline="30000" dirty="0" smtClean="0"/>
              <a:t>st</a:t>
            </a:r>
            <a:r>
              <a:rPr lang="en-US" baseline="0" dirty="0" smtClean="0"/>
              <a:t>, when the majority of our projects are implemented to align with the myriad of laws and mandates that go into effect on that date.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 is always a really big deal at ESI, but January 1</a:t>
            </a:r>
            <a:r>
              <a:rPr lang="en-US" baseline="30000" dirty="0" smtClean="0"/>
              <a:t>st</a:t>
            </a:r>
            <a:r>
              <a:rPr lang="en-US" dirty="0" smtClean="0"/>
              <a:t> 2014 was even more significant</a:t>
            </a:r>
            <a:r>
              <a:rPr lang="en-US" baseline="0" dirty="0" smtClean="0"/>
              <a:t> . . .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New clients, expansion of current business with existing clients, new mandates, HCR went live, migration of the Medicare business to the new platform.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One-third of all prescriptions in the United States are processed by Express Scripts, so it was crucial that this go off without a hitch.  As of 1/1/14, they are all processed on a single platform.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could</a:t>
            </a:r>
            <a:r>
              <a:rPr lang="en-US" baseline="0" dirty="0" smtClean="0"/>
              <a:t> have sunk us . . . but it didn’t.</a:t>
            </a:r>
          </a:p>
          <a:p>
            <a:endParaRPr lang="en-US" baseline="0" dirty="0" smtClean="0"/>
          </a:p>
          <a:p>
            <a:r>
              <a:rPr lang="en-US" baseline="0" dirty="0" smtClean="0"/>
              <a:t>Thanks to processes and procedures we put in place over the past year and the support we provided to the people who performed those processes, we were ready for the storm so our story had a happy ending.</a:t>
            </a:r>
          </a:p>
          <a:p>
            <a:endParaRPr lang="en-US" baseline="0" dirty="0" smtClean="0"/>
          </a:p>
          <a:p>
            <a:r>
              <a:rPr lang="en-US" baseline="0" dirty="0" smtClean="0"/>
              <a:t>Things could have turned out differently, though. </a:t>
            </a:r>
          </a:p>
          <a:p>
            <a:endParaRPr lang="en-US" baseline="0" dirty="0" smtClean="0"/>
          </a:p>
          <a:p>
            <a:r>
              <a:rPr lang="en-US" baseline="0" dirty="0" smtClean="0"/>
              <a:t>Let’s take a step back in time to about this time last year and look at what we did that prevented us from falling victim to the Perfect Storm. </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ripple effect is so much greater than the original impact formed by the single stone.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many of you were here </a:t>
            </a:r>
            <a:r>
              <a:rPr lang="en-US" baseline="0" dirty="0" smtClean="0"/>
              <a:t>@ our TCBAF meeting last March?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might remember that we talked then about the role that Business Architecture played in helping build alignment between our business teams and IT teams regarding the gaps that existed in how our two companies.  </a:t>
            </a:r>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the merger was approved --- We</a:t>
            </a:r>
            <a:r>
              <a:rPr lang="en-US" baseline="0" dirty="0" smtClean="0"/>
              <a:t> started moving clients to a single platform </a:t>
            </a:r>
          </a:p>
          <a:p>
            <a:endParaRPr lang="en-US" baseline="0" dirty="0" smtClean="0"/>
          </a:p>
          <a:p>
            <a:r>
              <a:rPr lang="en-US" baseline="0" dirty="0" smtClean="0"/>
              <a:t>2013 started with moving some of our most complex, highly regulated business over … </a:t>
            </a:r>
          </a:p>
          <a:p>
            <a:endParaRPr lang="en-US" baseline="0" dirty="0" smtClean="0"/>
          </a:p>
          <a:p>
            <a:r>
              <a:rPr lang="en-US" baseline="0" dirty="0" smtClean="0"/>
              <a:t>While both companies were in the same industry --- we did not always offer the same services to our clients and needed to come together with a common approach.  This started with identifying gaps in the system of choice.</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The ripple effect is so much greater than the original impact formed by the single stone.</a:t>
            </a:r>
          </a:p>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358DD-2331-4943-859F-F60814B25F6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Logo Slide">
    <p:spTree>
      <p:nvGrpSpPr>
        <p:cNvPr id="1" name=""/>
        <p:cNvGrpSpPr/>
        <p:nvPr/>
      </p:nvGrpSpPr>
      <p:grpSpPr>
        <a:xfrm>
          <a:off x="0" y="0"/>
          <a:ext cx="0" cy="0"/>
          <a:chOff x="0" y="0"/>
          <a:chExt cx="0" cy="0"/>
        </a:xfrm>
      </p:grpSpPr>
      <p:sp>
        <p:nvSpPr>
          <p:cNvPr id="46" name="Rectangle 45"/>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7"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a:xfrm>
            <a:off x="3505200" y="6569076"/>
            <a:ext cx="2133600" cy="269874"/>
          </a:xfrm>
        </p:spPr>
        <p:txBody>
          <a:bodyPr/>
          <a:lstStyle>
            <a:lvl1pPr algn="ctr">
              <a:defRPr/>
            </a:lvl1pPr>
          </a:lstStyle>
          <a:p>
            <a:fld id="{463BEEE7-E157-4F6B-8AEE-E018CBE1C12F}" type="datetime1">
              <a:rPr lang="en-US" smtClean="0"/>
              <a:pPr/>
              <a:t>03/26/2014</a:t>
            </a:fld>
            <a:endParaRPr lang="en-US"/>
          </a:p>
        </p:txBody>
      </p:sp>
      <p:grpSp>
        <p:nvGrpSpPr>
          <p:cNvPr id="240" name="Group 239"/>
          <p:cNvGrpSpPr/>
          <p:nvPr userDrawn="1"/>
        </p:nvGrpSpPr>
        <p:grpSpPr bwMode="gray">
          <a:xfrm>
            <a:off x="1271847" y="2540926"/>
            <a:ext cx="6600306" cy="1491176"/>
            <a:chOff x="818043" y="2438400"/>
            <a:chExt cx="7507914" cy="1696228"/>
          </a:xfrm>
        </p:grpSpPr>
        <p:sp>
          <p:nvSpPr>
            <p:cNvPr id="114" name="Oval 5"/>
            <p:cNvSpPr>
              <a:spLocks noChangeArrowheads="1"/>
            </p:cNvSpPr>
            <p:nvPr userDrawn="1"/>
          </p:nvSpPr>
          <p:spPr bwMode="gray">
            <a:xfrm>
              <a:off x="845850" y="2475476"/>
              <a:ext cx="1631349" cy="1622076"/>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6"/>
            <p:cNvSpPr>
              <a:spLocks/>
            </p:cNvSpPr>
            <p:nvPr userDrawn="1"/>
          </p:nvSpPr>
          <p:spPr bwMode="gray">
            <a:xfrm>
              <a:off x="2773808" y="3050154"/>
              <a:ext cx="213188" cy="370760"/>
            </a:xfrm>
            <a:custGeom>
              <a:avLst/>
              <a:gdLst/>
              <a:ahLst/>
              <a:cxnLst>
                <a:cxn ang="0">
                  <a:pos x="0" y="40"/>
                </a:cxn>
                <a:cxn ang="0">
                  <a:pos x="0" y="0"/>
                </a:cxn>
                <a:cxn ang="0">
                  <a:pos x="22" y="0"/>
                </a:cxn>
                <a:cxn ang="0">
                  <a:pos x="21" y="5"/>
                </a:cxn>
                <a:cxn ang="0">
                  <a:pos x="6" y="5"/>
                </a:cxn>
                <a:cxn ang="0">
                  <a:pos x="6" y="16"/>
                </a:cxn>
                <a:cxn ang="0">
                  <a:pos x="19" y="16"/>
                </a:cxn>
                <a:cxn ang="0">
                  <a:pos x="19" y="22"/>
                </a:cxn>
                <a:cxn ang="0">
                  <a:pos x="6" y="22"/>
                </a:cxn>
                <a:cxn ang="0">
                  <a:pos x="6" y="35"/>
                </a:cxn>
                <a:cxn ang="0">
                  <a:pos x="23" y="35"/>
                </a:cxn>
                <a:cxn ang="0">
                  <a:pos x="23" y="40"/>
                </a:cxn>
                <a:cxn ang="0">
                  <a:pos x="0" y="40"/>
                </a:cxn>
              </a:cxnLst>
              <a:rect l="0" t="0" r="r" b="b"/>
              <a:pathLst>
                <a:path w="23" h="40">
                  <a:moveTo>
                    <a:pt x="0" y="40"/>
                  </a:moveTo>
                  <a:lnTo>
                    <a:pt x="0" y="0"/>
                  </a:lnTo>
                  <a:lnTo>
                    <a:pt x="22" y="0"/>
                  </a:lnTo>
                  <a:lnTo>
                    <a:pt x="21" y="5"/>
                  </a:lnTo>
                  <a:lnTo>
                    <a:pt x="6" y="5"/>
                  </a:lnTo>
                  <a:lnTo>
                    <a:pt x="6" y="16"/>
                  </a:lnTo>
                  <a:lnTo>
                    <a:pt x="19" y="16"/>
                  </a:lnTo>
                  <a:lnTo>
                    <a:pt x="19" y="22"/>
                  </a:lnTo>
                  <a:lnTo>
                    <a:pt x="6" y="22"/>
                  </a:lnTo>
                  <a:lnTo>
                    <a:pt x="6" y="35"/>
                  </a:lnTo>
                  <a:lnTo>
                    <a:pt x="23" y="35"/>
                  </a:lnTo>
                  <a:lnTo>
                    <a:pt x="23" y="40"/>
                  </a:lnTo>
                  <a:lnTo>
                    <a:pt x="0" y="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7"/>
            <p:cNvSpPr>
              <a:spLocks/>
            </p:cNvSpPr>
            <p:nvPr userDrawn="1"/>
          </p:nvSpPr>
          <p:spPr bwMode="gray">
            <a:xfrm>
              <a:off x="3079686" y="3050154"/>
              <a:ext cx="305878" cy="370760"/>
            </a:xfrm>
            <a:custGeom>
              <a:avLst/>
              <a:gdLst/>
              <a:ahLst/>
              <a:cxnLst>
                <a:cxn ang="0">
                  <a:pos x="25" y="40"/>
                </a:cxn>
                <a:cxn ang="0">
                  <a:pos x="16" y="24"/>
                </a:cxn>
                <a:cxn ang="0">
                  <a:pos x="8" y="40"/>
                </a:cxn>
                <a:cxn ang="0">
                  <a:pos x="0" y="40"/>
                </a:cxn>
                <a:cxn ang="0">
                  <a:pos x="12" y="19"/>
                </a:cxn>
                <a:cxn ang="0">
                  <a:pos x="1" y="0"/>
                </a:cxn>
                <a:cxn ang="0">
                  <a:pos x="10" y="0"/>
                </a:cxn>
                <a:cxn ang="0">
                  <a:pos x="16" y="12"/>
                </a:cxn>
                <a:cxn ang="0">
                  <a:pos x="22" y="0"/>
                </a:cxn>
                <a:cxn ang="0">
                  <a:pos x="31" y="0"/>
                </a:cxn>
                <a:cxn ang="0">
                  <a:pos x="20" y="18"/>
                </a:cxn>
                <a:cxn ang="0">
                  <a:pos x="33" y="40"/>
                </a:cxn>
                <a:cxn ang="0">
                  <a:pos x="25" y="40"/>
                </a:cxn>
              </a:cxnLst>
              <a:rect l="0" t="0" r="r" b="b"/>
              <a:pathLst>
                <a:path w="33" h="40">
                  <a:moveTo>
                    <a:pt x="25" y="40"/>
                  </a:moveTo>
                  <a:lnTo>
                    <a:pt x="16" y="24"/>
                  </a:lnTo>
                  <a:lnTo>
                    <a:pt x="8" y="40"/>
                  </a:lnTo>
                  <a:lnTo>
                    <a:pt x="0" y="40"/>
                  </a:lnTo>
                  <a:lnTo>
                    <a:pt x="12" y="19"/>
                  </a:lnTo>
                  <a:lnTo>
                    <a:pt x="1" y="0"/>
                  </a:lnTo>
                  <a:lnTo>
                    <a:pt x="10" y="0"/>
                  </a:lnTo>
                  <a:lnTo>
                    <a:pt x="16" y="12"/>
                  </a:lnTo>
                  <a:lnTo>
                    <a:pt x="22" y="0"/>
                  </a:lnTo>
                  <a:lnTo>
                    <a:pt x="31" y="0"/>
                  </a:lnTo>
                  <a:lnTo>
                    <a:pt x="20" y="18"/>
                  </a:lnTo>
                  <a:lnTo>
                    <a:pt x="33" y="40"/>
                  </a:lnTo>
                  <a:lnTo>
                    <a:pt x="25" y="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8"/>
            <p:cNvSpPr>
              <a:spLocks noEditPoints="1"/>
            </p:cNvSpPr>
            <p:nvPr userDrawn="1"/>
          </p:nvSpPr>
          <p:spPr bwMode="gray">
            <a:xfrm>
              <a:off x="3506062" y="3050154"/>
              <a:ext cx="250264" cy="370760"/>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7"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9"/>
            <p:cNvSpPr>
              <a:spLocks noEditPoints="1"/>
            </p:cNvSpPr>
            <p:nvPr userDrawn="1"/>
          </p:nvSpPr>
          <p:spPr bwMode="gray">
            <a:xfrm>
              <a:off x="3895361" y="3050154"/>
              <a:ext cx="259533" cy="370760"/>
            </a:xfrm>
            <a:custGeom>
              <a:avLst/>
              <a:gdLst/>
              <a:ahLst/>
              <a:cxnLst>
                <a:cxn ang="0">
                  <a:pos x="50" y="101"/>
                </a:cxn>
                <a:cxn ang="0">
                  <a:pos x="41" y="86"/>
                </a:cxn>
                <a:cxn ang="0">
                  <a:pos x="24" y="60"/>
                </a:cxn>
                <a:cxn ang="0">
                  <a:pos x="17" y="57"/>
                </a:cxn>
                <a:cxn ang="0">
                  <a:pos x="17" y="101"/>
                </a:cxn>
                <a:cxn ang="0">
                  <a:pos x="0" y="101"/>
                </a:cxn>
                <a:cxn ang="0">
                  <a:pos x="0" y="0"/>
                </a:cxn>
                <a:cxn ang="0">
                  <a:pos x="31" y="0"/>
                </a:cxn>
                <a:cxn ang="0">
                  <a:pos x="64" y="29"/>
                </a:cxn>
                <a:cxn ang="0">
                  <a:pos x="39" y="57"/>
                </a:cxn>
                <a:cxn ang="0">
                  <a:pos x="55" y="77"/>
                </a:cxn>
                <a:cxn ang="0">
                  <a:pos x="70" y="101"/>
                </a:cxn>
                <a:cxn ang="0">
                  <a:pos x="50" y="101"/>
                </a:cxn>
                <a:cxn ang="0">
                  <a:pos x="26" y="13"/>
                </a:cxn>
                <a:cxn ang="0">
                  <a:pos x="17" y="13"/>
                </a:cxn>
                <a:cxn ang="0">
                  <a:pos x="17" y="46"/>
                </a:cxn>
                <a:cxn ang="0">
                  <a:pos x="26" y="46"/>
                </a:cxn>
                <a:cxn ang="0">
                  <a:pos x="42" y="41"/>
                </a:cxn>
                <a:cxn ang="0">
                  <a:pos x="47" y="29"/>
                </a:cxn>
                <a:cxn ang="0">
                  <a:pos x="26" y="13"/>
                </a:cxn>
              </a:cxnLst>
              <a:rect l="0" t="0" r="r" b="b"/>
              <a:pathLst>
                <a:path w="70" h="101">
                  <a:moveTo>
                    <a:pt x="50" y="101"/>
                  </a:moveTo>
                  <a:cubicBezTo>
                    <a:pt x="41" y="86"/>
                    <a:pt x="41" y="86"/>
                    <a:pt x="41" y="86"/>
                  </a:cubicBezTo>
                  <a:cubicBezTo>
                    <a:pt x="34" y="73"/>
                    <a:pt x="29" y="66"/>
                    <a:pt x="24" y="60"/>
                  </a:cubicBezTo>
                  <a:cubicBezTo>
                    <a:pt x="22"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3" y="59"/>
                    <a:pt x="50" y="68"/>
                    <a:pt x="55" y="77"/>
                  </a:cubicBezTo>
                  <a:cubicBezTo>
                    <a:pt x="70" y="101"/>
                    <a:pt x="70" y="101"/>
                    <a:pt x="70" y="101"/>
                  </a:cubicBezTo>
                  <a:lnTo>
                    <a:pt x="50" y="101"/>
                  </a:lnTo>
                  <a:close/>
                  <a:moveTo>
                    <a:pt x="26" y="13"/>
                  </a:moveTo>
                  <a:cubicBezTo>
                    <a:pt x="17" y="13"/>
                    <a:pt x="17" y="13"/>
                    <a:pt x="17" y="13"/>
                  </a:cubicBezTo>
                  <a:cubicBezTo>
                    <a:pt x="17" y="46"/>
                    <a:pt x="17" y="46"/>
                    <a:pt x="17" y="46"/>
                  </a:cubicBezTo>
                  <a:cubicBezTo>
                    <a:pt x="26" y="46"/>
                    <a:pt x="26" y="46"/>
                    <a:pt x="26" y="46"/>
                  </a:cubicBezTo>
                  <a:cubicBezTo>
                    <a:pt x="35" y="46"/>
                    <a:pt x="39" y="44"/>
                    <a:pt x="42" y="41"/>
                  </a:cubicBezTo>
                  <a:cubicBezTo>
                    <a:pt x="45" y="38"/>
                    <a:pt x="47" y="34"/>
                    <a:pt x="47" y="29"/>
                  </a:cubicBezTo>
                  <a:cubicBezTo>
                    <a:pt x="47" y="19"/>
                    <a:pt x="41" y="13"/>
                    <a:pt x="26" y="1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0"/>
            <p:cNvSpPr>
              <a:spLocks/>
            </p:cNvSpPr>
            <p:nvPr userDrawn="1"/>
          </p:nvSpPr>
          <p:spPr bwMode="gray">
            <a:xfrm>
              <a:off x="4293929" y="3050154"/>
              <a:ext cx="213188" cy="370760"/>
            </a:xfrm>
            <a:custGeom>
              <a:avLst/>
              <a:gdLst/>
              <a:ahLst/>
              <a:cxnLst>
                <a:cxn ang="0">
                  <a:pos x="0" y="40"/>
                </a:cxn>
                <a:cxn ang="0">
                  <a:pos x="0" y="0"/>
                </a:cxn>
                <a:cxn ang="0">
                  <a:pos x="23" y="0"/>
                </a:cxn>
                <a:cxn ang="0">
                  <a:pos x="22" y="5"/>
                </a:cxn>
                <a:cxn ang="0">
                  <a:pos x="7" y="5"/>
                </a:cxn>
                <a:cxn ang="0">
                  <a:pos x="7" y="16"/>
                </a:cxn>
                <a:cxn ang="0">
                  <a:pos x="19" y="16"/>
                </a:cxn>
                <a:cxn ang="0">
                  <a:pos x="19" y="22"/>
                </a:cxn>
                <a:cxn ang="0">
                  <a:pos x="7" y="22"/>
                </a:cxn>
                <a:cxn ang="0">
                  <a:pos x="7" y="35"/>
                </a:cxn>
                <a:cxn ang="0">
                  <a:pos x="23" y="35"/>
                </a:cxn>
                <a:cxn ang="0">
                  <a:pos x="23" y="40"/>
                </a:cxn>
                <a:cxn ang="0">
                  <a:pos x="0" y="40"/>
                </a:cxn>
              </a:cxnLst>
              <a:rect l="0" t="0" r="r" b="b"/>
              <a:pathLst>
                <a:path w="23" h="40">
                  <a:moveTo>
                    <a:pt x="0" y="40"/>
                  </a:moveTo>
                  <a:lnTo>
                    <a:pt x="0" y="0"/>
                  </a:lnTo>
                  <a:lnTo>
                    <a:pt x="23" y="0"/>
                  </a:lnTo>
                  <a:lnTo>
                    <a:pt x="22" y="5"/>
                  </a:lnTo>
                  <a:lnTo>
                    <a:pt x="7" y="5"/>
                  </a:lnTo>
                  <a:lnTo>
                    <a:pt x="7" y="16"/>
                  </a:lnTo>
                  <a:lnTo>
                    <a:pt x="19" y="16"/>
                  </a:lnTo>
                  <a:lnTo>
                    <a:pt x="19" y="22"/>
                  </a:lnTo>
                  <a:lnTo>
                    <a:pt x="7" y="22"/>
                  </a:lnTo>
                  <a:lnTo>
                    <a:pt x="7" y="35"/>
                  </a:lnTo>
                  <a:lnTo>
                    <a:pt x="23" y="35"/>
                  </a:lnTo>
                  <a:lnTo>
                    <a:pt x="23" y="40"/>
                  </a:lnTo>
                  <a:lnTo>
                    <a:pt x="0" y="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1"/>
            <p:cNvSpPr>
              <a:spLocks/>
            </p:cNvSpPr>
            <p:nvPr userDrawn="1"/>
          </p:nvSpPr>
          <p:spPr bwMode="gray">
            <a:xfrm>
              <a:off x="4627614" y="3040885"/>
              <a:ext cx="268802" cy="389298"/>
            </a:xfrm>
            <a:custGeom>
              <a:avLst/>
              <a:gdLst/>
              <a:ahLst/>
              <a:cxnLst>
                <a:cxn ang="0">
                  <a:pos x="33" y="105"/>
                </a:cxn>
                <a:cxn ang="0">
                  <a:pos x="0" y="96"/>
                </a:cxn>
                <a:cxn ang="0">
                  <a:pos x="7" y="83"/>
                </a:cxn>
                <a:cxn ang="0">
                  <a:pos x="34" y="92"/>
                </a:cxn>
                <a:cxn ang="0">
                  <a:pos x="54" y="75"/>
                </a:cxn>
                <a:cxn ang="0">
                  <a:pos x="39" y="60"/>
                </a:cxn>
                <a:cxn ang="0">
                  <a:pos x="28" y="57"/>
                </a:cxn>
                <a:cxn ang="0">
                  <a:pos x="8" y="45"/>
                </a:cxn>
                <a:cxn ang="0">
                  <a:pos x="4" y="30"/>
                </a:cxn>
                <a:cxn ang="0">
                  <a:pos x="39" y="0"/>
                </a:cxn>
                <a:cxn ang="0">
                  <a:pos x="71" y="10"/>
                </a:cxn>
                <a:cxn ang="0">
                  <a:pos x="63" y="22"/>
                </a:cxn>
                <a:cxn ang="0">
                  <a:pos x="39" y="14"/>
                </a:cxn>
                <a:cxn ang="0">
                  <a:pos x="23" y="28"/>
                </a:cxn>
                <a:cxn ang="0">
                  <a:pos x="36" y="40"/>
                </a:cxn>
                <a:cxn ang="0">
                  <a:pos x="48" y="44"/>
                </a:cxn>
                <a:cxn ang="0">
                  <a:pos x="73" y="73"/>
                </a:cxn>
                <a:cxn ang="0">
                  <a:pos x="33" y="105"/>
                </a:cxn>
              </a:cxnLst>
              <a:rect l="0" t="0" r="r" b="b"/>
              <a:pathLst>
                <a:path w="73" h="105">
                  <a:moveTo>
                    <a:pt x="33"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49" y="63"/>
                    <a:pt x="39" y="60"/>
                  </a:cubicBezTo>
                  <a:cubicBezTo>
                    <a:pt x="28" y="57"/>
                    <a:pt x="28" y="57"/>
                    <a:pt x="28" y="57"/>
                  </a:cubicBezTo>
                  <a:cubicBezTo>
                    <a:pt x="19" y="55"/>
                    <a:pt x="12" y="51"/>
                    <a:pt x="8"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59" y="105"/>
                    <a:pt x="33"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2"/>
            <p:cNvSpPr>
              <a:spLocks/>
            </p:cNvSpPr>
            <p:nvPr userDrawn="1"/>
          </p:nvSpPr>
          <p:spPr bwMode="gray">
            <a:xfrm>
              <a:off x="5016913" y="3040885"/>
              <a:ext cx="278071" cy="389298"/>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3"/>
            <p:cNvSpPr>
              <a:spLocks/>
            </p:cNvSpPr>
            <p:nvPr userDrawn="1"/>
          </p:nvSpPr>
          <p:spPr bwMode="gray">
            <a:xfrm>
              <a:off x="5619400" y="3040885"/>
              <a:ext cx="278071" cy="389298"/>
            </a:xfrm>
            <a:custGeom>
              <a:avLst/>
              <a:gdLst/>
              <a:ahLst/>
              <a:cxnLst>
                <a:cxn ang="0">
                  <a:pos x="33" y="105"/>
                </a:cxn>
                <a:cxn ang="0">
                  <a:pos x="0" y="96"/>
                </a:cxn>
                <a:cxn ang="0">
                  <a:pos x="6" y="83"/>
                </a:cxn>
                <a:cxn ang="0">
                  <a:pos x="33" y="92"/>
                </a:cxn>
                <a:cxn ang="0">
                  <a:pos x="53" y="75"/>
                </a:cxn>
                <a:cxn ang="0">
                  <a:pos x="38" y="60"/>
                </a:cxn>
                <a:cxn ang="0">
                  <a:pos x="27" y="57"/>
                </a:cxn>
                <a:cxn ang="0">
                  <a:pos x="8" y="45"/>
                </a:cxn>
                <a:cxn ang="0">
                  <a:pos x="4" y="30"/>
                </a:cxn>
                <a:cxn ang="0">
                  <a:pos x="38" y="0"/>
                </a:cxn>
                <a:cxn ang="0">
                  <a:pos x="70" y="10"/>
                </a:cxn>
                <a:cxn ang="0">
                  <a:pos x="63" y="22"/>
                </a:cxn>
                <a:cxn ang="0">
                  <a:pos x="39" y="14"/>
                </a:cxn>
                <a:cxn ang="0">
                  <a:pos x="22" y="28"/>
                </a:cxn>
                <a:cxn ang="0">
                  <a:pos x="36" y="40"/>
                </a:cxn>
                <a:cxn ang="0">
                  <a:pos x="48" y="44"/>
                </a:cxn>
                <a:cxn ang="0">
                  <a:pos x="73" y="73"/>
                </a:cxn>
                <a:cxn ang="0">
                  <a:pos x="33" y="105"/>
                </a:cxn>
              </a:cxnLst>
              <a:rect l="0" t="0" r="r" b="b"/>
              <a:pathLst>
                <a:path w="73" h="105">
                  <a:moveTo>
                    <a:pt x="33" y="105"/>
                  </a:moveTo>
                  <a:cubicBezTo>
                    <a:pt x="21" y="105"/>
                    <a:pt x="10" y="102"/>
                    <a:pt x="0" y="96"/>
                  </a:cubicBezTo>
                  <a:cubicBezTo>
                    <a:pt x="6" y="83"/>
                    <a:pt x="6" y="83"/>
                    <a:pt x="6" y="83"/>
                  </a:cubicBezTo>
                  <a:cubicBezTo>
                    <a:pt x="15" y="88"/>
                    <a:pt x="23" y="92"/>
                    <a:pt x="33" y="92"/>
                  </a:cubicBezTo>
                  <a:cubicBezTo>
                    <a:pt x="46" y="92"/>
                    <a:pt x="53" y="86"/>
                    <a:pt x="53" y="75"/>
                  </a:cubicBezTo>
                  <a:cubicBezTo>
                    <a:pt x="53" y="68"/>
                    <a:pt x="49" y="63"/>
                    <a:pt x="38" y="60"/>
                  </a:cubicBezTo>
                  <a:cubicBezTo>
                    <a:pt x="27" y="57"/>
                    <a:pt x="27" y="57"/>
                    <a:pt x="27" y="57"/>
                  </a:cubicBezTo>
                  <a:cubicBezTo>
                    <a:pt x="18" y="55"/>
                    <a:pt x="12" y="51"/>
                    <a:pt x="8" y="45"/>
                  </a:cubicBezTo>
                  <a:cubicBezTo>
                    <a:pt x="5" y="41"/>
                    <a:pt x="4" y="36"/>
                    <a:pt x="4" y="30"/>
                  </a:cubicBezTo>
                  <a:cubicBezTo>
                    <a:pt x="4" y="12"/>
                    <a:pt x="18" y="0"/>
                    <a:pt x="38" y="0"/>
                  </a:cubicBezTo>
                  <a:cubicBezTo>
                    <a:pt x="50" y="0"/>
                    <a:pt x="61" y="4"/>
                    <a:pt x="70" y="10"/>
                  </a:cubicBezTo>
                  <a:cubicBezTo>
                    <a:pt x="63" y="22"/>
                    <a:pt x="63" y="22"/>
                    <a:pt x="63" y="22"/>
                  </a:cubicBezTo>
                  <a:cubicBezTo>
                    <a:pt x="53" y="16"/>
                    <a:pt x="47" y="14"/>
                    <a:pt x="39" y="14"/>
                  </a:cubicBezTo>
                  <a:cubicBezTo>
                    <a:pt x="29" y="14"/>
                    <a:pt x="22" y="19"/>
                    <a:pt x="22" y="28"/>
                  </a:cubicBezTo>
                  <a:cubicBezTo>
                    <a:pt x="22" y="34"/>
                    <a:pt x="26" y="37"/>
                    <a:pt x="36" y="40"/>
                  </a:cubicBezTo>
                  <a:cubicBezTo>
                    <a:pt x="48" y="44"/>
                    <a:pt x="48" y="44"/>
                    <a:pt x="48" y="44"/>
                  </a:cubicBezTo>
                  <a:cubicBezTo>
                    <a:pt x="62" y="48"/>
                    <a:pt x="73" y="57"/>
                    <a:pt x="73" y="73"/>
                  </a:cubicBezTo>
                  <a:cubicBezTo>
                    <a:pt x="73" y="90"/>
                    <a:pt x="59" y="105"/>
                    <a:pt x="33"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4"/>
            <p:cNvSpPr>
              <a:spLocks/>
            </p:cNvSpPr>
            <p:nvPr userDrawn="1"/>
          </p:nvSpPr>
          <p:spPr bwMode="gray">
            <a:xfrm>
              <a:off x="6027238" y="3040885"/>
              <a:ext cx="268802" cy="389298"/>
            </a:xfrm>
            <a:custGeom>
              <a:avLst/>
              <a:gdLst/>
              <a:ahLst/>
              <a:cxnLst>
                <a:cxn ang="0">
                  <a:pos x="44" y="105"/>
                </a:cxn>
                <a:cxn ang="0">
                  <a:pos x="12" y="90"/>
                </a:cxn>
                <a:cxn ang="0">
                  <a:pos x="0" y="54"/>
                </a:cxn>
                <a:cxn ang="0">
                  <a:pos x="7" y="23"/>
                </a:cxn>
                <a:cxn ang="0">
                  <a:pos x="45" y="0"/>
                </a:cxn>
                <a:cxn ang="0">
                  <a:pos x="70" y="8"/>
                </a:cxn>
                <a:cxn ang="0">
                  <a:pos x="62" y="19"/>
                </a:cxn>
                <a:cxn ang="0">
                  <a:pos x="45" y="13"/>
                </a:cxn>
                <a:cxn ang="0">
                  <a:pos x="25" y="25"/>
                </a:cxn>
                <a:cxn ang="0">
                  <a:pos x="19" y="52"/>
                </a:cxn>
                <a:cxn ang="0">
                  <a:pos x="23" y="77"/>
                </a:cxn>
                <a:cxn ang="0">
                  <a:pos x="46" y="92"/>
                </a:cxn>
                <a:cxn ang="0">
                  <a:pos x="64" y="85"/>
                </a:cxn>
                <a:cxn ang="0">
                  <a:pos x="72" y="96"/>
                </a:cxn>
                <a:cxn ang="0">
                  <a:pos x="44" y="105"/>
                </a:cxn>
              </a:cxnLst>
              <a:rect l="0" t="0" r="r" b="b"/>
              <a:pathLst>
                <a:path w="72" h="105">
                  <a:moveTo>
                    <a:pt x="44" y="105"/>
                  </a:moveTo>
                  <a:cubicBezTo>
                    <a:pt x="31" y="105"/>
                    <a:pt x="20" y="100"/>
                    <a:pt x="12" y="90"/>
                  </a:cubicBezTo>
                  <a:cubicBezTo>
                    <a:pt x="4" y="81"/>
                    <a:pt x="0" y="69"/>
                    <a:pt x="0" y="54"/>
                  </a:cubicBezTo>
                  <a:cubicBezTo>
                    <a:pt x="0" y="42"/>
                    <a:pt x="3" y="32"/>
                    <a:pt x="7" y="23"/>
                  </a:cubicBezTo>
                  <a:cubicBezTo>
                    <a:pt x="15" y="9"/>
                    <a:pt x="29" y="0"/>
                    <a:pt x="45" y="0"/>
                  </a:cubicBezTo>
                  <a:cubicBezTo>
                    <a:pt x="54" y="0"/>
                    <a:pt x="64" y="3"/>
                    <a:pt x="70" y="8"/>
                  </a:cubicBezTo>
                  <a:cubicBezTo>
                    <a:pt x="62" y="19"/>
                    <a:pt x="62" y="19"/>
                    <a:pt x="62" y="19"/>
                  </a:cubicBezTo>
                  <a:cubicBezTo>
                    <a:pt x="57" y="15"/>
                    <a:pt x="51" y="13"/>
                    <a:pt x="45" y="13"/>
                  </a:cubicBezTo>
                  <a:cubicBezTo>
                    <a:pt x="36" y="13"/>
                    <a:pt x="29" y="18"/>
                    <a:pt x="25" y="25"/>
                  </a:cubicBezTo>
                  <a:cubicBezTo>
                    <a:pt x="21" y="32"/>
                    <a:pt x="19" y="40"/>
                    <a:pt x="19" y="52"/>
                  </a:cubicBezTo>
                  <a:cubicBezTo>
                    <a:pt x="19" y="65"/>
                    <a:pt x="21" y="72"/>
                    <a:pt x="23" y="77"/>
                  </a:cubicBezTo>
                  <a:cubicBezTo>
                    <a:pt x="28" y="87"/>
                    <a:pt x="36" y="92"/>
                    <a:pt x="46" y="92"/>
                  </a:cubicBezTo>
                  <a:cubicBezTo>
                    <a:pt x="53" y="92"/>
                    <a:pt x="58" y="90"/>
                    <a:pt x="64" y="85"/>
                  </a:cubicBezTo>
                  <a:cubicBezTo>
                    <a:pt x="72" y="96"/>
                    <a:pt x="72" y="96"/>
                    <a:pt x="72" y="96"/>
                  </a:cubicBezTo>
                  <a:cubicBezTo>
                    <a:pt x="64" y="102"/>
                    <a:pt x="55" y="105"/>
                    <a:pt x="44"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5"/>
            <p:cNvSpPr>
              <a:spLocks noEditPoints="1"/>
            </p:cNvSpPr>
            <p:nvPr userDrawn="1"/>
          </p:nvSpPr>
          <p:spPr bwMode="gray">
            <a:xfrm>
              <a:off x="6444344" y="3050154"/>
              <a:ext cx="259533" cy="370760"/>
            </a:xfrm>
            <a:custGeom>
              <a:avLst/>
              <a:gdLst/>
              <a:ahLst/>
              <a:cxnLst>
                <a:cxn ang="0">
                  <a:pos x="49" y="101"/>
                </a:cxn>
                <a:cxn ang="0">
                  <a:pos x="41" y="86"/>
                </a:cxn>
                <a:cxn ang="0">
                  <a:pos x="23" y="60"/>
                </a:cxn>
                <a:cxn ang="0">
                  <a:pos x="17" y="57"/>
                </a:cxn>
                <a:cxn ang="0">
                  <a:pos x="17" y="101"/>
                </a:cxn>
                <a:cxn ang="0">
                  <a:pos x="0" y="101"/>
                </a:cxn>
                <a:cxn ang="0">
                  <a:pos x="0" y="0"/>
                </a:cxn>
                <a:cxn ang="0">
                  <a:pos x="31" y="0"/>
                </a:cxn>
                <a:cxn ang="0">
                  <a:pos x="64" y="29"/>
                </a:cxn>
                <a:cxn ang="0">
                  <a:pos x="39" y="57"/>
                </a:cxn>
                <a:cxn ang="0">
                  <a:pos x="54" y="77"/>
                </a:cxn>
                <a:cxn ang="0">
                  <a:pos x="69" y="101"/>
                </a:cxn>
                <a:cxn ang="0">
                  <a:pos x="49" y="101"/>
                </a:cxn>
                <a:cxn ang="0">
                  <a:pos x="26" y="13"/>
                </a:cxn>
                <a:cxn ang="0">
                  <a:pos x="17" y="13"/>
                </a:cxn>
                <a:cxn ang="0">
                  <a:pos x="17" y="46"/>
                </a:cxn>
                <a:cxn ang="0">
                  <a:pos x="25" y="46"/>
                </a:cxn>
                <a:cxn ang="0">
                  <a:pos x="42" y="41"/>
                </a:cxn>
                <a:cxn ang="0">
                  <a:pos x="46" y="29"/>
                </a:cxn>
                <a:cxn ang="0">
                  <a:pos x="26" y="13"/>
                </a:cxn>
              </a:cxnLst>
              <a:rect l="0" t="0" r="r" b="b"/>
              <a:pathLst>
                <a:path w="69" h="101">
                  <a:moveTo>
                    <a:pt x="49" y="101"/>
                  </a:moveTo>
                  <a:cubicBezTo>
                    <a:pt x="41" y="86"/>
                    <a:pt x="41" y="86"/>
                    <a:pt x="41" y="86"/>
                  </a:cubicBezTo>
                  <a:cubicBezTo>
                    <a:pt x="34" y="73"/>
                    <a:pt x="29" y="66"/>
                    <a:pt x="23" y="60"/>
                  </a:cubicBezTo>
                  <a:cubicBezTo>
                    <a:pt x="21"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2" y="59"/>
                    <a:pt x="49" y="68"/>
                    <a:pt x="54" y="77"/>
                  </a:cubicBezTo>
                  <a:cubicBezTo>
                    <a:pt x="69" y="101"/>
                    <a:pt x="69" y="101"/>
                    <a:pt x="69" y="101"/>
                  </a:cubicBezTo>
                  <a:lnTo>
                    <a:pt x="49" y="101"/>
                  </a:lnTo>
                  <a:close/>
                  <a:moveTo>
                    <a:pt x="26" y="13"/>
                  </a:moveTo>
                  <a:cubicBezTo>
                    <a:pt x="17" y="13"/>
                    <a:pt x="17" y="13"/>
                    <a:pt x="17" y="13"/>
                  </a:cubicBezTo>
                  <a:cubicBezTo>
                    <a:pt x="17" y="46"/>
                    <a:pt x="17" y="46"/>
                    <a:pt x="17" y="46"/>
                  </a:cubicBezTo>
                  <a:cubicBezTo>
                    <a:pt x="25" y="46"/>
                    <a:pt x="25" y="46"/>
                    <a:pt x="25" y="46"/>
                  </a:cubicBezTo>
                  <a:cubicBezTo>
                    <a:pt x="34" y="46"/>
                    <a:pt x="39" y="44"/>
                    <a:pt x="42" y="41"/>
                  </a:cubicBezTo>
                  <a:cubicBezTo>
                    <a:pt x="45" y="38"/>
                    <a:pt x="46" y="34"/>
                    <a:pt x="46" y="29"/>
                  </a:cubicBezTo>
                  <a:cubicBezTo>
                    <a:pt x="46" y="19"/>
                    <a:pt x="41" y="13"/>
                    <a:pt x="26" y="1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Rectangle 16"/>
            <p:cNvSpPr>
              <a:spLocks noChangeArrowheads="1"/>
            </p:cNvSpPr>
            <p:nvPr userDrawn="1"/>
          </p:nvSpPr>
          <p:spPr bwMode="gray">
            <a:xfrm>
              <a:off x="6842912" y="3050154"/>
              <a:ext cx="55614" cy="37076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17"/>
            <p:cNvSpPr>
              <a:spLocks noEditPoints="1"/>
            </p:cNvSpPr>
            <p:nvPr userDrawn="1"/>
          </p:nvSpPr>
          <p:spPr bwMode="gray">
            <a:xfrm>
              <a:off x="7074638" y="3050154"/>
              <a:ext cx="250264" cy="370760"/>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6"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8"/>
            <p:cNvSpPr>
              <a:spLocks/>
            </p:cNvSpPr>
            <p:nvPr userDrawn="1"/>
          </p:nvSpPr>
          <p:spPr bwMode="gray">
            <a:xfrm>
              <a:off x="7417592" y="3050154"/>
              <a:ext cx="259533" cy="370760"/>
            </a:xfrm>
            <a:custGeom>
              <a:avLst/>
              <a:gdLst/>
              <a:ahLst/>
              <a:cxnLst>
                <a:cxn ang="0">
                  <a:pos x="28" y="5"/>
                </a:cxn>
                <a:cxn ang="0">
                  <a:pos x="17" y="5"/>
                </a:cxn>
                <a:cxn ang="0">
                  <a:pos x="17" y="40"/>
                </a:cxn>
                <a:cxn ang="0">
                  <a:pos x="11" y="40"/>
                </a:cxn>
                <a:cxn ang="0">
                  <a:pos x="11" y="5"/>
                </a:cxn>
                <a:cxn ang="0">
                  <a:pos x="0" y="5"/>
                </a:cxn>
                <a:cxn ang="0">
                  <a:pos x="0" y="0"/>
                </a:cxn>
                <a:cxn ang="0">
                  <a:pos x="28" y="0"/>
                </a:cxn>
                <a:cxn ang="0">
                  <a:pos x="28" y="5"/>
                </a:cxn>
              </a:cxnLst>
              <a:rect l="0" t="0" r="r" b="b"/>
              <a:pathLst>
                <a:path w="28" h="40">
                  <a:moveTo>
                    <a:pt x="28" y="5"/>
                  </a:moveTo>
                  <a:lnTo>
                    <a:pt x="17" y="5"/>
                  </a:lnTo>
                  <a:lnTo>
                    <a:pt x="17" y="40"/>
                  </a:lnTo>
                  <a:lnTo>
                    <a:pt x="11" y="40"/>
                  </a:lnTo>
                  <a:lnTo>
                    <a:pt x="11" y="5"/>
                  </a:lnTo>
                  <a:lnTo>
                    <a:pt x="0" y="5"/>
                  </a:lnTo>
                  <a:lnTo>
                    <a:pt x="0" y="0"/>
                  </a:lnTo>
                  <a:lnTo>
                    <a:pt x="28" y="0"/>
                  </a:lnTo>
                  <a:lnTo>
                    <a:pt x="28" y="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19"/>
            <p:cNvSpPr>
              <a:spLocks/>
            </p:cNvSpPr>
            <p:nvPr userDrawn="1"/>
          </p:nvSpPr>
          <p:spPr bwMode="gray">
            <a:xfrm>
              <a:off x="7769815" y="3040885"/>
              <a:ext cx="278071" cy="389298"/>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20"/>
            <p:cNvSpPr>
              <a:spLocks noEditPoints="1"/>
            </p:cNvSpPr>
            <p:nvPr userDrawn="1"/>
          </p:nvSpPr>
          <p:spPr bwMode="gray">
            <a:xfrm>
              <a:off x="8140576" y="3050154"/>
              <a:ext cx="185381" cy="185380"/>
            </a:xfrm>
            <a:custGeom>
              <a:avLst/>
              <a:gdLst/>
              <a:ahLst/>
              <a:cxnLst>
                <a:cxn ang="0">
                  <a:pos x="25" y="49"/>
                </a:cxn>
                <a:cxn ang="0">
                  <a:pos x="0" y="25"/>
                </a:cxn>
                <a:cxn ang="0">
                  <a:pos x="25" y="0"/>
                </a:cxn>
                <a:cxn ang="0">
                  <a:pos x="49" y="25"/>
                </a:cxn>
                <a:cxn ang="0">
                  <a:pos x="25" y="49"/>
                </a:cxn>
                <a:cxn ang="0">
                  <a:pos x="25" y="5"/>
                </a:cxn>
                <a:cxn ang="0">
                  <a:pos x="6" y="25"/>
                </a:cxn>
                <a:cxn ang="0">
                  <a:pos x="25" y="44"/>
                </a:cxn>
                <a:cxn ang="0">
                  <a:pos x="43" y="25"/>
                </a:cxn>
                <a:cxn ang="0">
                  <a:pos x="25" y="5"/>
                </a:cxn>
                <a:cxn ang="0">
                  <a:pos x="29" y="38"/>
                </a:cxn>
                <a:cxn ang="0">
                  <a:pos x="27" y="34"/>
                </a:cxn>
                <a:cxn ang="0">
                  <a:pos x="22" y="27"/>
                </a:cxn>
                <a:cxn ang="0">
                  <a:pos x="21" y="27"/>
                </a:cxn>
                <a:cxn ang="0">
                  <a:pos x="21" y="38"/>
                </a:cxn>
                <a:cxn ang="0">
                  <a:pos x="16" y="38"/>
                </a:cxn>
                <a:cxn ang="0">
                  <a:pos x="16" y="11"/>
                </a:cxn>
                <a:cxn ang="0">
                  <a:pos x="26" y="11"/>
                </a:cxn>
                <a:cxn ang="0">
                  <a:pos x="34" y="19"/>
                </a:cxn>
                <a:cxn ang="0">
                  <a:pos x="28" y="26"/>
                </a:cxn>
                <a:cxn ang="0">
                  <a:pos x="29" y="28"/>
                </a:cxn>
                <a:cxn ang="0">
                  <a:pos x="36" y="38"/>
                </a:cxn>
                <a:cxn ang="0">
                  <a:pos x="29" y="38"/>
                </a:cxn>
                <a:cxn ang="0">
                  <a:pos x="26" y="16"/>
                </a:cxn>
                <a:cxn ang="0">
                  <a:pos x="23" y="15"/>
                </a:cxn>
                <a:cxn ang="0">
                  <a:pos x="21" y="15"/>
                </a:cxn>
                <a:cxn ang="0">
                  <a:pos x="21" y="23"/>
                </a:cxn>
                <a:cxn ang="0">
                  <a:pos x="23" y="23"/>
                </a:cxn>
                <a:cxn ang="0">
                  <a:pos x="27" y="22"/>
                </a:cxn>
                <a:cxn ang="0">
                  <a:pos x="28" y="19"/>
                </a:cxn>
                <a:cxn ang="0">
                  <a:pos x="26" y="16"/>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5"/>
                  </a:moveTo>
                  <a:cubicBezTo>
                    <a:pt x="14" y="5"/>
                    <a:pt x="6" y="14"/>
                    <a:pt x="6" y="25"/>
                  </a:cubicBezTo>
                  <a:cubicBezTo>
                    <a:pt x="6" y="35"/>
                    <a:pt x="14" y="44"/>
                    <a:pt x="25" y="44"/>
                  </a:cubicBezTo>
                  <a:cubicBezTo>
                    <a:pt x="35" y="44"/>
                    <a:pt x="43" y="35"/>
                    <a:pt x="43" y="25"/>
                  </a:cubicBezTo>
                  <a:cubicBezTo>
                    <a:pt x="43" y="14"/>
                    <a:pt x="35" y="5"/>
                    <a:pt x="25" y="5"/>
                  </a:cubicBezTo>
                  <a:close/>
                  <a:moveTo>
                    <a:pt x="29" y="38"/>
                  </a:moveTo>
                  <a:cubicBezTo>
                    <a:pt x="28" y="36"/>
                    <a:pt x="28" y="36"/>
                    <a:pt x="27" y="34"/>
                  </a:cubicBezTo>
                  <a:cubicBezTo>
                    <a:pt x="24" y="29"/>
                    <a:pt x="23" y="27"/>
                    <a:pt x="22" y="27"/>
                  </a:cubicBezTo>
                  <a:cubicBezTo>
                    <a:pt x="22" y="27"/>
                    <a:pt x="22" y="27"/>
                    <a:pt x="21" y="27"/>
                  </a:cubicBezTo>
                  <a:cubicBezTo>
                    <a:pt x="21" y="38"/>
                    <a:pt x="21" y="38"/>
                    <a:pt x="21" y="38"/>
                  </a:cubicBezTo>
                  <a:cubicBezTo>
                    <a:pt x="16" y="38"/>
                    <a:pt x="16" y="38"/>
                    <a:pt x="16" y="38"/>
                  </a:cubicBezTo>
                  <a:cubicBezTo>
                    <a:pt x="16" y="11"/>
                    <a:pt x="16" y="11"/>
                    <a:pt x="16" y="11"/>
                  </a:cubicBezTo>
                  <a:cubicBezTo>
                    <a:pt x="26" y="11"/>
                    <a:pt x="26" y="11"/>
                    <a:pt x="26" y="11"/>
                  </a:cubicBezTo>
                  <a:cubicBezTo>
                    <a:pt x="31" y="11"/>
                    <a:pt x="34" y="14"/>
                    <a:pt x="34" y="19"/>
                  </a:cubicBezTo>
                  <a:cubicBezTo>
                    <a:pt x="34" y="23"/>
                    <a:pt x="31" y="26"/>
                    <a:pt x="28" y="26"/>
                  </a:cubicBezTo>
                  <a:cubicBezTo>
                    <a:pt x="29" y="27"/>
                    <a:pt x="29" y="27"/>
                    <a:pt x="29" y="28"/>
                  </a:cubicBezTo>
                  <a:cubicBezTo>
                    <a:pt x="31" y="29"/>
                    <a:pt x="36" y="38"/>
                    <a:pt x="36" y="38"/>
                  </a:cubicBezTo>
                  <a:lnTo>
                    <a:pt x="29" y="38"/>
                  </a:lnTo>
                  <a:close/>
                  <a:moveTo>
                    <a:pt x="26" y="16"/>
                  </a:moveTo>
                  <a:cubicBezTo>
                    <a:pt x="26" y="15"/>
                    <a:pt x="25" y="15"/>
                    <a:pt x="23" y="15"/>
                  </a:cubicBezTo>
                  <a:cubicBezTo>
                    <a:pt x="21" y="15"/>
                    <a:pt x="21" y="15"/>
                    <a:pt x="21" y="15"/>
                  </a:cubicBezTo>
                  <a:cubicBezTo>
                    <a:pt x="21" y="23"/>
                    <a:pt x="21" y="23"/>
                    <a:pt x="21" y="23"/>
                  </a:cubicBezTo>
                  <a:cubicBezTo>
                    <a:pt x="23" y="23"/>
                    <a:pt x="23" y="23"/>
                    <a:pt x="23" y="23"/>
                  </a:cubicBezTo>
                  <a:cubicBezTo>
                    <a:pt x="26" y="23"/>
                    <a:pt x="27" y="22"/>
                    <a:pt x="27" y="22"/>
                  </a:cubicBezTo>
                  <a:cubicBezTo>
                    <a:pt x="28" y="21"/>
                    <a:pt x="28" y="20"/>
                    <a:pt x="28" y="19"/>
                  </a:cubicBezTo>
                  <a:cubicBezTo>
                    <a:pt x="28" y="17"/>
                    <a:pt x="28" y="16"/>
                    <a:pt x="26" y="1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21"/>
            <p:cNvSpPr>
              <a:spLocks noEditPoints="1"/>
            </p:cNvSpPr>
            <p:nvPr userDrawn="1"/>
          </p:nvSpPr>
          <p:spPr bwMode="gray">
            <a:xfrm>
              <a:off x="818043" y="2438400"/>
              <a:ext cx="1696232" cy="1696228"/>
            </a:xfrm>
            <a:custGeom>
              <a:avLst/>
              <a:gdLst/>
              <a:ahLst/>
              <a:cxnLst>
                <a:cxn ang="0">
                  <a:pos x="0" y="226"/>
                </a:cxn>
                <a:cxn ang="0">
                  <a:pos x="451" y="226"/>
                </a:cxn>
                <a:cxn ang="0">
                  <a:pos x="273" y="61"/>
                </a:cxn>
                <a:cxn ang="0">
                  <a:pos x="362" y="61"/>
                </a:cxn>
                <a:cxn ang="0">
                  <a:pos x="261" y="61"/>
                </a:cxn>
                <a:cxn ang="0">
                  <a:pos x="246" y="12"/>
                </a:cxn>
                <a:cxn ang="0">
                  <a:pos x="261" y="61"/>
                </a:cxn>
                <a:cxn ang="0">
                  <a:pos x="117" y="370"/>
                </a:cxn>
                <a:cxn ang="0">
                  <a:pos x="74" y="378"/>
                </a:cxn>
                <a:cxn ang="0">
                  <a:pos x="330" y="167"/>
                </a:cxn>
                <a:cxn ang="0">
                  <a:pos x="208" y="199"/>
                </a:cxn>
                <a:cxn ang="0">
                  <a:pos x="241" y="156"/>
                </a:cxn>
                <a:cxn ang="0">
                  <a:pos x="236" y="140"/>
                </a:cxn>
                <a:cxn ang="0">
                  <a:pos x="275" y="79"/>
                </a:cxn>
                <a:cxn ang="0">
                  <a:pos x="373" y="92"/>
                </a:cxn>
                <a:cxn ang="0">
                  <a:pos x="393" y="129"/>
                </a:cxn>
                <a:cxn ang="0">
                  <a:pos x="439" y="205"/>
                </a:cxn>
                <a:cxn ang="0">
                  <a:pos x="346" y="167"/>
                </a:cxn>
                <a:cxn ang="0">
                  <a:pos x="234" y="11"/>
                </a:cxn>
                <a:cxn ang="0">
                  <a:pos x="88" y="61"/>
                </a:cxn>
                <a:cxn ang="0">
                  <a:pos x="234" y="11"/>
                </a:cxn>
                <a:cxn ang="0">
                  <a:pos x="166" y="71"/>
                </a:cxn>
                <a:cxn ang="0">
                  <a:pos x="184" y="117"/>
                </a:cxn>
                <a:cxn ang="0">
                  <a:pos x="173" y="126"/>
                </a:cxn>
                <a:cxn ang="0">
                  <a:pos x="143" y="205"/>
                </a:cxn>
                <a:cxn ang="0">
                  <a:pos x="77" y="71"/>
                </a:cxn>
                <a:cxn ang="0">
                  <a:pos x="138" y="216"/>
                </a:cxn>
                <a:cxn ang="0">
                  <a:pos x="83" y="334"/>
                </a:cxn>
                <a:cxn ang="0">
                  <a:pos x="10" y="226"/>
                </a:cxn>
                <a:cxn ang="0">
                  <a:pos x="234" y="440"/>
                </a:cxn>
                <a:cxn ang="0">
                  <a:pos x="212" y="440"/>
                </a:cxn>
                <a:cxn ang="0">
                  <a:pos x="128" y="370"/>
                </a:cxn>
                <a:cxn ang="0">
                  <a:pos x="282" y="379"/>
                </a:cxn>
                <a:cxn ang="0">
                  <a:pos x="299" y="370"/>
                </a:cxn>
                <a:cxn ang="0">
                  <a:pos x="234" y="440"/>
                </a:cxn>
                <a:cxn ang="0">
                  <a:pos x="294" y="359"/>
                </a:cxn>
                <a:cxn ang="0">
                  <a:pos x="329" y="291"/>
                </a:cxn>
                <a:cxn ang="0">
                  <a:pos x="202" y="349"/>
                </a:cxn>
                <a:cxn ang="0">
                  <a:pos x="151" y="323"/>
                </a:cxn>
                <a:cxn ang="0">
                  <a:pos x="268" y="216"/>
                </a:cxn>
                <a:cxn ang="0">
                  <a:pos x="307" y="250"/>
                </a:cxn>
                <a:cxn ang="0">
                  <a:pos x="440" y="216"/>
                </a:cxn>
                <a:cxn ang="0">
                  <a:pos x="393" y="359"/>
                </a:cxn>
              </a:cxnLst>
              <a:rect l="0" t="0" r="r" b="b"/>
              <a:pathLst>
                <a:path w="451" h="452">
                  <a:moveTo>
                    <a:pt x="225" y="0"/>
                  </a:moveTo>
                  <a:cubicBezTo>
                    <a:pt x="101" y="0"/>
                    <a:pt x="0" y="102"/>
                    <a:pt x="0" y="226"/>
                  </a:cubicBezTo>
                  <a:cubicBezTo>
                    <a:pt x="0" y="350"/>
                    <a:pt x="101" y="452"/>
                    <a:pt x="225" y="452"/>
                  </a:cubicBezTo>
                  <a:cubicBezTo>
                    <a:pt x="350" y="452"/>
                    <a:pt x="451" y="350"/>
                    <a:pt x="451" y="226"/>
                  </a:cubicBezTo>
                  <a:cubicBezTo>
                    <a:pt x="451" y="102"/>
                    <a:pt x="350" y="0"/>
                    <a:pt x="225" y="0"/>
                  </a:cubicBezTo>
                  <a:close/>
                  <a:moveTo>
                    <a:pt x="273" y="61"/>
                  </a:moveTo>
                  <a:cubicBezTo>
                    <a:pt x="291" y="22"/>
                    <a:pt x="291" y="22"/>
                    <a:pt x="291" y="22"/>
                  </a:cubicBezTo>
                  <a:cubicBezTo>
                    <a:pt x="317" y="30"/>
                    <a:pt x="341" y="43"/>
                    <a:pt x="362" y="61"/>
                  </a:cubicBezTo>
                  <a:lnTo>
                    <a:pt x="273" y="61"/>
                  </a:lnTo>
                  <a:close/>
                  <a:moveTo>
                    <a:pt x="261" y="61"/>
                  </a:moveTo>
                  <a:cubicBezTo>
                    <a:pt x="223" y="61"/>
                    <a:pt x="223" y="61"/>
                    <a:pt x="223" y="61"/>
                  </a:cubicBezTo>
                  <a:cubicBezTo>
                    <a:pt x="246" y="12"/>
                    <a:pt x="246" y="12"/>
                    <a:pt x="246" y="12"/>
                  </a:cubicBezTo>
                  <a:cubicBezTo>
                    <a:pt x="258" y="13"/>
                    <a:pt x="269" y="16"/>
                    <a:pt x="280" y="18"/>
                  </a:cubicBezTo>
                  <a:lnTo>
                    <a:pt x="261" y="61"/>
                  </a:lnTo>
                  <a:close/>
                  <a:moveTo>
                    <a:pt x="78" y="370"/>
                  </a:moveTo>
                  <a:cubicBezTo>
                    <a:pt x="117" y="370"/>
                    <a:pt x="117" y="370"/>
                    <a:pt x="117" y="370"/>
                  </a:cubicBezTo>
                  <a:cubicBezTo>
                    <a:pt x="102" y="402"/>
                    <a:pt x="102" y="402"/>
                    <a:pt x="102" y="402"/>
                  </a:cubicBezTo>
                  <a:cubicBezTo>
                    <a:pt x="92" y="395"/>
                    <a:pt x="83" y="387"/>
                    <a:pt x="74" y="378"/>
                  </a:cubicBezTo>
                  <a:lnTo>
                    <a:pt x="78" y="370"/>
                  </a:lnTo>
                  <a:close/>
                  <a:moveTo>
                    <a:pt x="330" y="167"/>
                  </a:moveTo>
                  <a:cubicBezTo>
                    <a:pt x="309" y="196"/>
                    <a:pt x="304" y="199"/>
                    <a:pt x="255" y="199"/>
                  </a:cubicBezTo>
                  <a:cubicBezTo>
                    <a:pt x="208" y="199"/>
                    <a:pt x="208" y="199"/>
                    <a:pt x="208" y="199"/>
                  </a:cubicBezTo>
                  <a:cubicBezTo>
                    <a:pt x="231" y="149"/>
                    <a:pt x="231" y="149"/>
                    <a:pt x="231" y="149"/>
                  </a:cubicBezTo>
                  <a:cubicBezTo>
                    <a:pt x="235" y="151"/>
                    <a:pt x="238" y="154"/>
                    <a:pt x="241" y="156"/>
                  </a:cubicBezTo>
                  <a:cubicBezTo>
                    <a:pt x="247" y="148"/>
                    <a:pt x="247" y="148"/>
                    <a:pt x="247" y="148"/>
                  </a:cubicBezTo>
                  <a:cubicBezTo>
                    <a:pt x="244" y="145"/>
                    <a:pt x="240" y="142"/>
                    <a:pt x="236" y="140"/>
                  </a:cubicBezTo>
                  <a:cubicBezTo>
                    <a:pt x="260" y="87"/>
                    <a:pt x="260" y="87"/>
                    <a:pt x="260" y="87"/>
                  </a:cubicBezTo>
                  <a:cubicBezTo>
                    <a:pt x="265" y="80"/>
                    <a:pt x="269" y="79"/>
                    <a:pt x="275" y="79"/>
                  </a:cubicBezTo>
                  <a:cubicBezTo>
                    <a:pt x="318" y="79"/>
                    <a:pt x="318" y="79"/>
                    <a:pt x="318" y="79"/>
                  </a:cubicBezTo>
                  <a:cubicBezTo>
                    <a:pt x="352" y="79"/>
                    <a:pt x="367" y="84"/>
                    <a:pt x="373" y="92"/>
                  </a:cubicBezTo>
                  <a:cubicBezTo>
                    <a:pt x="377" y="99"/>
                    <a:pt x="380" y="112"/>
                    <a:pt x="376" y="131"/>
                  </a:cubicBezTo>
                  <a:cubicBezTo>
                    <a:pt x="393" y="129"/>
                    <a:pt x="393" y="129"/>
                    <a:pt x="393" y="129"/>
                  </a:cubicBezTo>
                  <a:cubicBezTo>
                    <a:pt x="395" y="121"/>
                    <a:pt x="398" y="113"/>
                    <a:pt x="401" y="104"/>
                  </a:cubicBezTo>
                  <a:cubicBezTo>
                    <a:pt x="422" y="133"/>
                    <a:pt x="435" y="168"/>
                    <a:pt x="439" y="205"/>
                  </a:cubicBezTo>
                  <a:cubicBezTo>
                    <a:pt x="328" y="205"/>
                    <a:pt x="328" y="205"/>
                    <a:pt x="328" y="205"/>
                  </a:cubicBezTo>
                  <a:cubicBezTo>
                    <a:pt x="346" y="167"/>
                    <a:pt x="346" y="167"/>
                    <a:pt x="346" y="167"/>
                  </a:cubicBezTo>
                  <a:lnTo>
                    <a:pt x="330" y="167"/>
                  </a:lnTo>
                  <a:close/>
                  <a:moveTo>
                    <a:pt x="234" y="11"/>
                  </a:moveTo>
                  <a:cubicBezTo>
                    <a:pt x="211" y="61"/>
                    <a:pt x="211" y="61"/>
                    <a:pt x="211" y="61"/>
                  </a:cubicBezTo>
                  <a:cubicBezTo>
                    <a:pt x="88" y="61"/>
                    <a:pt x="88" y="61"/>
                    <a:pt x="88" y="61"/>
                  </a:cubicBezTo>
                  <a:cubicBezTo>
                    <a:pt x="126" y="30"/>
                    <a:pt x="173" y="11"/>
                    <a:pt x="225" y="11"/>
                  </a:cubicBezTo>
                  <a:cubicBezTo>
                    <a:pt x="228" y="11"/>
                    <a:pt x="231" y="11"/>
                    <a:pt x="234" y="11"/>
                  </a:cubicBezTo>
                  <a:close/>
                  <a:moveTo>
                    <a:pt x="77" y="71"/>
                  </a:moveTo>
                  <a:cubicBezTo>
                    <a:pt x="166" y="71"/>
                    <a:pt x="166" y="71"/>
                    <a:pt x="166" y="71"/>
                  </a:cubicBezTo>
                  <a:cubicBezTo>
                    <a:pt x="162" y="80"/>
                    <a:pt x="162" y="80"/>
                    <a:pt x="162" y="80"/>
                  </a:cubicBezTo>
                  <a:cubicBezTo>
                    <a:pt x="185" y="81"/>
                    <a:pt x="197" y="86"/>
                    <a:pt x="184" y="117"/>
                  </a:cubicBezTo>
                  <a:cubicBezTo>
                    <a:pt x="181" y="117"/>
                    <a:pt x="178" y="116"/>
                    <a:pt x="175" y="115"/>
                  </a:cubicBezTo>
                  <a:cubicBezTo>
                    <a:pt x="173" y="126"/>
                    <a:pt x="173" y="126"/>
                    <a:pt x="173" y="126"/>
                  </a:cubicBezTo>
                  <a:cubicBezTo>
                    <a:pt x="175" y="126"/>
                    <a:pt x="178" y="127"/>
                    <a:pt x="180" y="127"/>
                  </a:cubicBezTo>
                  <a:cubicBezTo>
                    <a:pt x="143" y="205"/>
                    <a:pt x="143" y="205"/>
                    <a:pt x="143" y="205"/>
                  </a:cubicBezTo>
                  <a:cubicBezTo>
                    <a:pt x="11" y="205"/>
                    <a:pt x="11" y="205"/>
                    <a:pt x="11" y="205"/>
                  </a:cubicBezTo>
                  <a:cubicBezTo>
                    <a:pt x="16" y="153"/>
                    <a:pt x="40" y="106"/>
                    <a:pt x="77" y="71"/>
                  </a:cubicBezTo>
                  <a:close/>
                  <a:moveTo>
                    <a:pt x="11" y="216"/>
                  </a:moveTo>
                  <a:cubicBezTo>
                    <a:pt x="138" y="216"/>
                    <a:pt x="138" y="216"/>
                    <a:pt x="138" y="216"/>
                  </a:cubicBezTo>
                  <a:cubicBezTo>
                    <a:pt x="115" y="266"/>
                    <a:pt x="115" y="266"/>
                    <a:pt x="115" y="266"/>
                  </a:cubicBezTo>
                  <a:cubicBezTo>
                    <a:pt x="83" y="334"/>
                    <a:pt x="83" y="334"/>
                    <a:pt x="83" y="334"/>
                  </a:cubicBezTo>
                  <a:cubicBezTo>
                    <a:pt x="77" y="344"/>
                    <a:pt x="69" y="348"/>
                    <a:pt x="51" y="351"/>
                  </a:cubicBezTo>
                  <a:cubicBezTo>
                    <a:pt x="25" y="316"/>
                    <a:pt x="10" y="272"/>
                    <a:pt x="10" y="226"/>
                  </a:cubicBezTo>
                  <a:cubicBezTo>
                    <a:pt x="10" y="223"/>
                    <a:pt x="11" y="219"/>
                    <a:pt x="11" y="216"/>
                  </a:cubicBezTo>
                  <a:close/>
                  <a:moveTo>
                    <a:pt x="234" y="440"/>
                  </a:moveTo>
                  <a:cubicBezTo>
                    <a:pt x="229" y="432"/>
                    <a:pt x="229" y="432"/>
                    <a:pt x="229" y="432"/>
                  </a:cubicBezTo>
                  <a:cubicBezTo>
                    <a:pt x="223" y="435"/>
                    <a:pt x="218" y="438"/>
                    <a:pt x="212" y="440"/>
                  </a:cubicBezTo>
                  <a:cubicBezTo>
                    <a:pt x="175" y="438"/>
                    <a:pt x="141" y="426"/>
                    <a:pt x="111" y="408"/>
                  </a:cubicBezTo>
                  <a:cubicBezTo>
                    <a:pt x="128" y="370"/>
                    <a:pt x="128" y="370"/>
                    <a:pt x="128" y="370"/>
                  </a:cubicBezTo>
                  <a:cubicBezTo>
                    <a:pt x="288" y="370"/>
                    <a:pt x="288" y="370"/>
                    <a:pt x="288" y="370"/>
                  </a:cubicBezTo>
                  <a:cubicBezTo>
                    <a:pt x="286" y="373"/>
                    <a:pt x="285" y="375"/>
                    <a:pt x="282" y="379"/>
                  </a:cubicBezTo>
                  <a:cubicBezTo>
                    <a:pt x="292" y="384"/>
                    <a:pt x="292" y="384"/>
                    <a:pt x="292" y="384"/>
                  </a:cubicBezTo>
                  <a:cubicBezTo>
                    <a:pt x="294" y="380"/>
                    <a:pt x="297" y="375"/>
                    <a:pt x="299" y="370"/>
                  </a:cubicBezTo>
                  <a:cubicBezTo>
                    <a:pt x="384" y="370"/>
                    <a:pt x="384" y="370"/>
                    <a:pt x="384" y="370"/>
                  </a:cubicBezTo>
                  <a:cubicBezTo>
                    <a:pt x="347" y="411"/>
                    <a:pt x="293" y="438"/>
                    <a:pt x="234" y="440"/>
                  </a:cubicBezTo>
                  <a:close/>
                  <a:moveTo>
                    <a:pt x="393" y="359"/>
                  </a:moveTo>
                  <a:cubicBezTo>
                    <a:pt x="294" y="359"/>
                    <a:pt x="294" y="359"/>
                    <a:pt x="294" y="359"/>
                  </a:cubicBezTo>
                  <a:cubicBezTo>
                    <a:pt x="307" y="344"/>
                    <a:pt x="337" y="302"/>
                    <a:pt x="343" y="293"/>
                  </a:cubicBezTo>
                  <a:cubicBezTo>
                    <a:pt x="329" y="291"/>
                    <a:pt x="329" y="291"/>
                    <a:pt x="329" y="291"/>
                  </a:cubicBezTo>
                  <a:cubicBezTo>
                    <a:pt x="311" y="310"/>
                    <a:pt x="293" y="324"/>
                    <a:pt x="280" y="333"/>
                  </a:cubicBezTo>
                  <a:cubicBezTo>
                    <a:pt x="262" y="344"/>
                    <a:pt x="239" y="349"/>
                    <a:pt x="202" y="349"/>
                  </a:cubicBezTo>
                  <a:cubicBezTo>
                    <a:pt x="174" y="349"/>
                    <a:pt x="158" y="348"/>
                    <a:pt x="149" y="343"/>
                  </a:cubicBezTo>
                  <a:cubicBezTo>
                    <a:pt x="145" y="341"/>
                    <a:pt x="146" y="333"/>
                    <a:pt x="151" y="323"/>
                  </a:cubicBezTo>
                  <a:cubicBezTo>
                    <a:pt x="200" y="216"/>
                    <a:pt x="200" y="216"/>
                    <a:pt x="200" y="216"/>
                  </a:cubicBezTo>
                  <a:cubicBezTo>
                    <a:pt x="268" y="216"/>
                    <a:pt x="268" y="216"/>
                    <a:pt x="268" y="216"/>
                  </a:cubicBezTo>
                  <a:cubicBezTo>
                    <a:pt x="295" y="218"/>
                    <a:pt x="297" y="224"/>
                    <a:pt x="292" y="250"/>
                  </a:cubicBezTo>
                  <a:cubicBezTo>
                    <a:pt x="307" y="250"/>
                    <a:pt x="307" y="250"/>
                    <a:pt x="307" y="250"/>
                  </a:cubicBezTo>
                  <a:cubicBezTo>
                    <a:pt x="323" y="216"/>
                    <a:pt x="323" y="216"/>
                    <a:pt x="323" y="216"/>
                  </a:cubicBezTo>
                  <a:cubicBezTo>
                    <a:pt x="440" y="216"/>
                    <a:pt x="440" y="216"/>
                    <a:pt x="440" y="216"/>
                  </a:cubicBezTo>
                  <a:cubicBezTo>
                    <a:pt x="440" y="219"/>
                    <a:pt x="440" y="223"/>
                    <a:pt x="440" y="226"/>
                  </a:cubicBezTo>
                  <a:cubicBezTo>
                    <a:pt x="440" y="276"/>
                    <a:pt x="422" y="323"/>
                    <a:pt x="393" y="35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2"/>
            <p:cNvSpPr>
              <a:spLocks/>
            </p:cNvSpPr>
            <p:nvPr userDrawn="1"/>
          </p:nvSpPr>
          <p:spPr bwMode="gray">
            <a:xfrm>
              <a:off x="1782022" y="3050154"/>
              <a:ext cx="101959" cy="101959"/>
            </a:xfrm>
            <a:custGeom>
              <a:avLst/>
              <a:gdLst/>
              <a:ahLst/>
              <a:cxnLst>
                <a:cxn ang="0">
                  <a:pos x="0" y="7"/>
                </a:cxn>
                <a:cxn ang="0">
                  <a:pos x="17" y="27"/>
                </a:cxn>
                <a:cxn ang="0">
                  <a:pos x="26" y="20"/>
                </a:cxn>
                <a:cxn ang="0">
                  <a:pos x="8" y="0"/>
                </a:cxn>
                <a:cxn ang="0">
                  <a:pos x="0" y="7"/>
                </a:cxn>
              </a:cxnLst>
              <a:rect l="0" t="0" r="r" b="b"/>
              <a:pathLst>
                <a:path w="26" h="27">
                  <a:moveTo>
                    <a:pt x="0" y="7"/>
                  </a:moveTo>
                  <a:cubicBezTo>
                    <a:pt x="7" y="13"/>
                    <a:pt x="12" y="20"/>
                    <a:pt x="17" y="27"/>
                  </a:cubicBezTo>
                  <a:cubicBezTo>
                    <a:pt x="26" y="20"/>
                    <a:pt x="26" y="20"/>
                    <a:pt x="26" y="20"/>
                  </a:cubicBezTo>
                  <a:cubicBezTo>
                    <a:pt x="20" y="13"/>
                    <a:pt x="14" y="6"/>
                    <a:pt x="8" y="0"/>
                  </a:cubicBez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3"/>
            <p:cNvSpPr>
              <a:spLocks/>
            </p:cNvSpPr>
            <p:nvPr userDrawn="1"/>
          </p:nvSpPr>
          <p:spPr bwMode="gray">
            <a:xfrm>
              <a:off x="1281494" y="2855505"/>
              <a:ext cx="101959" cy="46345"/>
            </a:xfrm>
            <a:custGeom>
              <a:avLst/>
              <a:gdLst/>
              <a:ahLst/>
              <a:cxnLst>
                <a:cxn ang="0">
                  <a:pos x="16" y="10"/>
                </a:cxn>
                <a:cxn ang="0">
                  <a:pos x="26" y="11"/>
                </a:cxn>
                <a:cxn ang="0">
                  <a:pos x="27" y="0"/>
                </a:cxn>
                <a:cxn ang="0">
                  <a:pos x="16" y="0"/>
                </a:cxn>
                <a:cxn ang="0">
                  <a:pos x="0" y="1"/>
                </a:cxn>
                <a:cxn ang="0">
                  <a:pos x="0" y="11"/>
                </a:cxn>
                <a:cxn ang="0">
                  <a:pos x="16" y="10"/>
                </a:cxn>
              </a:cxnLst>
              <a:rect l="0" t="0" r="r" b="b"/>
              <a:pathLst>
                <a:path w="27" h="11">
                  <a:moveTo>
                    <a:pt x="16" y="10"/>
                  </a:moveTo>
                  <a:cubicBezTo>
                    <a:pt x="20" y="10"/>
                    <a:pt x="23" y="11"/>
                    <a:pt x="26" y="11"/>
                  </a:cubicBezTo>
                  <a:cubicBezTo>
                    <a:pt x="27" y="0"/>
                    <a:pt x="27" y="0"/>
                    <a:pt x="27" y="0"/>
                  </a:cubicBezTo>
                  <a:cubicBezTo>
                    <a:pt x="23" y="0"/>
                    <a:pt x="20" y="0"/>
                    <a:pt x="16" y="0"/>
                  </a:cubicBezTo>
                  <a:cubicBezTo>
                    <a:pt x="10" y="0"/>
                    <a:pt x="5" y="0"/>
                    <a:pt x="0" y="1"/>
                  </a:cubicBezTo>
                  <a:cubicBezTo>
                    <a:pt x="0" y="11"/>
                    <a:pt x="0" y="11"/>
                    <a:pt x="0" y="11"/>
                  </a:cubicBezTo>
                  <a:cubicBezTo>
                    <a:pt x="6" y="11"/>
                    <a:pt x="11" y="10"/>
                    <a:pt x="16"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24"/>
            <p:cNvSpPr>
              <a:spLocks/>
            </p:cNvSpPr>
            <p:nvPr userDrawn="1"/>
          </p:nvSpPr>
          <p:spPr bwMode="gray">
            <a:xfrm>
              <a:off x="1096114" y="2874043"/>
              <a:ext cx="101959" cy="74152"/>
            </a:xfrm>
            <a:custGeom>
              <a:avLst/>
              <a:gdLst/>
              <a:ahLst/>
              <a:cxnLst>
                <a:cxn ang="0">
                  <a:pos x="29" y="11"/>
                </a:cxn>
                <a:cxn ang="0">
                  <a:pos x="26" y="0"/>
                </a:cxn>
                <a:cxn ang="0">
                  <a:pos x="0" y="9"/>
                </a:cxn>
                <a:cxn ang="0">
                  <a:pos x="4" y="19"/>
                </a:cxn>
                <a:cxn ang="0">
                  <a:pos x="29" y="11"/>
                </a:cxn>
              </a:cxnLst>
              <a:rect l="0" t="0" r="r" b="b"/>
              <a:pathLst>
                <a:path w="29" h="19">
                  <a:moveTo>
                    <a:pt x="29" y="11"/>
                  </a:moveTo>
                  <a:cubicBezTo>
                    <a:pt x="26" y="0"/>
                    <a:pt x="26" y="0"/>
                    <a:pt x="26" y="0"/>
                  </a:cubicBezTo>
                  <a:cubicBezTo>
                    <a:pt x="17" y="2"/>
                    <a:pt x="9" y="5"/>
                    <a:pt x="0" y="9"/>
                  </a:cubicBezTo>
                  <a:cubicBezTo>
                    <a:pt x="4" y="19"/>
                    <a:pt x="4" y="19"/>
                    <a:pt x="4" y="19"/>
                  </a:cubicBezTo>
                  <a:cubicBezTo>
                    <a:pt x="12" y="15"/>
                    <a:pt x="20" y="13"/>
                    <a:pt x="29"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25"/>
            <p:cNvSpPr>
              <a:spLocks/>
            </p:cNvSpPr>
            <p:nvPr userDrawn="1"/>
          </p:nvSpPr>
          <p:spPr bwMode="gray">
            <a:xfrm>
              <a:off x="920002" y="2948195"/>
              <a:ext cx="111228" cy="83421"/>
            </a:xfrm>
            <a:custGeom>
              <a:avLst/>
              <a:gdLst/>
              <a:ahLst/>
              <a:cxnLst>
                <a:cxn ang="0">
                  <a:pos x="7" y="24"/>
                </a:cxn>
                <a:cxn ang="0">
                  <a:pos x="28" y="10"/>
                </a:cxn>
                <a:cxn ang="0">
                  <a:pos x="23" y="0"/>
                </a:cxn>
                <a:cxn ang="0">
                  <a:pos x="0" y="16"/>
                </a:cxn>
                <a:cxn ang="0">
                  <a:pos x="7" y="24"/>
                </a:cxn>
              </a:cxnLst>
              <a:rect l="0" t="0" r="r" b="b"/>
              <a:pathLst>
                <a:path w="28" h="24">
                  <a:moveTo>
                    <a:pt x="7" y="24"/>
                  </a:moveTo>
                  <a:cubicBezTo>
                    <a:pt x="14" y="19"/>
                    <a:pt x="21" y="14"/>
                    <a:pt x="28" y="10"/>
                  </a:cubicBezTo>
                  <a:cubicBezTo>
                    <a:pt x="23" y="0"/>
                    <a:pt x="23" y="0"/>
                    <a:pt x="23" y="0"/>
                  </a:cubicBezTo>
                  <a:cubicBezTo>
                    <a:pt x="15" y="5"/>
                    <a:pt x="7" y="10"/>
                    <a:pt x="0" y="16"/>
                  </a:cubicBezTo>
                  <a:lnTo>
                    <a:pt x="7"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6"/>
            <p:cNvSpPr>
              <a:spLocks/>
            </p:cNvSpPr>
            <p:nvPr userDrawn="1"/>
          </p:nvSpPr>
          <p:spPr bwMode="gray">
            <a:xfrm>
              <a:off x="1967403" y="3420915"/>
              <a:ext cx="46345" cy="101959"/>
            </a:xfrm>
            <a:custGeom>
              <a:avLst/>
              <a:gdLst/>
              <a:ahLst/>
              <a:cxnLst>
                <a:cxn ang="0">
                  <a:pos x="0" y="2"/>
                </a:cxn>
                <a:cxn ang="0">
                  <a:pos x="2" y="28"/>
                </a:cxn>
                <a:cxn ang="0">
                  <a:pos x="13" y="27"/>
                </a:cxn>
                <a:cxn ang="0">
                  <a:pos x="10" y="0"/>
                </a:cxn>
                <a:cxn ang="0">
                  <a:pos x="0" y="2"/>
                </a:cxn>
              </a:cxnLst>
              <a:rect l="0" t="0" r="r" b="b"/>
              <a:pathLst>
                <a:path w="13" h="28">
                  <a:moveTo>
                    <a:pt x="0" y="2"/>
                  </a:moveTo>
                  <a:cubicBezTo>
                    <a:pt x="1" y="10"/>
                    <a:pt x="2" y="19"/>
                    <a:pt x="2" y="28"/>
                  </a:cubicBezTo>
                  <a:cubicBezTo>
                    <a:pt x="13" y="27"/>
                    <a:pt x="13" y="27"/>
                    <a:pt x="13" y="27"/>
                  </a:cubicBezTo>
                  <a:cubicBezTo>
                    <a:pt x="13" y="18"/>
                    <a:pt x="12" y="9"/>
                    <a:pt x="10" y="0"/>
                  </a:cubicBez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27"/>
            <p:cNvSpPr>
              <a:spLocks/>
            </p:cNvSpPr>
            <p:nvPr userDrawn="1"/>
          </p:nvSpPr>
          <p:spPr bwMode="gray">
            <a:xfrm>
              <a:off x="1763484" y="3930710"/>
              <a:ext cx="92690" cy="101959"/>
            </a:xfrm>
            <a:custGeom>
              <a:avLst/>
              <a:gdLst/>
              <a:ahLst/>
              <a:cxnLst>
                <a:cxn ang="0">
                  <a:pos x="0" y="18"/>
                </a:cxn>
                <a:cxn ang="0">
                  <a:pos x="7" y="26"/>
                </a:cxn>
                <a:cxn ang="0">
                  <a:pos x="26" y="6"/>
                </a:cxn>
                <a:cxn ang="0">
                  <a:pos x="18" y="0"/>
                </a:cxn>
                <a:cxn ang="0">
                  <a:pos x="0" y="18"/>
                </a:cxn>
              </a:cxnLst>
              <a:rect l="0" t="0" r="r" b="b"/>
              <a:pathLst>
                <a:path w="26" h="26">
                  <a:moveTo>
                    <a:pt x="0" y="18"/>
                  </a:moveTo>
                  <a:cubicBezTo>
                    <a:pt x="7" y="26"/>
                    <a:pt x="7" y="26"/>
                    <a:pt x="7" y="26"/>
                  </a:cubicBezTo>
                  <a:cubicBezTo>
                    <a:pt x="14" y="20"/>
                    <a:pt x="20" y="13"/>
                    <a:pt x="26" y="6"/>
                  </a:cubicBezTo>
                  <a:cubicBezTo>
                    <a:pt x="18" y="0"/>
                    <a:pt x="18" y="0"/>
                    <a:pt x="18" y="0"/>
                  </a:cubicBezTo>
                  <a:cubicBezTo>
                    <a:pt x="13" y="6"/>
                    <a:pt x="7" y="12"/>
                    <a:pt x="0"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4"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tx1">
                    <a:lumMod val="75000"/>
                    <a:lumOff val="25000"/>
                  </a:schemeClr>
                </a:solidFill>
                <a:latin typeface="+mj-lt"/>
                <a:ea typeface="+mn-ea"/>
                <a:cs typeface="+mn-cs"/>
              </a:rPr>
              <a:pPr algn="ctr">
                <a:defRPr/>
              </a:pPr>
              <a:t>‹#›</a:t>
            </a:fld>
            <a:endParaRPr lang="en-US" sz="800" kern="1200" dirty="0">
              <a:solidFill>
                <a:schemeClr val="tx1">
                  <a:lumMod val="75000"/>
                  <a:lumOff val="25000"/>
                </a:schemeClr>
              </a:solidFill>
              <a:latin typeface="+mj-lt"/>
              <a:ea typeface="+mn-ea"/>
              <a:cs typeface="+mn-cs"/>
            </a:endParaRPr>
          </a:p>
        </p:txBody>
      </p:sp>
      <p:sp>
        <p:nvSpPr>
          <p:cNvPr id="35" name="TextBox 34"/>
          <p:cNvSpPr txBox="1"/>
          <p:nvPr userDrawn="1"/>
        </p:nvSpPr>
        <p:spPr>
          <a:xfrm>
            <a:off x="457200" y="6567831"/>
            <a:ext cx="3352800" cy="290170"/>
          </a:xfrm>
          <a:prstGeom prst="rect">
            <a:avLst/>
          </a:prstGeom>
          <a:noFill/>
        </p:spPr>
        <p:txBody>
          <a:bodyPr wrap="square" lIns="0" tIns="0" rIns="0" bIns="0" rtlCol="0">
            <a:noAutofit/>
          </a:bodyPr>
          <a:lstStyle/>
          <a:p>
            <a:r>
              <a:rPr lang="en-US" sz="800" kern="1200" baseline="0" dirty="0" smtClean="0">
                <a:solidFill>
                  <a:schemeClr val="tx1">
                    <a:lumMod val="50000"/>
                    <a:lumOff val="50000"/>
                  </a:schemeClr>
                </a:solidFill>
                <a:latin typeface="+mj-lt"/>
                <a:ea typeface="+mn-ea"/>
                <a:cs typeface="+mn-cs"/>
              </a:rPr>
              <a:t>Public Information</a:t>
            </a:r>
            <a:endParaRPr lang="en-US" sz="800" b="1" kern="1200" baseline="0" dirty="0" smtClean="0">
              <a:solidFill>
                <a:schemeClr val="tx1">
                  <a:lumMod val="50000"/>
                  <a:lumOff val="50000"/>
                </a:schemeClr>
              </a:solidFill>
              <a:latin typeface="+mj-lt"/>
              <a:ea typeface="+mn-ea"/>
              <a:cs typeface="+mn-cs"/>
            </a:endParaRPr>
          </a:p>
          <a:p>
            <a:r>
              <a:rPr lang="en-US" sz="700" kern="1200" baseline="0" dirty="0" smtClean="0">
                <a:solidFill>
                  <a:schemeClr val="tx1">
                    <a:lumMod val="50000"/>
                    <a:lumOff val="50000"/>
                  </a:schemeClr>
                </a:solidFill>
                <a:latin typeface="+mn-lt"/>
                <a:ea typeface="+mn-ea"/>
                <a:cs typeface="+mn-cs"/>
              </a:rPr>
              <a:t>© 2014 Express Scripts Holding Company. All Rights Reserved.</a:t>
            </a:r>
            <a:endParaRPr lang="en-US" sz="700" dirty="0">
              <a:solidFill>
                <a:schemeClr val="tx1">
                  <a:lumMod val="50000"/>
                  <a:lumOff val="50000"/>
                </a:schemeClr>
              </a:solidFill>
            </a:endParaRPr>
          </a:p>
        </p:txBody>
      </p:sp>
      <p:pic>
        <p:nvPicPr>
          <p:cNvPr id="36" name="Picture 2" descr="http://esidepartments/sites/DEP169/Documents/Data%20Classification/12-1272%20Security%20Policy%20Classification%20Public.png"/>
          <p:cNvPicPr>
            <a:picLocks noChangeAspect="1" noChangeArrowheads="1"/>
          </p:cNvPicPr>
          <p:nvPr userDrawn="1"/>
        </p:nvPicPr>
        <p:blipFill>
          <a:blip r:embed="rId2" cstate="print"/>
          <a:srcRect/>
          <a:stretch>
            <a:fillRect/>
          </a:stretch>
        </p:blipFill>
        <p:spPr bwMode="auto">
          <a:xfrm>
            <a:off x="85725" y="6536531"/>
            <a:ext cx="285750" cy="246888"/>
          </a:xfrm>
          <a:prstGeom prst="rect">
            <a:avLst/>
          </a:prstGeom>
          <a:noFill/>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Line Title, No Content Specified">
    <p:spTree>
      <p:nvGrpSpPr>
        <p:cNvPr id="1" name=""/>
        <p:cNvGrpSpPr/>
        <p:nvPr/>
      </p:nvGrpSpPr>
      <p:grpSpPr>
        <a:xfrm>
          <a:off x="0" y="0"/>
          <a:ext cx="0" cy="0"/>
          <a:chOff x="0" y="0"/>
          <a:chExt cx="0" cy="0"/>
        </a:xfrm>
      </p:grpSpPr>
      <p:sp>
        <p:nvSpPr>
          <p:cNvPr id="2" name="Title 1"/>
          <p:cNvSpPr>
            <a:spLocks noGrp="1"/>
          </p:cNvSpPr>
          <p:nvPr>
            <p:ph type="title"/>
          </p:nvPr>
        </p:nvSpPr>
        <p:spPr>
          <a:xfrm>
            <a:off x="457200" y="330200"/>
            <a:ext cx="8229600" cy="340360"/>
          </a:xfrm>
        </p:spPr>
        <p:txBody>
          <a:bodyPr wrap="square"/>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9C4D2E1D-1EA6-49D8-8557-C441F079C782}" type="datetime1">
              <a:rPr lang="en-US" smtClean="0"/>
              <a:pPr/>
              <a:t>03/26/2014</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Line Title, No Content Specifi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0200"/>
            <a:ext cx="8229600" cy="674688"/>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4" name="Date Placeholder 3"/>
          <p:cNvSpPr>
            <a:spLocks noGrp="1"/>
          </p:cNvSpPr>
          <p:nvPr>
            <p:ph type="dt" sz="half" idx="10"/>
          </p:nvPr>
        </p:nvSpPr>
        <p:spPr/>
        <p:txBody>
          <a:bodyPr/>
          <a:lstStyle/>
          <a:p>
            <a:fld id="{1EA174B8-0512-4F79-8B32-6E96E9BA7790}" type="datetime1">
              <a:rPr lang="en-US" smtClean="0"/>
              <a:pPr/>
              <a:t>03/26/2014</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tegory: 1-Line Title, N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92137"/>
            <a:ext cx="8229600" cy="414337"/>
          </a:xfrm>
        </p:spPr>
        <p:txBody>
          <a:bodyPr/>
          <a:lstStyle>
            <a:lvl1pPr>
              <a:defRPr baseline="0"/>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0544593D-56E8-4C7E-8166-E17114B4EF86}" type="datetime1">
              <a:rPr lang="en-US" smtClean="0"/>
              <a:pPr/>
              <a:t>03/26/2014</a:t>
            </a:fld>
            <a:endParaRPr lang="en-US"/>
          </a:p>
        </p:txBody>
      </p:sp>
      <p:sp>
        <p:nvSpPr>
          <p:cNvPr id="8" name="Text Placeholder 7"/>
          <p:cNvSpPr>
            <a:spLocks noGrp="1"/>
          </p:cNvSpPr>
          <p:nvPr>
            <p:ph type="body" sz="quarter" idx="13" hasCustomPrompt="1"/>
          </p:nvPr>
        </p:nvSpPr>
        <p:spPr>
          <a:xfrm>
            <a:off x="457200" y="330200"/>
            <a:ext cx="8229600" cy="261938"/>
          </a:xfrm>
        </p:spPr>
        <p:txBody>
          <a:bodyPr/>
          <a:lstStyle>
            <a:lvl1pPr>
              <a:lnSpc>
                <a:spcPct val="85000"/>
              </a:lnSpc>
              <a:buNone/>
              <a:defRPr sz="1400" cap="all" spc="100" baseline="0">
                <a:solidFill>
                  <a:schemeClr val="tx1"/>
                </a:solidFill>
                <a:latin typeface="+mj-lt"/>
              </a:defRPr>
            </a:lvl1pPr>
          </a:lstStyle>
          <a:p>
            <a:pPr lvl="0"/>
            <a:r>
              <a:rPr lang="en-US" dirty="0" smtClean="0"/>
              <a:t>Category or Subtopic Copy Here</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tegory: 2-Line Title,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92138"/>
            <a:ext cx="8229600" cy="674688"/>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4" name="Date Placeholder 3"/>
          <p:cNvSpPr>
            <a:spLocks noGrp="1"/>
          </p:cNvSpPr>
          <p:nvPr>
            <p:ph type="dt" sz="half" idx="10"/>
          </p:nvPr>
        </p:nvSpPr>
        <p:spPr/>
        <p:txBody>
          <a:bodyPr/>
          <a:lstStyle/>
          <a:p>
            <a:fld id="{B4A0941B-91C4-4576-8384-0F048841F1AF}" type="datetime1">
              <a:rPr lang="en-US" smtClean="0"/>
              <a:pPr/>
              <a:t>03/26/2014</a:t>
            </a:fld>
            <a:endParaRPr lang="en-US"/>
          </a:p>
        </p:txBody>
      </p:sp>
      <p:sp>
        <p:nvSpPr>
          <p:cNvPr id="8" name="Text Placeholder 7"/>
          <p:cNvSpPr>
            <a:spLocks noGrp="1"/>
          </p:cNvSpPr>
          <p:nvPr>
            <p:ph type="body" sz="quarter" idx="13" hasCustomPrompt="1"/>
          </p:nvPr>
        </p:nvSpPr>
        <p:spPr>
          <a:xfrm>
            <a:off x="457200" y="330200"/>
            <a:ext cx="8229600" cy="261938"/>
          </a:xfrm>
        </p:spPr>
        <p:txBody>
          <a:bodyPr/>
          <a:lstStyle>
            <a:lvl1pPr>
              <a:lnSpc>
                <a:spcPct val="85000"/>
              </a:lnSpc>
              <a:buNone/>
              <a:defRPr sz="1400" cap="all" spc="100" baseline="0">
                <a:solidFill>
                  <a:schemeClr val="tx1"/>
                </a:solidFill>
                <a:latin typeface="+mj-lt"/>
              </a:defRPr>
            </a:lvl1pPr>
          </a:lstStyle>
          <a:p>
            <a:pPr lvl="0"/>
            <a:r>
              <a:rPr lang="en-US" dirty="0" smtClean="0"/>
              <a:t>Category or Subtopic Copy Here</a:t>
            </a:r>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E7C479-C518-49F1-A337-E8F997AF3927}" type="datetime1">
              <a:rPr lang="en-US" smtClean="0"/>
              <a:pPr/>
              <a:t>03/26/2014</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Slide without Foot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D97A4C0-7B00-476F-B768-522201BF0FDE}" type="datetime1">
              <a:rPr lang="en-US" smtClean="0"/>
              <a:pPr/>
              <a:t>03/26/2014</a:t>
            </a:fld>
            <a:endParaRPr lang="en-US"/>
          </a:p>
        </p:txBody>
      </p:sp>
      <p:sp>
        <p:nvSpPr>
          <p:cNvPr id="5"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tx1">
                    <a:lumMod val="75000"/>
                    <a:lumOff val="25000"/>
                  </a:schemeClr>
                </a:solidFill>
                <a:latin typeface="+mj-lt"/>
                <a:ea typeface="+mn-ea"/>
                <a:cs typeface="+mn-cs"/>
              </a:rPr>
              <a:pPr algn="ctr">
                <a:defRPr/>
              </a:pPr>
              <a:t>‹#›</a:t>
            </a:fld>
            <a:endParaRPr lang="en-US" sz="800" kern="1200" dirty="0">
              <a:solidFill>
                <a:schemeClr val="tx1">
                  <a:lumMod val="75000"/>
                  <a:lumOff val="25000"/>
                </a:schemeClr>
              </a:solidFill>
              <a:latin typeface="+mj-lt"/>
              <a:ea typeface="+mn-ea"/>
              <a:cs typeface="+mn-cs"/>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395288"/>
          </a:xfrm>
        </p:spPr>
        <p:txBody>
          <a:bodyPr wrap="square"/>
          <a:lstStyle/>
          <a:p>
            <a:r>
              <a:rPr lang="en-US" dirty="0" smtClean="0"/>
              <a:t>Click to edit Master title style</a:t>
            </a:r>
            <a:endParaRPr lang="en-US" dirty="0"/>
          </a:p>
        </p:txBody>
      </p:sp>
      <p:sp>
        <p:nvSpPr>
          <p:cNvPr id="3" name="Content Placeholder 2"/>
          <p:cNvSpPr>
            <a:spLocks noGrp="1"/>
          </p:cNvSpPr>
          <p:nvPr>
            <p:ph idx="1" hasCustomPrompt="1"/>
          </p:nvPr>
        </p:nvSpPr>
        <p:spPr>
          <a:xfrm>
            <a:off x="2470150" y="1277620"/>
            <a:ext cx="6216650" cy="4742180"/>
          </a:xfrm>
        </p:spPr>
        <p:txBody>
          <a:bodyPr tIns="45720"/>
          <a:lstStyle>
            <a:lvl1pPr marL="0" indent="0">
              <a:lnSpc>
                <a:spcPct val="100000"/>
              </a:lnSpc>
              <a:spcBef>
                <a:spcPts val="1600"/>
              </a:spcBef>
              <a:spcAft>
                <a:spcPts val="0"/>
              </a:spcAft>
              <a:buNone/>
              <a:tabLst>
                <a:tab pos="5602288" algn="r"/>
              </a:tabLst>
              <a:defRPr sz="2200"/>
            </a:lvl1pPr>
            <a:lvl2pPr>
              <a:lnSpc>
                <a:spcPct val="95000"/>
              </a:lnSpc>
              <a:spcBef>
                <a:spcPts val="200"/>
              </a:spcBef>
              <a:spcAft>
                <a:spcPts val="600"/>
              </a:spcAft>
              <a:defRPr/>
            </a:lvl2pPr>
          </a:lstStyle>
          <a:p>
            <a:pPr lvl="0"/>
            <a:r>
              <a:rPr lang="en-US" dirty="0" smtClean="0"/>
              <a:t>Click to edit Master text styles	</a:t>
            </a:r>
          </a:p>
          <a:p>
            <a:pPr lvl="1"/>
            <a:r>
              <a:rPr lang="en-US" dirty="0" smtClean="0"/>
              <a:t>Second level</a:t>
            </a:r>
          </a:p>
        </p:txBody>
      </p:sp>
      <p:sp>
        <p:nvSpPr>
          <p:cNvPr id="4" name="Date Placeholder 3"/>
          <p:cNvSpPr>
            <a:spLocks noGrp="1"/>
          </p:cNvSpPr>
          <p:nvPr>
            <p:ph type="dt" sz="half" idx="10"/>
          </p:nvPr>
        </p:nvSpPr>
        <p:spPr/>
        <p:txBody>
          <a:bodyPr/>
          <a:lstStyle/>
          <a:p>
            <a:fld id="{0FC9CC3F-1BCB-4A0C-A3D1-A09DFAF5C93C}" type="datetime1">
              <a:rPr lang="en-US" smtClean="0"/>
              <a:pPr/>
              <a:t>03/26/2014</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Accent) Light BG">
    <p:bg bwMode="auto">
      <p:bgPr>
        <a:solidFill>
          <a:schemeClr val="accent2"/>
        </a:solidFill>
        <a:effectLst/>
      </p:bgPr>
    </p:bg>
    <p:spTree>
      <p:nvGrpSpPr>
        <p:cNvPr id="1" name=""/>
        <p:cNvGrpSpPr/>
        <p:nvPr/>
      </p:nvGrpSpPr>
      <p:grpSpPr>
        <a:xfrm>
          <a:off x="0" y="0"/>
          <a:ext cx="0" cy="0"/>
          <a:chOff x="0" y="0"/>
          <a:chExt cx="0" cy="0"/>
        </a:xfrm>
      </p:grpSpPr>
      <p:grpSp>
        <p:nvGrpSpPr>
          <p:cNvPr id="45" name="Group 44"/>
          <p:cNvGrpSpPr/>
          <p:nvPr userDrawn="1"/>
        </p:nvGrpSpPr>
        <p:grpSpPr bwMode="white">
          <a:xfrm>
            <a:off x="0" y="5497116"/>
            <a:ext cx="9144000" cy="1375874"/>
            <a:chOff x="0" y="5497116"/>
            <a:chExt cx="9144000" cy="1375874"/>
          </a:xfrm>
        </p:grpSpPr>
        <p:sp>
          <p:nvSpPr>
            <p:cNvPr id="8197"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2" name="Group 8"/>
            <p:cNvGrpSpPr>
              <a:grpSpLocks noChangeAspect="1"/>
            </p:cNvGrpSpPr>
            <p:nvPr userDrawn="1"/>
          </p:nvGrpSpPr>
          <p:grpSpPr bwMode="white">
            <a:xfrm>
              <a:off x="7209614" y="5497116"/>
              <a:ext cx="1374905" cy="1027509"/>
              <a:chOff x="5198" y="2352"/>
              <a:chExt cx="562" cy="420"/>
            </a:xfrm>
            <a:solidFill>
              <a:schemeClr val="bg1"/>
            </a:solidFill>
          </p:grpSpPr>
          <p:sp>
            <p:nvSpPr>
              <p:cNvPr id="43" name="Freeform 9"/>
              <p:cNvSpPr>
                <a:spLocks/>
              </p:cNvSpPr>
              <p:nvPr userDrawn="1"/>
            </p:nvSpPr>
            <p:spPr bwMode="white">
              <a:xfrm>
                <a:off x="5471"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0"/>
              <p:cNvSpPr>
                <a:spLocks/>
              </p:cNvSpPr>
              <p:nvPr userDrawn="1"/>
            </p:nvSpPr>
            <p:spPr bwMode="white">
              <a:xfrm>
                <a:off x="5198"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 name="Title 1"/>
          <p:cNvSpPr>
            <a:spLocks noGrp="1"/>
          </p:cNvSpPr>
          <p:nvPr>
            <p:ph type="ctrTitle" hasCustomPrompt="1"/>
          </p:nvPr>
        </p:nvSpPr>
        <p:spPr bwMode="black">
          <a:xfrm>
            <a:off x="2466976" y="2844800"/>
            <a:ext cx="5588000" cy="812800"/>
          </a:xfrm>
        </p:spPr>
        <p:txBody>
          <a:bodyPr lIns="0" tIns="0" rIns="0" bIns="0" anchor="t" anchorCtr="0">
            <a:noAutofit/>
          </a:bodyPr>
          <a:lstStyle>
            <a:lvl1pPr algn="l">
              <a:lnSpc>
                <a:spcPct val="95000"/>
              </a:lnSpc>
              <a:defRPr sz="2500" baseline="0">
                <a:solidFill>
                  <a:schemeClr val="accent1"/>
                </a:solidFill>
              </a:defRPr>
            </a:lvl1pPr>
          </a:lstStyle>
          <a:p>
            <a:r>
              <a:rPr lang="en-US" dirty="0" smtClean="0"/>
              <a:t>Section Break Title Goes Here</a:t>
            </a:r>
            <a:br>
              <a:rPr lang="en-US" dirty="0" smtClean="0"/>
            </a:br>
            <a:r>
              <a:rPr lang="en-US" dirty="0" smtClean="0"/>
              <a:t>(Accent Color Option) </a:t>
            </a:r>
            <a:endParaRPr lang="en-US" dirty="0"/>
          </a:p>
        </p:txBody>
      </p:sp>
      <p:sp>
        <p:nvSpPr>
          <p:cNvPr id="3" name="Subtitle 2"/>
          <p:cNvSpPr>
            <a:spLocks noGrp="1"/>
          </p:cNvSpPr>
          <p:nvPr>
            <p:ph type="subTitle" idx="1" hasCustomPrompt="1"/>
          </p:nvPr>
        </p:nvSpPr>
        <p:spPr bwMode="black">
          <a:xfrm>
            <a:off x="2466974" y="3663950"/>
            <a:ext cx="5588001" cy="400050"/>
          </a:xfrm>
        </p:spPr>
        <p:txBody>
          <a:bodyPr lIns="0" tIns="0" rIns="0" bIns="0">
            <a:noAutofit/>
          </a:bodyPr>
          <a:lstStyle>
            <a:lvl1pPr marL="0" indent="0" algn="l">
              <a:buNone/>
              <a:defRPr sz="18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a:t>
            </a:r>
          </a:p>
        </p:txBody>
      </p:sp>
      <p:sp>
        <p:nvSpPr>
          <p:cNvPr id="4" name="Date Placeholder 3"/>
          <p:cNvSpPr>
            <a:spLocks noGrp="1"/>
          </p:cNvSpPr>
          <p:nvPr>
            <p:ph type="dt" sz="half" idx="10"/>
          </p:nvPr>
        </p:nvSpPr>
        <p:spPr>
          <a:xfrm>
            <a:off x="3505200" y="6569076"/>
            <a:ext cx="2133600" cy="269874"/>
          </a:xfrm>
        </p:spPr>
        <p:txBody>
          <a:bodyPr/>
          <a:lstStyle>
            <a:lvl1pPr algn="ctr">
              <a:defRPr/>
            </a:lvl1pPr>
          </a:lstStyle>
          <a:p>
            <a:fld id="{330B0DC0-1F41-4223-AD3E-E0531CF84274}" type="datetime1">
              <a:rPr lang="en-US" smtClean="0"/>
              <a:pPr/>
              <a:t>03/26/2014</a:t>
            </a:fld>
            <a:endParaRPr lang="en-US"/>
          </a:p>
        </p:txBody>
      </p:sp>
      <p:sp>
        <p:nvSpPr>
          <p:cNvPr id="37"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tx1">
                    <a:lumMod val="75000"/>
                    <a:lumOff val="25000"/>
                  </a:schemeClr>
                </a:solidFill>
                <a:latin typeface="+mj-lt"/>
                <a:ea typeface="+mn-ea"/>
                <a:cs typeface="+mn-cs"/>
              </a:rPr>
              <a:pPr algn="ctr">
                <a:defRPr/>
              </a:pPr>
              <a:t>‹#›</a:t>
            </a:fld>
            <a:endParaRPr lang="en-US" sz="800" kern="1200" dirty="0">
              <a:solidFill>
                <a:schemeClr val="tx1">
                  <a:lumMod val="75000"/>
                  <a:lumOff val="25000"/>
                </a:schemeClr>
              </a:solidFill>
              <a:latin typeface="+mj-lt"/>
              <a:ea typeface="+mn-ea"/>
              <a:cs typeface="+mn-cs"/>
            </a:endParaRPr>
          </a:p>
        </p:txBody>
      </p:sp>
      <p:pic>
        <p:nvPicPr>
          <p:cNvPr id="69" name="Picture 2"/>
          <p:cNvPicPr>
            <a:picLocks noChangeAspect="1" noChangeArrowheads="1"/>
          </p:cNvPicPr>
          <p:nvPr userDrawn="1"/>
        </p:nvPicPr>
        <p:blipFill>
          <a:blip r:embed="rId2" cstate="print"/>
          <a:srcRect/>
          <a:stretch>
            <a:fillRect/>
          </a:stretch>
        </p:blipFill>
        <p:spPr bwMode="auto">
          <a:xfrm>
            <a:off x="2460058" y="5499100"/>
            <a:ext cx="1682496" cy="394666"/>
          </a:xfrm>
          <a:prstGeom prst="rect">
            <a:avLst/>
          </a:prstGeom>
          <a:noFill/>
          <a:ln w="9525">
            <a:noFill/>
            <a:miter lim="800000"/>
            <a:headEnd/>
            <a:tailEnd/>
          </a:ln>
          <a:effectLst/>
        </p:spPr>
      </p:pic>
      <p:sp>
        <p:nvSpPr>
          <p:cNvPr id="16" name="TextBox 15"/>
          <p:cNvSpPr txBox="1"/>
          <p:nvPr userDrawn="1"/>
        </p:nvSpPr>
        <p:spPr>
          <a:xfrm>
            <a:off x="457200" y="6567831"/>
            <a:ext cx="3352800" cy="290170"/>
          </a:xfrm>
          <a:prstGeom prst="rect">
            <a:avLst/>
          </a:prstGeom>
          <a:noFill/>
        </p:spPr>
        <p:txBody>
          <a:bodyPr wrap="square" lIns="0" tIns="0" rIns="0" bIns="0" rtlCol="0">
            <a:noAutofit/>
          </a:bodyPr>
          <a:lstStyle/>
          <a:p>
            <a:r>
              <a:rPr lang="en-US" sz="800" kern="1200" baseline="0" dirty="0" smtClean="0">
                <a:solidFill>
                  <a:schemeClr val="tx1">
                    <a:lumMod val="50000"/>
                    <a:lumOff val="50000"/>
                  </a:schemeClr>
                </a:solidFill>
                <a:latin typeface="+mj-lt"/>
                <a:ea typeface="+mn-ea"/>
                <a:cs typeface="+mn-cs"/>
              </a:rPr>
              <a:t>Public Information</a:t>
            </a:r>
            <a:endParaRPr lang="en-US" sz="800" b="1" kern="1200" baseline="0" dirty="0" smtClean="0">
              <a:solidFill>
                <a:schemeClr val="tx1">
                  <a:lumMod val="50000"/>
                  <a:lumOff val="50000"/>
                </a:schemeClr>
              </a:solidFill>
              <a:latin typeface="+mj-lt"/>
              <a:ea typeface="+mn-ea"/>
              <a:cs typeface="+mn-cs"/>
            </a:endParaRPr>
          </a:p>
          <a:p>
            <a:r>
              <a:rPr lang="en-US" sz="700" kern="1200" baseline="0" dirty="0" smtClean="0">
                <a:solidFill>
                  <a:schemeClr val="tx1">
                    <a:lumMod val="50000"/>
                    <a:lumOff val="50000"/>
                  </a:schemeClr>
                </a:solidFill>
                <a:latin typeface="+mn-lt"/>
                <a:ea typeface="+mn-ea"/>
                <a:cs typeface="+mn-cs"/>
              </a:rPr>
              <a:t>© 2014 Express Scripts Holding Company. All Rights Reserved.</a:t>
            </a:r>
            <a:endParaRPr lang="en-US" sz="700" dirty="0">
              <a:solidFill>
                <a:schemeClr val="tx1">
                  <a:lumMod val="50000"/>
                  <a:lumOff val="50000"/>
                </a:schemeClr>
              </a:solidFill>
            </a:endParaRPr>
          </a:p>
        </p:txBody>
      </p:sp>
      <p:pic>
        <p:nvPicPr>
          <p:cNvPr id="17" name="Picture 2" descr="http://esidepartments/sites/DEP169/Documents/Data%20Classification/12-1272%20Security%20Policy%20Classification%20Public.png"/>
          <p:cNvPicPr>
            <a:picLocks noChangeAspect="1" noChangeArrowheads="1"/>
          </p:cNvPicPr>
          <p:nvPr userDrawn="1"/>
        </p:nvPicPr>
        <p:blipFill>
          <a:blip r:embed="rId3" cstate="print"/>
          <a:srcRect/>
          <a:stretch>
            <a:fillRect/>
          </a:stretch>
        </p:blipFill>
        <p:spPr bwMode="auto">
          <a:xfrm>
            <a:off x="85725" y="6536531"/>
            <a:ext cx="285750" cy="246888"/>
          </a:xfrm>
          <a:prstGeom prst="rect">
            <a:avLst/>
          </a:prstGeom>
          <a:noFill/>
        </p:spPr>
      </p:pic>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Accent) Dark BG">
    <p:bg bwMode="auto">
      <p:bgPr>
        <a:solidFill>
          <a:schemeClr val="accent6"/>
        </a:solidFill>
        <a:effectLst/>
      </p:bgPr>
    </p:bg>
    <p:spTree>
      <p:nvGrpSpPr>
        <p:cNvPr id="1" name=""/>
        <p:cNvGrpSpPr/>
        <p:nvPr/>
      </p:nvGrpSpPr>
      <p:grpSpPr>
        <a:xfrm>
          <a:off x="0" y="0"/>
          <a:ext cx="0" cy="0"/>
          <a:chOff x="0" y="0"/>
          <a:chExt cx="0" cy="0"/>
        </a:xfrm>
      </p:grpSpPr>
      <p:grpSp>
        <p:nvGrpSpPr>
          <p:cNvPr id="5" name="Group 44"/>
          <p:cNvGrpSpPr/>
          <p:nvPr userDrawn="1"/>
        </p:nvGrpSpPr>
        <p:grpSpPr bwMode="white">
          <a:xfrm>
            <a:off x="0" y="5497116"/>
            <a:ext cx="9144000" cy="1375874"/>
            <a:chOff x="0" y="5497116"/>
            <a:chExt cx="9144000" cy="1375874"/>
          </a:xfrm>
        </p:grpSpPr>
        <p:sp>
          <p:nvSpPr>
            <p:cNvPr id="8197"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8"/>
            <p:cNvGrpSpPr>
              <a:grpSpLocks noChangeAspect="1"/>
            </p:cNvGrpSpPr>
            <p:nvPr userDrawn="1"/>
          </p:nvGrpSpPr>
          <p:grpSpPr bwMode="white">
            <a:xfrm>
              <a:off x="7209614" y="5497116"/>
              <a:ext cx="1374905" cy="1027509"/>
              <a:chOff x="5198" y="2352"/>
              <a:chExt cx="562" cy="420"/>
            </a:xfrm>
            <a:solidFill>
              <a:schemeClr val="bg1"/>
            </a:solidFill>
          </p:grpSpPr>
          <p:sp>
            <p:nvSpPr>
              <p:cNvPr id="43" name="Freeform 9"/>
              <p:cNvSpPr>
                <a:spLocks/>
              </p:cNvSpPr>
              <p:nvPr userDrawn="1"/>
            </p:nvSpPr>
            <p:spPr bwMode="white">
              <a:xfrm>
                <a:off x="5471"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0"/>
              <p:cNvSpPr>
                <a:spLocks/>
              </p:cNvSpPr>
              <p:nvPr userDrawn="1"/>
            </p:nvSpPr>
            <p:spPr bwMode="white">
              <a:xfrm>
                <a:off x="5198"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 name="Title 1"/>
          <p:cNvSpPr>
            <a:spLocks noGrp="1"/>
          </p:cNvSpPr>
          <p:nvPr>
            <p:ph type="ctrTitle" hasCustomPrompt="1"/>
          </p:nvPr>
        </p:nvSpPr>
        <p:spPr bwMode="black">
          <a:xfrm>
            <a:off x="2466976" y="2844800"/>
            <a:ext cx="5588000" cy="812800"/>
          </a:xfrm>
        </p:spPr>
        <p:txBody>
          <a:bodyPr lIns="0" tIns="0" rIns="0" bIns="0" anchor="t" anchorCtr="0">
            <a:noAutofit/>
          </a:bodyPr>
          <a:lstStyle>
            <a:lvl1pPr algn="l">
              <a:lnSpc>
                <a:spcPct val="95000"/>
              </a:lnSpc>
              <a:defRPr sz="2500" baseline="0">
                <a:solidFill>
                  <a:schemeClr val="bg1"/>
                </a:solidFill>
              </a:defRPr>
            </a:lvl1pPr>
          </a:lstStyle>
          <a:p>
            <a:r>
              <a:rPr lang="en-US" dirty="0" smtClean="0"/>
              <a:t>Section Break Title Goes Here</a:t>
            </a:r>
            <a:br>
              <a:rPr lang="en-US" dirty="0" smtClean="0"/>
            </a:br>
            <a:r>
              <a:rPr lang="en-US" dirty="0" smtClean="0"/>
              <a:t>(Accent Color Option) </a:t>
            </a:r>
            <a:endParaRPr lang="en-US" dirty="0"/>
          </a:p>
        </p:txBody>
      </p:sp>
      <p:sp>
        <p:nvSpPr>
          <p:cNvPr id="3" name="Subtitle 2"/>
          <p:cNvSpPr>
            <a:spLocks noGrp="1"/>
          </p:cNvSpPr>
          <p:nvPr>
            <p:ph type="subTitle" idx="1" hasCustomPrompt="1"/>
          </p:nvPr>
        </p:nvSpPr>
        <p:spPr bwMode="black">
          <a:xfrm>
            <a:off x="2466974" y="3663950"/>
            <a:ext cx="5588001" cy="400050"/>
          </a:xfrm>
        </p:spPr>
        <p:txBody>
          <a:bodyPr lIns="0" tIns="0" rIns="0" bIns="0">
            <a:noAutofit/>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a:t>
            </a:r>
          </a:p>
        </p:txBody>
      </p:sp>
      <p:sp>
        <p:nvSpPr>
          <p:cNvPr id="4" name="Date Placeholder 3"/>
          <p:cNvSpPr>
            <a:spLocks noGrp="1"/>
          </p:cNvSpPr>
          <p:nvPr>
            <p:ph type="dt" sz="half" idx="10"/>
          </p:nvPr>
        </p:nvSpPr>
        <p:spPr>
          <a:xfrm>
            <a:off x="3505200" y="6569076"/>
            <a:ext cx="2133600" cy="269874"/>
          </a:xfrm>
        </p:spPr>
        <p:txBody>
          <a:bodyPr/>
          <a:lstStyle>
            <a:lvl1pPr algn="ctr">
              <a:defRPr/>
            </a:lvl1pPr>
          </a:lstStyle>
          <a:p>
            <a:fld id="{E0A0DCC7-562E-4C77-98AE-6664372F1923}" type="datetime1">
              <a:rPr lang="en-US" smtClean="0"/>
              <a:pPr/>
              <a:t>03/26/2014</a:t>
            </a:fld>
            <a:endParaRPr lang="en-US"/>
          </a:p>
        </p:txBody>
      </p:sp>
      <p:sp>
        <p:nvSpPr>
          <p:cNvPr id="37"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tx1">
                    <a:lumMod val="75000"/>
                    <a:lumOff val="25000"/>
                  </a:schemeClr>
                </a:solidFill>
                <a:latin typeface="+mj-lt"/>
                <a:ea typeface="+mn-ea"/>
                <a:cs typeface="+mn-cs"/>
              </a:rPr>
              <a:pPr algn="ctr">
                <a:defRPr/>
              </a:pPr>
              <a:t>‹#›</a:t>
            </a:fld>
            <a:endParaRPr lang="en-US" sz="800" kern="1200" dirty="0">
              <a:solidFill>
                <a:schemeClr val="tx1">
                  <a:lumMod val="75000"/>
                  <a:lumOff val="25000"/>
                </a:schemeClr>
              </a:solidFill>
              <a:latin typeface="+mj-lt"/>
              <a:ea typeface="+mn-ea"/>
              <a:cs typeface="+mn-cs"/>
            </a:endParaRPr>
          </a:p>
        </p:txBody>
      </p:sp>
      <p:pic>
        <p:nvPicPr>
          <p:cNvPr id="38" name="Picture 2"/>
          <p:cNvPicPr>
            <a:picLocks noChangeAspect="1" noChangeArrowheads="1"/>
          </p:cNvPicPr>
          <p:nvPr userDrawn="1"/>
        </p:nvPicPr>
        <p:blipFill>
          <a:blip r:embed="rId2" cstate="print"/>
          <a:srcRect/>
          <a:stretch>
            <a:fillRect/>
          </a:stretch>
        </p:blipFill>
        <p:spPr bwMode="auto">
          <a:xfrm>
            <a:off x="2460625" y="5497950"/>
            <a:ext cx="1682496" cy="384061"/>
          </a:xfrm>
          <a:prstGeom prst="rect">
            <a:avLst/>
          </a:prstGeom>
          <a:noFill/>
          <a:ln w="9525">
            <a:noFill/>
            <a:miter lim="800000"/>
            <a:headEnd/>
            <a:tailEnd/>
          </a:ln>
          <a:effectLst/>
        </p:spPr>
      </p:pic>
      <p:sp>
        <p:nvSpPr>
          <p:cNvPr id="16" name="TextBox 15"/>
          <p:cNvSpPr txBox="1"/>
          <p:nvPr userDrawn="1"/>
        </p:nvSpPr>
        <p:spPr>
          <a:xfrm>
            <a:off x="457200" y="6567831"/>
            <a:ext cx="3352800" cy="290170"/>
          </a:xfrm>
          <a:prstGeom prst="rect">
            <a:avLst/>
          </a:prstGeom>
          <a:noFill/>
        </p:spPr>
        <p:txBody>
          <a:bodyPr wrap="square" lIns="0" tIns="0" rIns="0" bIns="0" rtlCol="0">
            <a:noAutofit/>
          </a:bodyPr>
          <a:lstStyle/>
          <a:p>
            <a:r>
              <a:rPr lang="en-US" sz="800" kern="1200" baseline="0" dirty="0" smtClean="0">
                <a:solidFill>
                  <a:schemeClr val="tx1">
                    <a:lumMod val="50000"/>
                    <a:lumOff val="50000"/>
                  </a:schemeClr>
                </a:solidFill>
                <a:latin typeface="+mj-lt"/>
                <a:ea typeface="+mn-ea"/>
                <a:cs typeface="+mn-cs"/>
              </a:rPr>
              <a:t>Public Information</a:t>
            </a:r>
            <a:endParaRPr lang="en-US" sz="800" b="1" kern="1200" baseline="0" dirty="0" smtClean="0">
              <a:solidFill>
                <a:schemeClr val="tx1">
                  <a:lumMod val="50000"/>
                  <a:lumOff val="50000"/>
                </a:schemeClr>
              </a:solidFill>
              <a:latin typeface="+mj-lt"/>
              <a:ea typeface="+mn-ea"/>
              <a:cs typeface="+mn-cs"/>
            </a:endParaRPr>
          </a:p>
          <a:p>
            <a:r>
              <a:rPr lang="en-US" sz="700" kern="1200" baseline="0" dirty="0" smtClean="0">
                <a:solidFill>
                  <a:schemeClr val="tx1">
                    <a:lumMod val="50000"/>
                    <a:lumOff val="50000"/>
                  </a:schemeClr>
                </a:solidFill>
                <a:latin typeface="+mn-lt"/>
                <a:ea typeface="+mn-ea"/>
                <a:cs typeface="+mn-cs"/>
              </a:rPr>
              <a:t>© 2014 Express Scripts Holding Company. All Rights Reserved.</a:t>
            </a:r>
            <a:endParaRPr lang="en-US" sz="700" dirty="0">
              <a:solidFill>
                <a:schemeClr val="tx1">
                  <a:lumMod val="50000"/>
                  <a:lumOff val="50000"/>
                </a:schemeClr>
              </a:solidFill>
            </a:endParaRPr>
          </a:p>
        </p:txBody>
      </p:sp>
      <p:pic>
        <p:nvPicPr>
          <p:cNvPr id="17" name="Picture 2" descr="http://esidepartments/sites/DEP169/Documents/Data%20Classification/12-1272%20Security%20Policy%20Classification%20Public.png"/>
          <p:cNvPicPr>
            <a:picLocks noChangeAspect="1" noChangeArrowheads="1"/>
          </p:cNvPicPr>
          <p:nvPr userDrawn="1"/>
        </p:nvPicPr>
        <p:blipFill>
          <a:blip r:embed="rId3" cstate="print"/>
          <a:srcRect/>
          <a:stretch>
            <a:fillRect/>
          </a:stretch>
        </p:blipFill>
        <p:spPr bwMode="auto">
          <a:xfrm>
            <a:off x="85725" y="6536531"/>
            <a:ext cx="285750" cy="246888"/>
          </a:xfrm>
          <a:prstGeom prst="rect">
            <a:avLst/>
          </a:prstGeom>
          <a:noFill/>
        </p:spPr>
      </p:pic>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Photo) Light BG">
    <p:bg bwMode="auto">
      <p:bgPr>
        <a:solidFill>
          <a:schemeClr val="bg2"/>
        </a:solidFill>
        <a:effectLst/>
      </p:bgPr>
    </p:bg>
    <p:spTree>
      <p:nvGrpSpPr>
        <p:cNvPr id="1" name=""/>
        <p:cNvGrpSpPr/>
        <p:nvPr/>
      </p:nvGrpSpPr>
      <p:grpSpPr>
        <a:xfrm>
          <a:off x="0" y="0"/>
          <a:ext cx="0" cy="0"/>
          <a:chOff x="0" y="0"/>
          <a:chExt cx="0" cy="0"/>
        </a:xfrm>
      </p:grpSpPr>
      <p:grpSp>
        <p:nvGrpSpPr>
          <p:cNvPr id="5" name="Group 44"/>
          <p:cNvGrpSpPr/>
          <p:nvPr userDrawn="1"/>
        </p:nvGrpSpPr>
        <p:grpSpPr bwMode="white">
          <a:xfrm>
            <a:off x="0" y="5497116"/>
            <a:ext cx="9144000" cy="1375874"/>
            <a:chOff x="0" y="5497116"/>
            <a:chExt cx="9144000" cy="1375874"/>
          </a:xfrm>
        </p:grpSpPr>
        <p:sp>
          <p:nvSpPr>
            <p:cNvPr id="8197"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8"/>
            <p:cNvGrpSpPr>
              <a:grpSpLocks noChangeAspect="1"/>
            </p:cNvGrpSpPr>
            <p:nvPr userDrawn="1"/>
          </p:nvGrpSpPr>
          <p:grpSpPr bwMode="white">
            <a:xfrm>
              <a:off x="7209614" y="5497116"/>
              <a:ext cx="1374905" cy="1027509"/>
              <a:chOff x="5198" y="2352"/>
              <a:chExt cx="562" cy="420"/>
            </a:xfrm>
            <a:solidFill>
              <a:schemeClr val="bg1"/>
            </a:solidFill>
          </p:grpSpPr>
          <p:sp>
            <p:nvSpPr>
              <p:cNvPr id="43" name="Freeform 9"/>
              <p:cNvSpPr>
                <a:spLocks/>
              </p:cNvSpPr>
              <p:nvPr userDrawn="1"/>
            </p:nvSpPr>
            <p:spPr bwMode="white">
              <a:xfrm>
                <a:off x="5471"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0"/>
              <p:cNvSpPr>
                <a:spLocks/>
              </p:cNvSpPr>
              <p:nvPr userDrawn="1"/>
            </p:nvSpPr>
            <p:spPr bwMode="white">
              <a:xfrm>
                <a:off x="5198"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 name="Title 1"/>
          <p:cNvSpPr>
            <a:spLocks noGrp="1"/>
          </p:cNvSpPr>
          <p:nvPr>
            <p:ph type="ctrTitle" hasCustomPrompt="1"/>
          </p:nvPr>
        </p:nvSpPr>
        <p:spPr bwMode="black">
          <a:xfrm>
            <a:off x="2466976" y="3276600"/>
            <a:ext cx="5588000" cy="812800"/>
          </a:xfrm>
        </p:spPr>
        <p:txBody>
          <a:bodyPr lIns="0" tIns="0" rIns="0" bIns="0" anchor="t" anchorCtr="0">
            <a:noAutofit/>
          </a:bodyPr>
          <a:lstStyle>
            <a:lvl1pPr algn="l">
              <a:lnSpc>
                <a:spcPct val="95000"/>
              </a:lnSpc>
              <a:defRPr sz="2500" baseline="0">
                <a:solidFill>
                  <a:schemeClr val="accent1"/>
                </a:solidFill>
              </a:defRPr>
            </a:lvl1pPr>
          </a:lstStyle>
          <a:p>
            <a:r>
              <a:rPr lang="en-US" dirty="0" smtClean="0"/>
              <a:t>Section Break Title Goes Here</a:t>
            </a:r>
            <a:br>
              <a:rPr lang="en-US" dirty="0" smtClean="0"/>
            </a:br>
            <a:r>
              <a:rPr lang="en-US" dirty="0" smtClean="0"/>
              <a:t>(Presenter Photo Option) </a:t>
            </a:r>
            <a:endParaRPr lang="en-US" dirty="0"/>
          </a:p>
        </p:txBody>
      </p:sp>
      <p:sp>
        <p:nvSpPr>
          <p:cNvPr id="3" name="Subtitle 2"/>
          <p:cNvSpPr>
            <a:spLocks noGrp="1"/>
          </p:cNvSpPr>
          <p:nvPr>
            <p:ph type="subTitle" idx="1" hasCustomPrompt="1"/>
          </p:nvPr>
        </p:nvSpPr>
        <p:spPr bwMode="black">
          <a:xfrm>
            <a:off x="2466974" y="4095750"/>
            <a:ext cx="5588001" cy="400050"/>
          </a:xfrm>
        </p:spPr>
        <p:txBody>
          <a:bodyPr lIns="0" tIns="0" rIns="0" bIns="0">
            <a:noAutofit/>
          </a:bodyPr>
          <a:lstStyle>
            <a:lvl1pPr marL="0" indent="0" algn="l">
              <a:buNone/>
              <a:defRPr sz="18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a:t>
            </a:r>
          </a:p>
        </p:txBody>
      </p:sp>
      <p:sp>
        <p:nvSpPr>
          <p:cNvPr id="4" name="Date Placeholder 3"/>
          <p:cNvSpPr>
            <a:spLocks noGrp="1"/>
          </p:cNvSpPr>
          <p:nvPr>
            <p:ph type="dt" sz="half" idx="10"/>
          </p:nvPr>
        </p:nvSpPr>
        <p:spPr>
          <a:xfrm>
            <a:off x="3505200" y="6569076"/>
            <a:ext cx="2133600" cy="269874"/>
          </a:xfrm>
        </p:spPr>
        <p:txBody>
          <a:bodyPr/>
          <a:lstStyle>
            <a:lvl1pPr algn="ctr">
              <a:defRPr/>
            </a:lvl1pPr>
          </a:lstStyle>
          <a:p>
            <a:fld id="{6889EFB2-2A69-4626-9A23-8E06D7C35B6B}" type="datetime1">
              <a:rPr lang="en-US" smtClean="0"/>
              <a:pPr/>
              <a:t>03/26/2014</a:t>
            </a:fld>
            <a:endParaRPr lang="en-US"/>
          </a:p>
        </p:txBody>
      </p:sp>
      <p:sp>
        <p:nvSpPr>
          <p:cNvPr id="39" name="Picture Placeholder 38"/>
          <p:cNvSpPr>
            <a:spLocks noGrp="1"/>
          </p:cNvSpPr>
          <p:nvPr>
            <p:ph type="pic" sz="quarter" idx="13" hasCustomPrompt="1"/>
          </p:nvPr>
        </p:nvSpPr>
        <p:spPr>
          <a:xfrm>
            <a:off x="2466975" y="1436688"/>
            <a:ext cx="1647825" cy="1585912"/>
          </a:xfrm>
        </p:spPr>
        <p:txBody>
          <a:bodyPr/>
          <a:lstStyle>
            <a:lvl1pPr algn="ctr">
              <a:buNone/>
              <a:defRPr sz="1600" baseline="0"/>
            </a:lvl1pPr>
          </a:lstStyle>
          <a:p>
            <a:r>
              <a:rPr lang="en-US" smtClean="0"/>
              <a:t>Insert photo here</a:t>
            </a:r>
            <a:endParaRPr lang="en-US"/>
          </a:p>
        </p:txBody>
      </p:sp>
      <p:sp>
        <p:nvSpPr>
          <p:cNvPr id="38"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tx1">
                    <a:lumMod val="75000"/>
                    <a:lumOff val="25000"/>
                  </a:schemeClr>
                </a:solidFill>
                <a:latin typeface="+mj-lt"/>
                <a:ea typeface="+mn-ea"/>
                <a:cs typeface="+mn-cs"/>
              </a:rPr>
              <a:pPr algn="ctr">
                <a:defRPr/>
              </a:pPr>
              <a:t>‹#›</a:t>
            </a:fld>
            <a:endParaRPr lang="en-US" sz="800" kern="1200" dirty="0">
              <a:solidFill>
                <a:schemeClr val="tx1">
                  <a:lumMod val="75000"/>
                  <a:lumOff val="25000"/>
                </a:schemeClr>
              </a:solidFill>
              <a:latin typeface="+mj-lt"/>
              <a:ea typeface="+mn-ea"/>
              <a:cs typeface="+mn-cs"/>
            </a:endParaRPr>
          </a:p>
        </p:txBody>
      </p:sp>
      <p:pic>
        <p:nvPicPr>
          <p:cNvPr id="41" name="Picture 2"/>
          <p:cNvPicPr>
            <a:picLocks noChangeAspect="1" noChangeArrowheads="1"/>
          </p:cNvPicPr>
          <p:nvPr userDrawn="1"/>
        </p:nvPicPr>
        <p:blipFill>
          <a:blip r:embed="rId2" cstate="print"/>
          <a:srcRect/>
          <a:stretch>
            <a:fillRect/>
          </a:stretch>
        </p:blipFill>
        <p:spPr bwMode="auto">
          <a:xfrm>
            <a:off x="2460058" y="5499100"/>
            <a:ext cx="1682496" cy="394666"/>
          </a:xfrm>
          <a:prstGeom prst="rect">
            <a:avLst/>
          </a:prstGeom>
          <a:noFill/>
          <a:ln w="9525">
            <a:noFill/>
            <a:miter lim="800000"/>
            <a:headEnd/>
            <a:tailEnd/>
          </a:ln>
          <a:effectLst/>
        </p:spPr>
      </p:pic>
      <p:sp>
        <p:nvSpPr>
          <p:cNvPr id="17" name="TextBox 16"/>
          <p:cNvSpPr txBox="1"/>
          <p:nvPr userDrawn="1"/>
        </p:nvSpPr>
        <p:spPr>
          <a:xfrm>
            <a:off x="457200" y="6567831"/>
            <a:ext cx="3352800" cy="290170"/>
          </a:xfrm>
          <a:prstGeom prst="rect">
            <a:avLst/>
          </a:prstGeom>
          <a:noFill/>
        </p:spPr>
        <p:txBody>
          <a:bodyPr wrap="square" lIns="0" tIns="0" rIns="0" bIns="0" rtlCol="0">
            <a:noAutofit/>
          </a:bodyPr>
          <a:lstStyle/>
          <a:p>
            <a:r>
              <a:rPr lang="en-US" sz="800" kern="1200" baseline="0" dirty="0" smtClean="0">
                <a:solidFill>
                  <a:schemeClr val="tx1">
                    <a:lumMod val="50000"/>
                    <a:lumOff val="50000"/>
                  </a:schemeClr>
                </a:solidFill>
                <a:latin typeface="+mj-lt"/>
                <a:ea typeface="+mn-ea"/>
                <a:cs typeface="+mn-cs"/>
              </a:rPr>
              <a:t>Public Information</a:t>
            </a:r>
            <a:endParaRPr lang="en-US" sz="800" b="1" kern="1200" baseline="0" dirty="0" smtClean="0">
              <a:solidFill>
                <a:schemeClr val="tx1">
                  <a:lumMod val="50000"/>
                  <a:lumOff val="50000"/>
                </a:schemeClr>
              </a:solidFill>
              <a:latin typeface="+mj-lt"/>
              <a:ea typeface="+mn-ea"/>
              <a:cs typeface="+mn-cs"/>
            </a:endParaRPr>
          </a:p>
          <a:p>
            <a:r>
              <a:rPr lang="en-US" sz="700" kern="1200" baseline="0" dirty="0" smtClean="0">
                <a:solidFill>
                  <a:schemeClr val="tx1">
                    <a:lumMod val="50000"/>
                    <a:lumOff val="50000"/>
                  </a:schemeClr>
                </a:solidFill>
                <a:latin typeface="+mn-lt"/>
                <a:ea typeface="+mn-ea"/>
                <a:cs typeface="+mn-cs"/>
              </a:rPr>
              <a:t>© 2014 Express Scripts Holding Company. All Rights Reserved.</a:t>
            </a:r>
            <a:endParaRPr lang="en-US" sz="700" dirty="0">
              <a:solidFill>
                <a:schemeClr val="tx1">
                  <a:lumMod val="50000"/>
                  <a:lumOff val="50000"/>
                </a:schemeClr>
              </a:solidFill>
            </a:endParaRPr>
          </a:p>
        </p:txBody>
      </p:sp>
      <p:pic>
        <p:nvPicPr>
          <p:cNvPr id="18" name="Picture 2" descr="http://esidepartments/sites/DEP169/Documents/Data%20Classification/12-1272%20Security%20Policy%20Classification%20Public.png"/>
          <p:cNvPicPr>
            <a:picLocks noChangeAspect="1" noChangeArrowheads="1"/>
          </p:cNvPicPr>
          <p:nvPr userDrawn="1"/>
        </p:nvPicPr>
        <p:blipFill>
          <a:blip r:embed="rId3" cstate="print"/>
          <a:srcRect/>
          <a:stretch>
            <a:fillRect/>
          </a:stretch>
        </p:blipFill>
        <p:spPr bwMode="auto">
          <a:xfrm>
            <a:off x="85725" y="6536531"/>
            <a:ext cx="285750" cy="246888"/>
          </a:xfrm>
          <a:prstGeom prst="rect">
            <a:avLst/>
          </a:prstGeom>
          <a:noFill/>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Slide (Print &amp; Screen)">
    <p:spTree>
      <p:nvGrpSpPr>
        <p:cNvPr id="1" name=""/>
        <p:cNvGrpSpPr/>
        <p:nvPr/>
      </p:nvGrpSpPr>
      <p:grpSpPr>
        <a:xfrm>
          <a:off x="0" y="0"/>
          <a:ext cx="0" cy="0"/>
          <a:chOff x="0" y="0"/>
          <a:chExt cx="0" cy="0"/>
        </a:xfrm>
      </p:grpSpPr>
      <p:sp>
        <p:nvSpPr>
          <p:cNvPr id="46" name="Rectangle 45"/>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7"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userDrawn="1"/>
        </p:nvSpPr>
        <p:spPr>
          <a:xfrm>
            <a:off x="8054975" y="3429000"/>
            <a:ext cx="1089025" cy="971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bwMode="white">
          <a:xfrm>
            <a:off x="2466976" y="3352800"/>
            <a:ext cx="5588000" cy="812800"/>
          </a:xfrm>
        </p:spPr>
        <p:txBody>
          <a:bodyPr lIns="0" tIns="0" rIns="0" bIns="0" anchor="t" anchorCtr="0">
            <a:noAutofit/>
          </a:bodyPr>
          <a:lstStyle>
            <a:lvl1pPr algn="l">
              <a:lnSpc>
                <a:spcPct val="95000"/>
              </a:lnSpc>
              <a:defRPr sz="2500" baseline="0">
                <a:solidFill>
                  <a:schemeClr val="bg1"/>
                </a:solidFill>
              </a:defRPr>
            </a:lvl1pPr>
          </a:lstStyle>
          <a:p>
            <a:r>
              <a:rPr lang="en-US" dirty="0" smtClean="0"/>
              <a:t>Title Goes Here with Room</a:t>
            </a:r>
            <a:br>
              <a:rPr lang="en-US" dirty="0" smtClean="0"/>
            </a:br>
            <a:r>
              <a:rPr lang="en-US" dirty="0" smtClean="0"/>
              <a:t>for a Second Line</a:t>
            </a:r>
            <a:endParaRPr lang="en-US" dirty="0"/>
          </a:p>
        </p:txBody>
      </p:sp>
      <p:sp>
        <p:nvSpPr>
          <p:cNvPr id="3" name="Subtitle 2"/>
          <p:cNvSpPr>
            <a:spLocks noGrp="1"/>
          </p:cNvSpPr>
          <p:nvPr>
            <p:ph type="subTitle" idx="1" hasCustomPrompt="1"/>
          </p:nvPr>
        </p:nvSpPr>
        <p:spPr bwMode="white">
          <a:xfrm>
            <a:off x="2466974" y="4171950"/>
            <a:ext cx="5588001" cy="400050"/>
          </a:xfrm>
        </p:spPr>
        <p:txBody>
          <a:bodyPr lIns="0" tIns="0" rIns="0" bIns="0">
            <a:noAutofit/>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 — Keep to One Line</a:t>
            </a:r>
          </a:p>
        </p:txBody>
      </p:sp>
      <p:sp>
        <p:nvSpPr>
          <p:cNvPr id="4" name="Date Placeholder 3"/>
          <p:cNvSpPr>
            <a:spLocks noGrp="1"/>
          </p:cNvSpPr>
          <p:nvPr>
            <p:ph type="dt" sz="half" idx="10"/>
          </p:nvPr>
        </p:nvSpPr>
        <p:spPr>
          <a:xfrm>
            <a:off x="3505200" y="6569076"/>
            <a:ext cx="2133600" cy="269874"/>
          </a:xfrm>
        </p:spPr>
        <p:txBody>
          <a:bodyPr/>
          <a:lstStyle>
            <a:lvl1pPr algn="ctr">
              <a:defRPr/>
            </a:lvl1pPr>
          </a:lstStyle>
          <a:p>
            <a:fld id="{622C733B-605A-4316-8AD6-B40EBE693227}" type="datetime1">
              <a:rPr lang="en-US" smtClean="0"/>
              <a:pPr/>
              <a:t>03/26/2014</a:t>
            </a:fld>
            <a:endParaRPr lang="en-US" dirty="0"/>
          </a:p>
        </p:txBody>
      </p:sp>
      <p:grpSp>
        <p:nvGrpSpPr>
          <p:cNvPr id="8200" name="Group 8"/>
          <p:cNvGrpSpPr>
            <a:grpSpLocks noChangeAspect="1"/>
          </p:cNvGrpSpPr>
          <p:nvPr userDrawn="1"/>
        </p:nvGrpSpPr>
        <p:grpSpPr bwMode="auto">
          <a:xfrm>
            <a:off x="8371664" y="3744516"/>
            <a:ext cx="455647" cy="340519"/>
            <a:chOff x="5198" y="2352"/>
            <a:chExt cx="562" cy="420"/>
          </a:xfrm>
          <a:solidFill>
            <a:schemeClr val="accent2">
              <a:lumMod val="40000"/>
              <a:lumOff val="60000"/>
            </a:schemeClr>
          </a:solidFill>
        </p:grpSpPr>
        <p:sp>
          <p:nvSpPr>
            <p:cNvPr id="8201" name="Freeform 9"/>
            <p:cNvSpPr>
              <a:spLocks/>
            </p:cNvSpPr>
            <p:nvPr userDrawn="1"/>
          </p:nvSpPr>
          <p:spPr bwMode="auto">
            <a:xfrm>
              <a:off x="5471"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02" name="Freeform 10"/>
            <p:cNvSpPr>
              <a:spLocks/>
            </p:cNvSpPr>
            <p:nvPr userDrawn="1"/>
          </p:nvSpPr>
          <p:spPr bwMode="auto">
            <a:xfrm>
              <a:off x="5198"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5" name="Text Placeholder 54"/>
          <p:cNvSpPr>
            <a:spLocks noGrp="1"/>
          </p:cNvSpPr>
          <p:nvPr>
            <p:ph type="body" sz="quarter" idx="13" hasCustomPrompt="1"/>
          </p:nvPr>
        </p:nvSpPr>
        <p:spPr bwMode="white">
          <a:xfrm>
            <a:off x="2466975" y="4833938"/>
            <a:ext cx="5588000" cy="1033462"/>
          </a:xfrm>
        </p:spPr>
        <p:txBody>
          <a:bodyPr/>
          <a:lstStyle>
            <a:lvl1pPr marL="0" indent="0" algn="l" defTabSz="914400" rtl="0" eaLnBrk="1" latinLnBrk="0" hangingPunct="1">
              <a:lnSpc>
                <a:spcPct val="90000"/>
              </a:lnSpc>
              <a:spcBef>
                <a:spcPct val="20000"/>
              </a:spcBef>
              <a:buClr>
                <a:schemeClr val="accent4"/>
              </a:buClr>
              <a:buFont typeface="Arial" pitchFamily="34" charset="0"/>
              <a:buNone/>
              <a:defRPr kumimoji="0" lang="en-US" sz="1600" b="0" i="0" u="none" strike="noStrike" kern="1200" cap="none" spc="0" normalizeH="0" baseline="0" noProof="0" dirty="0" smtClean="0">
                <a:ln>
                  <a:noFill/>
                </a:ln>
                <a:solidFill>
                  <a:schemeClr val="bg1"/>
                </a:solidFill>
                <a:effectLst/>
                <a:uLnTx/>
                <a:uFillTx/>
                <a:latin typeface="+mn-lt"/>
                <a:ea typeface="+mn-ea"/>
                <a:cs typeface="+mn-cs"/>
              </a:defRPr>
            </a:lvl1pPr>
            <a:lvl2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2pPr>
            <a:lvl3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3pPr>
            <a:lvl4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4pPr>
            <a:lvl5pPr marL="0" indent="0" algn="l" defTabSz="914400"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Date, Presenter’s Name or</a:t>
            </a:r>
            <a:br>
              <a:rPr lang="en-US" dirty="0" smtClean="0"/>
            </a:br>
            <a:r>
              <a:rPr lang="en-US" dirty="0" smtClean="0"/>
              <a:t>Additional Info Here</a:t>
            </a:r>
          </a:p>
        </p:txBody>
      </p:sp>
      <p:grpSp>
        <p:nvGrpSpPr>
          <p:cNvPr id="148" name="Group 13"/>
          <p:cNvGrpSpPr>
            <a:grpSpLocks noChangeAspect="1"/>
          </p:cNvGrpSpPr>
          <p:nvPr userDrawn="1"/>
        </p:nvGrpSpPr>
        <p:grpSpPr bwMode="gray">
          <a:xfrm>
            <a:off x="2460625" y="2216150"/>
            <a:ext cx="2230438" cy="506413"/>
            <a:chOff x="1550" y="1396"/>
            <a:chExt cx="1405" cy="319"/>
          </a:xfrm>
        </p:grpSpPr>
        <p:sp>
          <p:nvSpPr>
            <p:cNvPr id="149" name="Oval 14"/>
            <p:cNvSpPr>
              <a:spLocks noChangeArrowheads="1"/>
            </p:cNvSpPr>
            <p:nvPr userDrawn="1"/>
          </p:nvSpPr>
          <p:spPr bwMode="gray">
            <a:xfrm>
              <a:off x="1556" y="1402"/>
              <a:ext cx="305" cy="307"/>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5"/>
            <p:cNvSpPr>
              <a:spLocks/>
            </p:cNvSpPr>
            <p:nvPr userDrawn="1"/>
          </p:nvSpPr>
          <p:spPr bwMode="gray">
            <a:xfrm>
              <a:off x="1915" y="1510"/>
              <a:ext cx="40" cy="72"/>
            </a:xfrm>
            <a:custGeom>
              <a:avLst/>
              <a:gdLst/>
              <a:ahLst/>
              <a:cxnLst>
                <a:cxn ang="0">
                  <a:pos x="0" y="72"/>
                </a:cxn>
                <a:cxn ang="0">
                  <a:pos x="0" y="0"/>
                </a:cxn>
                <a:cxn ang="0">
                  <a:pos x="40" y="0"/>
                </a:cxn>
                <a:cxn ang="0">
                  <a:pos x="38" y="10"/>
                </a:cxn>
                <a:cxn ang="0">
                  <a:pos x="12" y="10"/>
                </a:cxn>
                <a:cxn ang="0">
                  <a:pos x="12" y="29"/>
                </a:cxn>
                <a:cxn ang="0">
                  <a:pos x="34" y="29"/>
                </a:cxn>
                <a:cxn ang="0">
                  <a:pos x="34" y="39"/>
                </a:cxn>
                <a:cxn ang="0">
                  <a:pos x="12" y="39"/>
                </a:cxn>
                <a:cxn ang="0">
                  <a:pos x="12" y="62"/>
                </a:cxn>
                <a:cxn ang="0">
                  <a:pos x="40" y="62"/>
                </a:cxn>
                <a:cxn ang="0">
                  <a:pos x="40" y="72"/>
                </a:cxn>
                <a:cxn ang="0">
                  <a:pos x="0" y="72"/>
                </a:cxn>
              </a:cxnLst>
              <a:rect l="0" t="0" r="r" b="b"/>
              <a:pathLst>
                <a:path w="40" h="72">
                  <a:moveTo>
                    <a:pt x="0" y="72"/>
                  </a:moveTo>
                  <a:lnTo>
                    <a:pt x="0" y="0"/>
                  </a:lnTo>
                  <a:lnTo>
                    <a:pt x="40" y="0"/>
                  </a:lnTo>
                  <a:lnTo>
                    <a:pt x="38" y="10"/>
                  </a:lnTo>
                  <a:lnTo>
                    <a:pt x="12" y="10"/>
                  </a:lnTo>
                  <a:lnTo>
                    <a:pt x="12" y="29"/>
                  </a:lnTo>
                  <a:lnTo>
                    <a:pt x="34" y="29"/>
                  </a:lnTo>
                  <a:lnTo>
                    <a:pt x="34" y="39"/>
                  </a:lnTo>
                  <a:lnTo>
                    <a:pt x="12" y="39"/>
                  </a:lnTo>
                  <a:lnTo>
                    <a:pt x="12" y="62"/>
                  </a:lnTo>
                  <a:lnTo>
                    <a:pt x="40" y="62"/>
                  </a:lnTo>
                  <a:lnTo>
                    <a:pt x="40" y="72"/>
                  </a:lnTo>
                  <a:lnTo>
                    <a:pt x="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6"/>
            <p:cNvSpPr>
              <a:spLocks/>
            </p:cNvSpPr>
            <p:nvPr userDrawn="1"/>
          </p:nvSpPr>
          <p:spPr bwMode="gray">
            <a:xfrm>
              <a:off x="1973" y="1510"/>
              <a:ext cx="58" cy="72"/>
            </a:xfrm>
            <a:custGeom>
              <a:avLst/>
              <a:gdLst/>
              <a:ahLst/>
              <a:cxnLst>
                <a:cxn ang="0">
                  <a:pos x="43" y="72"/>
                </a:cxn>
                <a:cxn ang="0">
                  <a:pos x="29" y="43"/>
                </a:cxn>
                <a:cxn ang="0">
                  <a:pos x="14" y="72"/>
                </a:cxn>
                <a:cxn ang="0">
                  <a:pos x="0" y="72"/>
                </a:cxn>
                <a:cxn ang="0">
                  <a:pos x="22" y="33"/>
                </a:cxn>
                <a:cxn ang="0">
                  <a:pos x="2" y="0"/>
                </a:cxn>
                <a:cxn ang="0">
                  <a:pos x="17" y="0"/>
                </a:cxn>
                <a:cxn ang="0">
                  <a:pos x="28" y="22"/>
                </a:cxn>
                <a:cxn ang="0">
                  <a:pos x="39" y="0"/>
                </a:cxn>
                <a:cxn ang="0">
                  <a:pos x="53" y="0"/>
                </a:cxn>
                <a:cxn ang="0">
                  <a:pos x="35" y="33"/>
                </a:cxn>
                <a:cxn ang="0">
                  <a:pos x="58" y="72"/>
                </a:cxn>
                <a:cxn ang="0">
                  <a:pos x="43" y="72"/>
                </a:cxn>
              </a:cxnLst>
              <a:rect l="0" t="0" r="r" b="b"/>
              <a:pathLst>
                <a:path w="58" h="72">
                  <a:moveTo>
                    <a:pt x="43" y="72"/>
                  </a:moveTo>
                  <a:lnTo>
                    <a:pt x="29" y="43"/>
                  </a:lnTo>
                  <a:lnTo>
                    <a:pt x="14" y="72"/>
                  </a:lnTo>
                  <a:lnTo>
                    <a:pt x="0" y="72"/>
                  </a:lnTo>
                  <a:lnTo>
                    <a:pt x="22" y="33"/>
                  </a:lnTo>
                  <a:lnTo>
                    <a:pt x="2" y="0"/>
                  </a:lnTo>
                  <a:lnTo>
                    <a:pt x="17" y="0"/>
                  </a:lnTo>
                  <a:lnTo>
                    <a:pt x="28" y="22"/>
                  </a:lnTo>
                  <a:lnTo>
                    <a:pt x="39" y="0"/>
                  </a:lnTo>
                  <a:lnTo>
                    <a:pt x="53" y="0"/>
                  </a:lnTo>
                  <a:lnTo>
                    <a:pt x="35" y="33"/>
                  </a:lnTo>
                  <a:lnTo>
                    <a:pt x="58" y="72"/>
                  </a:lnTo>
                  <a:lnTo>
                    <a:pt x="43"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7"/>
            <p:cNvSpPr>
              <a:spLocks noEditPoints="1"/>
            </p:cNvSpPr>
            <p:nvPr userDrawn="1"/>
          </p:nvSpPr>
          <p:spPr bwMode="gray">
            <a:xfrm>
              <a:off x="2053" y="1510"/>
              <a:ext cx="47" cy="72"/>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7"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8"/>
            <p:cNvSpPr>
              <a:spLocks noEditPoints="1"/>
            </p:cNvSpPr>
            <p:nvPr userDrawn="1"/>
          </p:nvSpPr>
          <p:spPr bwMode="gray">
            <a:xfrm>
              <a:off x="2125" y="1510"/>
              <a:ext cx="50" cy="72"/>
            </a:xfrm>
            <a:custGeom>
              <a:avLst/>
              <a:gdLst/>
              <a:ahLst/>
              <a:cxnLst>
                <a:cxn ang="0">
                  <a:pos x="50" y="101"/>
                </a:cxn>
                <a:cxn ang="0">
                  <a:pos x="41" y="86"/>
                </a:cxn>
                <a:cxn ang="0">
                  <a:pos x="24" y="60"/>
                </a:cxn>
                <a:cxn ang="0">
                  <a:pos x="17" y="57"/>
                </a:cxn>
                <a:cxn ang="0">
                  <a:pos x="17" y="101"/>
                </a:cxn>
                <a:cxn ang="0">
                  <a:pos x="0" y="101"/>
                </a:cxn>
                <a:cxn ang="0">
                  <a:pos x="0" y="0"/>
                </a:cxn>
                <a:cxn ang="0">
                  <a:pos x="31" y="0"/>
                </a:cxn>
                <a:cxn ang="0">
                  <a:pos x="64" y="29"/>
                </a:cxn>
                <a:cxn ang="0">
                  <a:pos x="39" y="57"/>
                </a:cxn>
                <a:cxn ang="0">
                  <a:pos x="55" y="77"/>
                </a:cxn>
                <a:cxn ang="0">
                  <a:pos x="70" y="101"/>
                </a:cxn>
                <a:cxn ang="0">
                  <a:pos x="50" y="101"/>
                </a:cxn>
                <a:cxn ang="0">
                  <a:pos x="26" y="13"/>
                </a:cxn>
                <a:cxn ang="0">
                  <a:pos x="17" y="13"/>
                </a:cxn>
                <a:cxn ang="0">
                  <a:pos x="17" y="46"/>
                </a:cxn>
                <a:cxn ang="0">
                  <a:pos x="26" y="46"/>
                </a:cxn>
                <a:cxn ang="0">
                  <a:pos x="42" y="41"/>
                </a:cxn>
                <a:cxn ang="0">
                  <a:pos x="47" y="29"/>
                </a:cxn>
                <a:cxn ang="0">
                  <a:pos x="26" y="13"/>
                </a:cxn>
              </a:cxnLst>
              <a:rect l="0" t="0" r="r" b="b"/>
              <a:pathLst>
                <a:path w="70" h="101">
                  <a:moveTo>
                    <a:pt x="50" y="101"/>
                  </a:moveTo>
                  <a:cubicBezTo>
                    <a:pt x="41" y="86"/>
                    <a:pt x="41" y="86"/>
                    <a:pt x="41" y="86"/>
                  </a:cubicBezTo>
                  <a:cubicBezTo>
                    <a:pt x="34" y="73"/>
                    <a:pt x="29" y="66"/>
                    <a:pt x="24" y="60"/>
                  </a:cubicBezTo>
                  <a:cubicBezTo>
                    <a:pt x="22"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3" y="59"/>
                    <a:pt x="50" y="68"/>
                    <a:pt x="55" y="77"/>
                  </a:cubicBezTo>
                  <a:cubicBezTo>
                    <a:pt x="70" y="101"/>
                    <a:pt x="70" y="101"/>
                    <a:pt x="70" y="101"/>
                  </a:cubicBezTo>
                  <a:lnTo>
                    <a:pt x="50" y="101"/>
                  </a:lnTo>
                  <a:close/>
                  <a:moveTo>
                    <a:pt x="26" y="13"/>
                  </a:moveTo>
                  <a:cubicBezTo>
                    <a:pt x="17" y="13"/>
                    <a:pt x="17" y="13"/>
                    <a:pt x="17" y="13"/>
                  </a:cubicBezTo>
                  <a:cubicBezTo>
                    <a:pt x="17" y="46"/>
                    <a:pt x="17" y="46"/>
                    <a:pt x="17" y="46"/>
                  </a:cubicBezTo>
                  <a:cubicBezTo>
                    <a:pt x="26" y="46"/>
                    <a:pt x="26" y="46"/>
                    <a:pt x="26" y="46"/>
                  </a:cubicBezTo>
                  <a:cubicBezTo>
                    <a:pt x="35" y="46"/>
                    <a:pt x="39" y="44"/>
                    <a:pt x="42" y="41"/>
                  </a:cubicBezTo>
                  <a:cubicBezTo>
                    <a:pt x="45" y="38"/>
                    <a:pt x="47" y="34"/>
                    <a:pt x="47" y="29"/>
                  </a:cubicBezTo>
                  <a:cubicBezTo>
                    <a:pt x="47" y="19"/>
                    <a:pt x="41" y="13"/>
                    <a:pt x="26" y="1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9"/>
            <p:cNvSpPr>
              <a:spLocks/>
            </p:cNvSpPr>
            <p:nvPr userDrawn="1"/>
          </p:nvSpPr>
          <p:spPr bwMode="gray">
            <a:xfrm>
              <a:off x="2201" y="1510"/>
              <a:ext cx="40" cy="72"/>
            </a:xfrm>
            <a:custGeom>
              <a:avLst/>
              <a:gdLst/>
              <a:ahLst/>
              <a:cxnLst>
                <a:cxn ang="0">
                  <a:pos x="0" y="72"/>
                </a:cxn>
                <a:cxn ang="0">
                  <a:pos x="0" y="0"/>
                </a:cxn>
                <a:cxn ang="0">
                  <a:pos x="39" y="0"/>
                </a:cxn>
                <a:cxn ang="0">
                  <a:pos x="37" y="10"/>
                </a:cxn>
                <a:cxn ang="0">
                  <a:pos x="11" y="10"/>
                </a:cxn>
                <a:cxn ang="0">
                  <a:pos x="11" y="29"/>
                </a:cxn>
                <a:cxn ang="0">
                  <a:pos x="33" y="29"/>
                </a:cxn>
                <a:cxn ang="0">
                  <a:pos x="33" y="39"/>
                </a:cxn>
                <a:cxn ang="0">
                  <a:pos x="11" y="39"/>
                </a:cxn>
                <a:cxn ang="0">
                  <a:pos x="11" y="62"/>
                </a:cxn>
                <a:cxn ang="0">
                  <a:pos x="40" y="62"/>
                </a:cxn>
                <a:cxn ang="0">
                  <a:pos x="40" y="72"/>
                </a:cxn>
                <a:cxn ang="0">
                  <a:pos x="0" y="72"/>
                </a:cxn>
              </a:cxnLst>
              <a:rect l="0" t="0" r="r" b="b"/>
              <a:pathLst>
                <a:path w="40" h="72">
                  <a:moveTo>
                    <a:pt x="0" y="72"/>
                  </a:moveTo>
                  <a:lnTo>
                    <a:pt x="0" y="0"/>
                  </a:lnTo>
                  <a:lnTo>
                    <a:pt x="39" y="0"/>
                  </a:lnTo>
                  <a:lnTo>
                    <a:pt x="37" y="10"/>
                  </a:lnTo>
                  <a:lnTo>
                    <a:pt x="11" y="10"/>
                  </a:lnTo>
                  <a:lnTo>
                    <a:pt x="11" y="29"/>
                  </a:lnTo>
                  <a:lnTo>
                    <a:pt x="33" y="29"/>
                  </a:lnTo>
                  <a:lnTo>
                    <a:pt x="33" y="39"/>
                  </a:lnTo>
                  <a:lnTo>
                    <a:pt x="11" y="39"/>
                  </a:lnTo>
                  <a:lnTo>
                    <a:pt x="11" y="62"/>
                  </a:lnTo>
                  <a:lnTo>
                    <a:pt x="40" y="62"/>
                  </a:lnTo>
                  <a:lnTo>
                    <a:pt x="40" y="72"/>
                  </a:lnTo>
                  <a:lnTo>
                    <a:pt x="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20"/>
            <p:cNvSpPr>
              <a:spLocks/>
            </p:cNvSpPr>
            <p:nvPr userDrawn="1"/>
          </p:nvSpPr>
          <p:spPr bwMode="gray">
            <a:xfrm>
              <a:off x="2262" y="1509"/>
              <a:ext cx="52" cy="74"/>
            </a:xfrm>
            <a:custGeom>
              <a:avLst/>
              <a:gdLst/>
              <a:ahLst/>
              <a:cxnLst>
                <a:cxn ang="0">
                  <a:pos x="33" y="105"/>
                </a:cxn>
                <a:cxn ang="0">
                  <a:pos x="0" y="96"/>
                </a:cxn>
                <a:cxn ang="0">
                  <a:pos x="7" y="83"/>
                </a:cxn>
                <a:cxn ang="0">
                  <a:pos x="34" y="92"/>
                </a:cxn>
                <a:cxn ang="0">
                  <a:pos x="54" y="75"/>
                </a:cxn>
                <a:cxn ang="0">
                  <a:pos x="39" y="60"/>
                </a:cxn>
                <a:cxn ang="0">
                  <a:pos x="28" y="57"/>
                </a:cxn>
                <a:cxn ang="0">
                  <a:pos x="8" y="45"/>
                </a:cxn>
                <a:cxn ang="0">
                  <a:pos x="4" y="30"/>
                </a:cxn>
                <a:cxn ang="0">
                  <a:pos x="39" y="0"/>
                </a:cxn>
                <a:cxn ang="0">
                  <a:pos x="71" y="10"/>
                </a:cxn>
                <a:cxn ang="0">
                  <a:pos x="63" y="22"/>
                </a:cxn>
                <a:cxn ang="0">
                  <a:pos x="39" y="14"/>
                </a:cxn>
                <a:cxn ang="0">
                  <a:pos x="23" y="28"/>
                </a:cxn>
                <a:cxn ang="0">
                  <a:pos x="36" y="40"/>
                </a:cxn>
                <a:cxn ang="0">
                  <a:pos x="48" y="44"/>
                </a:cxn>
                <a:cxn ang="0">
                  <a:pos x="73" y="73"/>
                </a:cxn>
                <a:cxn ang="0">
                  <a:pos x="33" y="105"/>
                </a:cxn>
              </a:cxnLst>
              <a:rect l="0" t="0" r="r" b="b"/>
              <a:pathLst>
                <a:path w="73" h="105">
                  <a:moveTo>
                    <a:pt x="33"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49" y="63"/>
                    <a:pt x="39" y="60"/>
                  </a:cubicBezTo>
                  <a:cubicBezTo>
                    <a:pt x="28" y="57"/>
                    <a:pt x="28" y="57"/>
                    <a:pt x="28" y="57"/>
                  </a:cubicBezTo>
                  <a:cubicBezTo>
                    <a:pt x="19" y="55"/>
                    <a:pt x="12" y="51"/>
                    <a:pt x="8"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59" y="105"/>
                    <a:pt x="33" y="10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21"/>
            <p:cNvSpPr>
              <a:spLocks/>
            </p:cNvSpPr>
            <p:nvPr userDrawn="1"/>
          </p:nvSpPr>
          <p:spPr bwMode="gray">
            <a:xfrm>
              <a:off x="2336" y="1509"/>
              <a:ext cx="51" cy="74"/>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22"/>
            <p:cNvSpPr>
              <a:spLocks/>
            </p:cNvSpPr>
            <p:nvPr userDrawn="1"/>
          </p:nvSpPr>
          <p:spPr bwMode="gray">
            <a:xfrm>
              <a:off x="2449" y="1509"/>
              <a:ext cx="51" cy="74"/>
            </a:xfrm>
            <a:custGeom>
              <a:avLst/>
              <a:gdLst/>
              <a:ahLst/>
              <a:cxnLst>
                <a:cxn ang="0">
                  <a:pos x="33" y="105"/>
                </a:cxn>
                <a:cxn ang="0">
                  <a:pos x="0" y="96"/>
                </a:cxn>
                <a:cxn ang="0">
                  <a:pos x="6" y="83"/>
                </a:cxn>
                <a:cxn ang="0">
                  <a:pos x="33" y="92"/>
                </a:cxn>
                <a:cxn ang="0">
                  <a:pos x="53" y="75"/>
                </a:cxn>
                <a:cxn ang="0">
                  <a:pos x="38" y="60"/>
                </a:cxn>
                <a:cxn ang="0">
                  <a:pos x="27" y="57"/>
                </a:cxn>
                <a:cxn ang="0">
                  <a:pos x="8" y="45"/>
                </a:cxn>
                <a:cxn ang="0">
                  <a:pos x="4" y="30"/>
                </a:cxn>
                <a:cxn ang="0">
                  <a:pos x="38" y="0"/>
                </a:cxn>
                <a:cxn ang="0">
                  <a:pos x="70" y="10"/>
                </a:cxn>
                <a:cxn ang="0">
                  <a:pos x="63" y="22"/>
                </a:cxn>
                <a:cxn ang="0">
                  <a:pos x="39" y="14"/>
                </a:cxn>
                <a:cxn ang="0">
                  <a:pos x="22" y="28"/>
                </a:cxn>
                <a:cxn ang="0">
                  <a:pos x="36" y="40"/>
                </a:cxn>
                <a:cxn ang="0">
                  <a:pos x="48" y="44"/>
                </a:cxn>
                <a:cxn ang="0">
                  <a:pos x="73" y="73"/>
                </a:cxn>
                <a:cxn ang="0">
                  <a:pos x="33" y="105"/>
                </a:cxn>
              </a:cxnLst>
              <a:rect l="0" t="0" r="r" b="b"/>
              <a:pathLst>
                <a:path w="73" h="105">
                  <a:moveTo>
                    <a:pt x="33" y="105"/>
                  </a:moveTo>
                  <a:cubicBezTo>
                    <a:pt x="21" y="105"/>
                    <a:pt x="10" y="102"/>
                    <a:pt x="0" y="96"/>
                  </a:cubicBezTo>
                  <a:cubicBezTo>
                    <a:pt x="6" y="83"/>
                    <a:pt x="6" y="83"/>
                    <a:pt x="6" y="83"/>
                  </a:cubicBezTo>
                  <a:cubicBezTo>
                    <a:pt x="15" y="88"/>
                    <a:pt x="23" y="92"/>
                    <a:pt x="33" y="92"/>
                  </a:cubicBezTo>
                  <a:cubicBezTo>
                    <a:pt x="46" y="92"/>
                    <a:pt x="53" y="86"/>
                    <a:pt x="53" y="75"/>
                  </a:cubicBezTo>
                  <a:cubicBezTo>
                    <a:pt x="53" y="68"/>
                    <a:pt x="49" y="63"/>
                    <a:pt x="38" y="60"/>
                  </a:cubicBezTo>
                  <a:cubicBezTo>
                    <a:pt x="27" y="57"/>
                    <a:pt x="27" y="57"/>
                    <a:pt x="27" y="57"/>
                  </a:cubicBezTo>
                  <a:cubicBezTo>
                    <a:pt x="18" y="55"/>
                    <a:pt x="12" y="51"/>
                    <a:pt x="8" y="45"/>
                  </a:cubicBezTo>
                  <a:cubicBezTo>
                    <a:pt x="5" y="41"/>
                    <a:pt x="4" y="36"/>
                    <a:pt x="4" y="30"/>
                  </a:cubicBezTo>
                  <a:cubicBezTo>
                    <a:pt x="4" y="12"/>
                    <a:pt x="18" y="0"/>
                    <a:pt x="38" y="0"/>
                  </a:cubicBezTo>
                  <a:cubicBezTo>
                    <a:pt x="50" y="0"/>
                    <a:pt x="61" y="4"/>
                    <a:pt x="70" y="10"/>
                  </a:cubicBezTo>
                  <a:cubicBezTo>
                    <a:pt x="63" y="22"/>
                    <a:pt x="63" y="22"/>
                    <a:pt x="63" y="22"/>
                  </a:cubicBezTo>
                  <a:cubicBezTo>
                    <a:pt x="53" y="16"/>
                    <a:pt x="47" y="14"/>
                    <a:pt x="39" y="14"/>
                  </a:cubicBezTo>
                  <a:cubicBezTo>
                    <a:pt x="29" y="14"/>
                    <a:pt x="22" y="19"/>
                    <a:pt x="22" y="28"/>
                  </a:cubicBezTo>
                  <a:cubicBezTo>
                    <a:pt x="22" y="34"/>
                    <a:pt x="26" y="37"/>
                    <a:pt x="36" y="40"/>
                  </a:cubicBezTo>
                  <a:cubicBezTo>
                    <a:pt x="48" y="44"/>
                    <a:pt x="48" y="44"/>
                    <a:pt x="48" y="44"/>
                  </a:cubicBezTo>
                  <a:cubicBezTo>
                    <a:pt x="62" y="48"/>
                    <a:pt x="73" y="57"/>
                    <a:pt x="73" y="73"/>
                  </a:cubicBezTo>
                  <a:cubicBezTo>
                    <a:pt x="73" y="90"/>
                    <a:pt x="59" y="105"/>
                    <a:pt x="33" y="10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23"/>
            <p:cNvSpPr>
              <a:spLocks/>
            </p:cNvSpPr>
            <p:nvPr userDrawn="1"/>
          </p:nvSpPr>
          <p:spPr bwMode="gray">
            <a:xfrm>
              <a:off x="2525" y="1509"/>
              <a:ext cx="51" cy="74"/>
            </a:xfrm>
            <a:custGeom>
              <a:avLst/>
              <a:gdLst/>
              <a:ahLst/>
              <a:cxnLst>
                <a:cxn ang="0">
                  <a:pos x="44" y="105"/>
                </a:cxn>
                <a:cxn ang="0">
                  <a:pos x="12" y="90"/>
                </a:cxn>
                <a:cxn ang="0">
                  <a:pos x="0" y="54"/>
                </a:cxn>
                <a:cxn ang="0">
                  <a:pos x="7" y="23"/>
                </a:cxn>
                <a:cxn ang="0">
                  <a:pos x="45" y="0"/>
                </a:cxn>
                <a:cxn ang="0">
                  <a:pos x="70" y="8"/>
                </a:cxn>
                <a:cxn ang="0">
                  <a:pos x="62" y="19"/>
                </a:cxn>
                <a:cxn ang="0">
                  <a:pos x="45" y="13"/>
                </a:cxn>
                <a:cxn ang="0">
                  <a:pos x="25" y="25"/>
                </a:cxn>
                <a:cxn ang="0">
                  <a:pos x="19" y="52"/>
                </a:cxn>
                <a:cxn ang="0">
                  <a:pos x="23" y="77"/>
                </a:cxn>
                <a:cxn ang="0">
                  <a:pos x="46" y="92"/>
                </a:cxn>
                <a:cxn ang="0">
                  <a:pos x="64" y="85"/>
                </a:cxn>
                <a:cxn ang="0">
                  <a:pos x="72" y="96"/>
                </a:cxn>
                <a:cxn ang="0">
                  <a:pos x="44" y="105"/>
                </a:cxn>
              </a:cxnLst>
              <a:rect l="0" t="0" r="r" b="b"/>
              <a:pathLst>
                <a:path w="72" h="105">
                  <a:moveTo>
                    <a:pt x="44" y="105"/>
                  </a:moveTo>
                  <a:cubicBezTo>
                    <a:pt x="31" y="105"/>
                    <a:pt x="20" y="100"/>
                    <a:pt x="12" y="90"/>
                  </a:cubicBezTo>
                  <a:cubicBezTo>
                    <a:pt x="4" y="81"/>
                    <a:pt x="0" y="69"/>
                    <a:pt x="0" y="54"/>
                  </a:cubicBezTo>
                  <a:cubicBezTo>
                    <a:pt x="0" y="42"/>
                    <a:pt x="3" y="32"/>
                    <a:pt x="7" y="23"/>
                  </a:cubicBezTo>
                  <a:cubicBezTo>
                    <a:pt x="15" y="9"/>
                    <a:pt x="29" y="0"/>
                    <a:pt x="45" y="0"/>
                  </a:cubicBezTo>
                  <a:cubicBezTo>
                    <a:pt x="54" y="0"/>
                    <a:pt x="64" y="3"/>
                    <a:pt x="70" y="8"/>
                  </a:cubicBezTo>
                  <a:cubicBezTo>
                    <a:pt x="62" y="19"/>
                    <a:pt x="62" y="19"/>
                    <a:pt x="62" y="19"/>
                  </a:cubicBezTo>
                  <a:cubicBezTo>
                    <a:pt x="57" y="15"/>
                    <a:pt x="51" y="13"/>
                    <a:pt x="45" y="13"/>
                  </a:cubicBezTo>
                  <a:cubicBezTo>
                    <a:pt x="36" y="13"/>
                    <a:pt x="29" y="18"/>
                    <a:pt x="25" y="25"/>
                  </a:cubicBezTo>
                  <a:cubicBezTo>
                    <a:pt x="21" y="32"/>
                    <a:pt x="19" y="40"/>
                    <a:pt x="19" y="52"/>
                  </a:cubicBezTo>
                  <a:cubicBezTo>
                    <a:pt x="19" y="65"/>
                    <a:pt x="21" y="72"/>
                    <a:pt x="23" y="77"/>
                  </a:cubicBezTo>
                  <a:cubicBezTo>
                    <a:pt x="28" y="87"/>
                    <a:pt x="36" y="92"/>
                    <a:pt x="46" y="92"/>
                  </a:cubicBezTo>
                  <a:cubicBezTo>
                    <a:pt x="53" y="92"/>
                    <a:pt x="58" y="90"/>
                    <a:pt x="64" y="85"/>
                  </a:cubicBezTo>
                  <a:cubicBezTo>
                    <a:pt x="72" y="96"/>
                    <a:pt x="72" y="96"/>
                    <a:pt x="72" y="96"/>
                  </a:cubicBezTo>
                  <a:cubicBezTo>
                    <a:pt x="64" y="102"/>
                    <a:pt x="55" y="105"/>
                    <a:pt x="44" y="10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24"/>
            <p:cNvSpPr>
              <a:spLocks noEditPoints="1"/>
            </p:cNvSpPr>
            <p:nvPr userDrawn="1"/>
          </p:nvSpPr>
          <p:spPr bwMode="gray">
            <a:xfrm>
              <a:off x="2602" y="1510"/>
              <a:ext cx="49" cy="72"/>
            </a:xfrm>
            <a:custGeom>
              <a:avLst/>
              <a:gdLst/>
              <a:ahLst/>
              <a:cxnLst>
                <a:cxn ang="0">
                  <a:pos x="49" y="101"/>
                </a:cxn>
                <a:cxn ang="0">
                  <a:pos x="41" y="86"/>
                </a:cxn>
                <a:cxn ang="0">
                  <a:pos x="23" y="60"/>
                </a:cxn>
                <a:cxn ang="0">
                  <a:pos x="17" y="57"/>
                </a:cxn>
                <a:cxn ang="0">
                  <a:pos x="17" y="101"/>
                </a:cxn>
                <a:cxn ang="0">
                  <a:pos x="0" y="101"/>
                </a:cxn>
                <a:cxn ang="0">
                  <a:pos x="0" y="0"/>
                </a:cxn>
                <a:cxn ang="0">
                  <a:pos x="31" y="0"/>
                </a:cxn>
                <a:cxn ang="0">
                  <a:pos x="64" y="29"/>
                </a:cxn>
                <a:cxn ang="0">
                  <a:pos x="39" y="57"/>
                </a:cxn>
                <a:cxn ang="0">
                  <a:pos x="54" y="77"/>
                </a:cxn>
                <a:cxn ang="0">
                  <a:pos x="69" y="101"/>
                </a:cxn>
                <a:cxn ang="0">
                  <a:pos x="49" y="101"/>
                </a:cxn>
                <a:cxn ang="0">
                  <a:pos x="26" y="13"/>
                </a:cxn>
                <a:cxn ang="0">
                  <a:pos x="17" y="13"/>
                </a:cxn>
                <a:cxn ang="0">
                  <a:pos x="17" y="46"/>
                </a:cxn>
                <a:cxn ang="0">
                  <a:pos x="25" y="46"/>
                </a:cxn>
                <a:cxn ang="0">
                  <a:pos x="42" y="41"/>
                </a:cxn>
                <a:cxn ang="0">
                  <a:pos x="46" y="29"/>
                </a:cxn>
                <a:cxn ang="0">
                  <a:pos x="26" y="13"/>
                </a:cxn>
              </a:cxnLst>
              <a:rect l="0" t="0" r="r" b="b"/>
              <a:pathLst>
                <a:path w="69" h="101">
                  <a:moveTo>
                    <a:pt x="49" y="101"/>
                  </a:moveTo>
                  <a:cubicBezTo>
                    <a:pt x="41" y="86"/>
                    <a:pt x="41" y="86"/>
                    <a:pt x="41" y="86"/>
                  </a:cubicBezTo>
                  <a:cubicBezTo>
                    <a:pt x="34" y="73"/>
                    <a:pt x="29" y="66"/>
                    <a:pt x="23" y="60"/>
                  </a:cubicBezTo>
                  <a:cubicBezTo>
                    <a:pt x="21" y="59"/>
                    <a:pt x="20" y="58"/>
                    <a:pt x="17" y="57"/>
                  </a:cubicBezTo>
                  <a:cubicBezTo>
                    <a:pt x="17" y="101"/>
                    <a:pt x="17" y="101"/>
                    <a:pt x="17" y="101"/>
                  </a:cubicBezTo>
                  <a:cubicBezTo>
                    <a:pt x="0" y="101"/>
                    <a:pt x="0" y="101"/>
                    <a:pt x="0" y="101"/>
                  </a:cubicBezTo>
                  <a:cubicBezTo>
                    <a:pt x="0" y="0"/>
                    <a:pt x="0" y="0"/>
                    <a:pt x="0" y="0"/>
                  </a:cubicBezTo>
                  <a:cubicBezTo>
                    <a:pt x="31" y="0"/>
                    <a:pt x="31" y="0"/>
                    <a:pt x="31" y="0"/>
                  </a:cubicBezTo>
                  <a:cubicBezTo>
                    <a:pt x="54" y="0"/>
                    <a:pt x="64" y="13"/>
                    <a:pt x="64" y="29"/>
                  </a:cubicBezTo>
                  <a:cubicBezTo>
                    <a:pt x="64" y="43"/>
                    <a:pt x="55" y="57"/>
                    <a:pt x="39" y="57"/>
                  </a:cubicBezTo>
                  <a:cubicBezTo>
                    <a:pt x="42" y="59"/>
                    <a:pt x="49" y="68"/>
                    <a:pt x="54" y="77"/>
                  </a:cubicBezTo>
                  <a:cubicBezTo>
                    <a:pt x="69" y="101"/>
                    <a:pt x="69" y="101"/>
                    <a:pt x="69" y="101"/>
                  </a:cubicBezTo>
                  <a:lnTo>
                    <a:pt x="49" y="101"/>
                  </a:lnTo>
                  <a:close/>
                  <a:moveTo>
                    <a:pt x="26" y="13"/>
                  </a:moveTo>
                  <a:cubicBezTo>
                    <a:pt x="17" y="13"/>
                    <a:pt x="17" y="13"/>
                    <a:pt x="17" y="13"/>
                  </a:cubicBezTo>
                  <a:cubicBezTo>
                    <a:pt x="17" y="46"/>
                    <a:pt x="17" y="46"/>
                    <a:pt x="17" y="46"/>
                  </a:cubicBezTo>
                  <a:cubicBezTo>
                    <a:pt x="25" y="46"/>
                    <a:pt x="25" y="46"/>
                    <a:pt x="25" y="46"/>
                  </a:cubicBezTo>
                  <a:cubicBezTo>
                    <a:pt x="34" y="46"/>
                    <a:pt x="39" y="44"/>
                    <a:pt x="42" y="41"/>
                  </a:cubicBezTo>
                  <a:cubicBezTo>
                    <a:pt x="45" y="38"/>
                    <a:pt x="46" y="34"/>
                    <a:pt x="46" y="29"/>
                  </a:cubicBezTo>
                  <a:cubicBezTo>
                    <a:pt x="46" y="19"/>
                    <a:pt x="41" y="13"/>
                    <a:pt x="26" y="1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Rectangle 25"/>
            <p:cNvSpPr>
              <a:spLocks noChangeArrowheads="1"/>
            </p:cNvSpPr>
            <p:nvPr userDrawn="1"/>
          </p:nvSpPr>
          <p:spPr bwMode="gray">
            <a:xfrm>
              <a:off x="2677" y="1510"/>
              <a:ext cx="12" cy="7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26"/>
            <p:cNvSpPr>
              <a:spLocks noEditPoints="1"/>
            </p:cNvSpPr>
            <p:nvPr userDrawn="1"/>
          </p:nvSpPr>
          <p:spPr bwMode="gray">
            <a:xfrm>
              <a:off x="2721" y="1510"/>
              <a:ext cx="47" cy="72"/>
            </a:xfrm>
            <a:custGeom>
              <a:avLst/>
              <a:gdLst/>
              <a:ahLst/>
              <a:cxnLst>
                <a:cxn ang="0">
                  <a:pos x="34" y="63"/>
                </a:cxn>
                <a:cxn ang="0">
                  <a:pos x="17" y="63"/>
                </a:cxn>
                <a:cxn ang="0">
                  <a:pos x="17" y="101"/>
                </a:cxn>
                <a:cxn ang="0">
                  <a:pos x="0" y="101"/>
                </a:cxn>
                <a:cxn ang="0">
                  <a:pos x="0" y="0"/>
                </a:cxn>
                <a:cxn ang="0">
                  <a:pos x="27" y="0"/>
                </a:cxn>
                <a:cxn ang="0">
                  <a:pos x="53" y="5"/>
                </a:cxn>
                <a:cxn ang="0">
                  <a:pos x="67" y="30"/>
                </a:cxn>
                <a:cxn ang="0">
                  <a:pos x="34" y="63"/>
                </a:cxn>
                <a:cxn ang="0">
                  <a:pos x="44" y="18"/>
                </a:cxn>
                <a:cxn ang="0">
                  <a:pos x="30" y="13"/>
                </a:cxn>
                <a:cxn ang="0">
                  <a:pos x="17" y="13"/>
                </a:cxn>
                <a:cxn ang="0">
                  <a:pos x="17" y="49"/>
                </a:cxn>
                <a:cxn ang="0">
                  <a:pos x="30" y="49"/>
                </a:cxn>
                <a:cxn ang="0">
                  <a:pos x="48" y="31"/>
                </a:cxn>
                <a:cxn ang="0">
                  <a:pos x="44" y="18"/>
                </a:cxn>
              </a:cxnLst>
              <a:rect l="0" t="0" r="r" b="b"/>
              <a:pathLst>
                <a:path w="67" h="101">
                  <a:moveTo>
                    <a:pt x="34" y="63"/>
                  </a:moveTo>
                  <a:cubicBezTo>
                    <a:pt x="17" y="63"/>
                    <a:pt x="17" y="63"/>
                    <a:pt x="17" y="63"/>
                  </a:cubicBezTo>
                  <a:cubicBezTo>
                    <a:pt x="17" y="101"/>
                    <a:pt x="17" y="101"/>
                    <a:pt x="17" y="101"/>
                  </a:cubicBezTo>
                  <a:cubicBezTo>
                    <a:pt x="0" y="101"/>
                    <a:pt x="0" y="101"/>
                    <a:pt x="0" y="101"/>
                  </a:cubicBezTo>
                  <a:cubicBezTo>
                    <a:pt x="0" y="0"/>
                    <a:pt x="0" y="0"/>
                    <a:pt x="0" y="0"/>
                  </a:cubicBezTo>
                  <a:cubicBezTo>
                    <a:pt x="27" y="0"/>
                    <a:pt x="27" y="0"/>
                    <a:pt x="27" y="0"/>
                  </a:cubicBezTo>
                  <a:cubicBezTo>
                    <a:pt x="42" y="0"/>
                    <a:pt x="47" y="1"/>
                    <a:pt x="53" y="5"/>
                  </a:cubicBezTo>
                  <a:cubicBezTo>
                    <a:pt x="62" y="10"/>
                    <a:pt x="67" y="19"/>
                    <a:pt x="67" y="30"/>
                  </a:cubicBezTo>
                  <a:cubicBezTo>
                    <a:pt x="67" y="50"/>
                    <a:pt x="52" y="63"/>
                    <a:pt x="34" y="63"/>
                  </a:cubicBezTo>
                  <a:close/>
                  <a:moveTo>
                    <a:pt x="44" y="18"/>
                  </a:moveTo>
                  <a:cubicBezTo>
                    <a:pt x="41" y="15"/>
                    <a:pt x="36" y="13"/>
                    <a:pt x="30" y="13"/>
                  </a:cubicBezTo>
                  <a:cubicBezTo>
                    <a:pt x="17" y="13"/>
                    <a:pt x="17" y="13"/>
                    <a:pt x="17" y="13"/>
                  </a:cubicBezTo>
                  <a:cubicBezTo>
                    <a:pt x="17" y="49"/>
                    <a:pt x="17" y="49"/>
                    <a:pt x="17" y="49"/>
                  </a:cubicBezTo>
                  <a:cubicBezTo>
                    <a:pt x="30" y="49"/>
                    <a:pt x="30" y="49"/>
                    <a:pt x="30" y="49"/>
                  </a:cubicBezTo>
                  <a:cubicBezTo>
                    <a:pt x="42" y="49"/>
                    <a:pt x="48" y="43"/>
                    <a:pt x="48" y="31"/>
                  </a:cubicBezTo>
                  <a:cubicBezTo>
                    <a:pt x="48" y="26"/>
                    <a:pt x="47" y="21"/>
                    <a:pt x="44"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27"/>
            <p:cNvSpPr>
              <a:spLocks/>
            </p:cNvSpPr>
            <p:nvPr userDrawn="1"/>
          </p:nvSpPr>
          <p:spPr bwMode="gray">
            <a:xfrm>
              <a:off x="2785" y="1510"/>
              <a:ext cx="49" cy="72"/>
            </a:xfrm>
            <a:custGeom>
              <a:avLst/>
              <a:gdLst/>
              <a:ahLst/>
              <a:cxnLst>
                <a:cxn ang="0">
                  <a:pos x="48" y="10"/>
                </a:cxn>
                <a:cxn ang="0">
                  <a:pos x="29" y="10"/>
                </a:cxn>
                <a:cxn ang="0">
                  <a:pos x="29" y="72"/>
                </a:cxn>
                <a:cxn ang="0">
                  <a:pos x="18" y="72"/>
                </a:cxn>
                <a:cxn ang="0">
                  <a:pos x="18" y="10"/>
                </a:cxn>
                <a:cxn ang="0">
                  <a:pos x="0" y="10"/>
                </a:cxn>
                <a:cxn ang="0">
                  <a:pos x="0" y="0"/>
                </a:cxn>
                <a:cxn ang="0">
                  <a:pos x="49" y="0"/>
                </a:cxn>
                <a:cxn ang="0">
                  <a:pos x="48" y="10"/>
                </a:cxn>
              </a:cxnLst>
              <a:rect l="0" t="0" r="r" b="b"/>
              <a:pathLst>
                <a:path w="49" h="72">
                  <a:moveTo>
                    <a:pt x="48" y="10"/>
                  </a:moveTo>
                  <a:lnTo>
                    <a:pt x="29" y="10"/>
                  </a:lnTo>
                  <a:lnTo>
                    <a:pt x="29" y="72"/>
                  </a:lnTo>
                  <a:lnTo>
                    <a:pt x="18" y="72"/>
                  </a:lnTo>
                  <a:lnTo>
                    <a:pt x="18" y="10"/>
                  </a:lnTo>
                  <a:lnTo>
                    <a:pt x="0" y="10"/>
                  </a:lnTo>
                  <a:lnTo>
                    <a:pt x="0" y="0"/>
                  </a:lnTo>
                  <a:lnTo>
                    <a:pt x="49" y="0"/>
                  </a:lnTo>
                  <a:lnTo>
                    <a:pt x="48"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28"/>
            <p:cNvSpPr>
              <a:spLocks/>
            </p:cNvSpPr>
            <p:nvPr userDrawn="1"/>
          </p:nvSpPr>
          <p:spPr bwMode="gray">
            <a:xfrm>
              <a:off x="2851" y="1509"/>
              <a:ext cx="51" cy="74"/>
            </a:xfrm>
            <a:custGeom>
              <a:avLst/>
              <a:gdLst/>
              <a:ahLst/>
              <a:cxnLst>
                <a:cxn ang="0">
                  <a:pos x="34" y="105"/>
                </a:cxn>
                <a:cxn ang="0">
                  <a:pos x="0" y="96"/>
                </a:cxn>
                <a:cxn ang="0">
                  <a:pos x="7" y="83"/>
                </a:cxn>
                <a:cxn ang="0">
                  <a:pos x="34" y="92"/>
                </a:cxn>
                <a:cxn ang="0">
                  <a:pos x="54" y="75"/>
                </a:cxn>
                <a:cxn ang="0">
                  <a:pos x="39" y="60"/>
                </a:cxn>
                <a:cxn ang="0">
                  <a:pos x="28" y="57"/>
                </a:cxn>
                <a:cxn ang="0">
                  <a:pos x="9" y="45"/>
                </a:cxn>
                <a:cxn ang="0">
                  <a:pos x="4" y="30"/>
                </a:cxn>
                <a:cxn ang="0">
                  <a:pos x="39" y="0"/>
                </a:cxn>
                <a:cxn ang="0">
                  <a:pos x="71" y="10"/>
                </a:cxn>
                <a:cxn ang="0">
                  <a:pos x="63" y="22"/>
                </a:cxn>
                <a:cxn ang="0">
                  <a:pos x="39" y="14"/>
                </a:cxn>
                <a:cxn ang="0">
                  <a:pos x="23" y="28"/>
                </a:cxn>
                <a:cxn ang="0">
                  <a:pos x="36" y="40"/>
                </a:cxn>
                <a:cxn ang="0">
                  <a:pos x="48" y="44"/>
                </a:cxn>
                <a:cxn ang="0">
                  <a:pos x="73" y="73"/>
                </a:cxn>
                <a:cxn ang="0">
                  <a:pos x="34" y="105"/>
                </a:cxn>
              </a:cxnLst>
              <a:rect l="0" t="0" r="r" b="b"/>
              <a:pathLst>
                <a:path w="73" h="105">
                  <a:moveTo>
                    <a:pt x="34" y="105"/>
                  </a:moveTo>
                  <a:cubicBezTo>
                    <a:pt x="22" y="105"/>
                    <a:pt x="10" y="102"/>
                    <a:pt x="0" y="96"/>
                  </a:cubicBezTo>
                  <a:cubicBezTo>
                    <a:pt x="7" y="83"/>
                    <a:pt x="7" y="83"/>
                    <a:pt x="7" y="83"/>
                  </a:cubicBezTo>
                  <a:cubicBezTo>
                    <a:pt x="16" y="88"/>
                    <a:pt x="24" y="92"/>
                    <a:pt x="34" y="92"/>
                  </a:cubicBezTo>
                  <a:cubicBezTo>
                    <a:pt x="47" y="92"/>
                    <a:pt x="54" y="86"/>
                    <a:pt x="54" y="75"/>
                  </a:cubicBezTo>
                  <a:cubicBezTo>
                    <a:pt x="54" y="68"/>
                    <a:pt x="50" y="63"/>
                    <a:pt x="39" y="60"/>
                  </a:cubicBezTo>
                  <a:cubicBezTo>
                    <a:pt x="28" y="57"/>
                    <a:pt x="28" y="57"/>
                    <a:pt x="28" y="57"/>
                  </a:cubicBezTo>
                  <a:cubicBezTo>
                    <a:pt x="19" y="55"/>
                    <a:pt x="12" y="51"/>
                    <a:pt x="9" y="45"/>
                  </a:cubicBezTo>
                  <a:cubicBezTo>
                    <a:pt x="6" y="41"/>
                    <a:pt x="4" y="36"/>
                    <a:pt x="4" y="30"/>
                  </a:cubicBezTo>
                  <a:cubicBezTo>
                    <a:pt x="4" y="12"/>
                    <a:pt x="18" y="0"/>
                    <a:pt x="39" y="0"/>
                  </a:cubicBezTo>
                  <a:cubicBezTo>
                    <a:pt x="50" y="0"/>
                    <a:pt x="62" y="4"/>
                    <a:pt x="71" y="10"/>
                  </a:cubicBezTo>
                  <a:cubicBezTo>
                    <a:pt x="63" y="22"/>
                    <a:pt x="63" y="22"/>
                    <a:pt x="63" y="22"/>
                  </a:cubicBezTo>
                  <a:cubicBezTo>
                    <a:pt x="54" y="16"/>
                    <a:pt x="47" y="14"/>
                    <a:pt x="39" y="14"/>
                  </a:cubicBezTo>
                  <a:cubicBezTo>
                    <a:pt x="29" y="14"/>
                    <a:pt x="23" y="19"/>
                    <a:pt x="23" y="28"/>
                  </a:cubicBezTo>
                  <a:cubicBezTo>
                    <a:pt x="23" y="34"/>
                    <a:pt x="26" y="37"/>
                    <a:pt x="36" y="40"/>
                  </a:cubicBezTo>
                  <a:cubicBezTo>
                    <a:pt x="48" y="44"/>
                    <a:pt x="48" y="44"/>
                    <a:pt x="48" y="44"/>
                  </a:cubicBezTo>
                  <a:cubicBezTo>
                    <a:pt x="63" y="48"/>
                    <a:pt x="73" y="57"/>
                    <a:pt x="73" y="73"/>
                  </a:cubicBezTo>
                  <a:cubicBezTo>
                    <a:pt x="73" y="90"/>
                    <a:pt x="60" y="105"/>
                    <a:pt x="34" y="10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29"/>
            <p:cNvSpPr>
              <a:spLocks noEditPoints="1"/>
            </p:cNvSpPr>
            <p:nvPr userDrawn="1"/>
          </p:nvSpPr>
          <p:spPr bwMode="gray">
            <a:xfrm>
              <a:off x="2921" y="1511"/>
              <a:ext cx="34" cy="35"/>
            </a:xfrm>
            <a:custGeom>
              <a:avLst/>
              <a:gdLst/>
              <a:ahLst/>
              <a:cxnLst>
                <a:cxn ang="0">
                  <a:pos x="25" y="49"/>
                </a:cxn>
                <a:cxn ang="0">
                  <a:pos x="0" y="25"/>
                </a:cxn>
                <a:cxn ang="0">
                  <a:pos x="25" y="0"/>
                </a:cxn>
                <a:cxn ang="0">
                  <a:pos x="49" y="25"/>
                </a:cxn>
                <a:cxn ang="0">
                  <a:pos x="25" y="49"/>
                </a:cxn>
                <a:cxn ang="0">
                  <a:pos x="25" y="5"/>
                </a:cxn>
                <a:cxn ang="0">
                  <a:pos x="6" y="25"/>
                </a:cxn>
                <a:cxn ang="0">
                  <a:pos x="25" y="44"/>
                </a:cxn>
                <a:cxn ang="0">
                  <a:pos x="43" y="25"/>
                </a:cxn>
                <a:cxn ang="0">
                  <a:pos x="25" y="5"/>
                </a:cxn>
                <a:cxn ang="0">
                  <a:pos x="29" y="38"/>
                </a:cxn>
                <a:cxn ang="0">
                  <a:pos x="27" y="34"/>
                </a:cxn>
                <a:cxn ang="0">
                  <a:pos x="22" y="27"/>
                </a:cxn>
                <a:cxn ang="0">
                  <a:pos x="21" y="27"/>
                </a:cxn>
                <a:cxn ang="0">
                  <a:pos x="21" y="38"/>
                </a:cxn>
                <a:cxn ang="0">
                  <a:pos x="16" y="38"/>
                </a:cxn>
                <a:cxn ang="0">
                  <a:pos x="16" y="11"/>
                </a:cxn>
                <a:cxn ang="0">
                  <a:pos x="26" y="11"/>
                </a:cxn>
                <a:cxn ang="0">
                  <a:pos x="34" y="19"/>
                </a:cxn>
                <a:cxn ang="0">
                  <a:pos x="28" y="26"/>
                </a:cxn>
                <a:cxn ang="0">
                  <a:pos x="29" y="28"/>
                </a:cxn>
                <a:cxn ang="0">
                  <a:pos x="36" y="38"/>
                </a:cxn>
                <a:cxn ang="0">
                  <a:pos x="29" y="38"/>
                </a:cxn>
                <a:cxn ang="0">
                  <a:pos x="26" y="16"/>
                </a:cxn>
                <a:cxn ang="0">
                  <a:pos x="23" y="15"/>
                </a:cxn>
                <a:cxn ang="0">
                  <a:pos x="21" y="15"/>
                </a:cxn>
                <a:cxn ang="0">
                  <a:pos x="21" y="23"/>
                </a:cxn>
                <a:cxn ang="0">
                  <a:pos x="23" y="23"/>
                </a:cxn>
                <a:cxn ang="0">
                  <a:pos x="27" y="22"/>
                </a:cxn>
                <a:cxn ang="0">
                  <a:pos x="28" y="19"/>
                </a:cxn>
                <a:cxn ang="0">
                  <a:pos x="26" y="16"/>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5"/>
                  </a:moveTo>
                  <a:cubicBezTo>
                    <a:pt x="14" y="5"/>
                    <a:pt x="6" y="14"/>
                    <a:pt x="6" y="25"/>
                  </a:cubicBezTo>
                  <a:cubicBezTo>
                    <a:pt x="6" y="35"/>
                    <a:pt x="14" y="44"/>
                    <a:pt x="25" y="44"/>
                  </a:cubicBezTo>
                  <a:cubicBezTo>
                    <a:pt x="35" y="44"/>
                    <a:pt x="43" y="35"/>
                    <a:pt x="43" y="25"/>
                  </a:cubicBezTo>
                  <a:cubicBezTo>
                    <a:pt x="43" y="14"/>
                    <a:pt x="35" y="5"/>
                    <a:pt x="25" y="5"/>
                  </a:cubicBezTo>
                  <a:close/>
                  <a:moveTo>
                    <a:pt x="29" y="38"/>
                  </a:moveTo>
                  <a:cubicBezTo>
                    <a:pt x="28" y="36"/>
                    <a:pt x="28" y="36"/>
                    <a:pt x="27" y="34"/>
                  </a:cubicBezTo>
                  <a:cubicBezTo>
                    <a:pt x="24" y="29"/>
                    <a:pt x="23" y="27"/>
                    <a:pt x="22" y="27"/>
                  </a:cubicBezTo>
                  <a:cubicBezTo>
                    <a:pt x="22" y="27"/>
                    <a:pt x="22" y="27"/>
                    <a:pt x="21" y="27"/>
                  </a:cubicBezTo>
                  <a:cubicBezTo>
                    <a:pt x="21" y="38"/>
                    <a:pt x="21" y="38"/>
                    <a:pt x="21" y="38"/>
                  </a:cubicBezTo>
                  <a:cubicBezTo>
                    <a:pt x="16" y="38"/>
                    <a:pt x="16" y="38"/>
                    <a:pt x="16" y="38"/>
                  </a:cubicBezTo>
                  <a:cubicBezTo>
                    <a:pt x="16" y="11"/>
                    <a:pt x="16" y="11"/>
                    <a:pt x="16" y="11"/>
                  </a:cubicBezTo>
                  <a:cubicBezTo>
                    <a:pt x="26" y="11"/>
                    <a:pt x="26" y="11"/>
                    <a:pt x="26" y="11"/>
                  </a:cubicBezTo>
                  <a:cubicBezTo>
                    <a:pt x="31" y="11"/>
                    <a:pt x="34" y="14"/>
                    <a:pt x="34" y="19"/>
                  </a:cubicBezTo>
                  <a:cubicBezTo>
                    <a:pt x="34" y="23"/>
                    <a:pt x="31" y="26"/>
                    <a:pt x="28" y="26"/>
                  </a:cubicBezTo>
                  <a:cubicBezTo>
                    <a:pt x="29" y="27"/>
                    <a:pt x="29" y="27"/>
                    <a:pt x="29" y="28"/>
                  </a:cubicBezTo>
                  <a:cubicBezTo>
                    <a:pt x="31" y="29"/>
                    <a:pt x="36" y="38"/>
                    <a:pt x="36" y="38"/>
                  </a:cubicBezTo>
                  <a:lnTo>
                    <a:pt x="29" y="38"/>
                  </a:lnTo>
                  <a:close/>
                  <a:moveTo>
                    <a:pt x="26" y="16"/>
                  </a:moveTo>
                  <a:cubicBezTo>
                    <a:pt x="26" y="15"/>
                    <a:pt x="25" y="15"/>
                    <a:pt x="23" y="15"/>
                  </a:cubicBezTo>
                  <a:cubicBezTo>
                    <a:pt x="21" y="15"/>
                    <a:pt x="21" y="15"/>
                    <a:pt x="21" y="15"/>
                  </a:cubicBezTo>
                  <a:cubicBezTo>
                    <a:pt x="21" y="23"/>
                    <a:pt x="21" y="23"/>
                    <a:pt x="21" y="23"/>
                  </a:cubicBezTo>
                  <a:cubicBezTo>
                    <a:pt x="23" y="23"/>
                    <a:pt x="23" y="23"/>
                    <a:pt x="23" y="23"/>
                  </a:cubicBezTo>
                  <a:cubicBezTo>
                    <a:pt x="26" y="23"/>
                    <a:pt x="27" y="22"/>
                    <a:pt x="27" y="22"/>
                  </a:cubicBezTo>
                  <a:cubicBezTo>
                    <a:pt x="28" y="21"/>
                    <a:pt x="28" y="20"/>
                    <a:pt x="28" y="19"/>
                  </a:cubicBezTo>
                  <a:cubicBezTo>
                    <a:pt x="28" y="17"/>
                    <a:pt x="28" y="16"/>
                    <a:pt x="26" y="1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30"/>
            <p:cNvSpPr>
              <a:spLocks noEditPoints="1"/>
            </p:cNvSpPr>
            <p:nvPr userDrawn="1"/>
          </p:nvSpPr>
          <p:spPr bwMode="gray">
            <a:xfrm>
              <a:off x="1550" y="1396"/>
              <a:ext cx="317" cy="319"/>
            </a:xfrm>
            <a:custGeom>
              <a:avLst/>
              <a:gdLst/>
              <a:ahLst/>
              <a:cxnLst>
                <a:cxn ang="0">
                  <a:pos x="0" y="226"/>
                </a:cxn>
                <a:cxn ang="0">
                  <a:pos x="451" y="226"/>
                </a:cxn>
                <a:cxn ang="0">
                  <a:pos x="273" y="61"/>
                </a:cxn>
                <a:cxn ang="0">
                  <a:pos x="362" y="61"/>
                </a:cxn>
                <a:cxn ang="0">
                  <a:pos x="261" y="61"/>
                </a:cxn>
                <a:cxn ang="0">
                  <a:pos x="246" y="12"/>
                </a:cxn>
                <a:cxn ang="0">
                  <a:pos x="261" y="61"/>
                </a:cxn>
                <a:cxn ang="0">
                  <a:pos x="117" y="370"/>
                </a:cxn>
                <a:cxn ang="0">
                  <a:pos x="74" y="378"/>
                </a:cxn>
                <a:cxn ang="0">
                  <a:pos x="330" y="167"/>
                </a:cxn>
                <a:cxn ang="0">
                  <a:pos x="208" y="199"/>
                </a:cxn>
                <a:cxn ang="0">
                  <a:pos x="241" y="156"/>
                </a:cxn>
                <a:cxn ang="0">
                  <a:pos x="236" y="140"/>
                </a:cxn>
                <a:cxn ang="0">
                  <a:pos x="275" y="79"/>
                </a:cxn>
                <a:cxn ang="0">
                  <a:pos x="373" y="92"/>
                </a:cxn>
                <a:cxn ang="0">
                  <a:pos x="393" y="129"/>
                </a:cxn>
                <a:cxn ang="0">
                  <a:pos x="439" y="205"/>
                </a:cxn>
                <a:cxn ang="0">
                  <a:pos x="346" y="167"/>
                </a:cxn>
                <a:cxn ang="0">
                  <a:pos x="234" y="11"/>
                </a:cxn>
                <a:cxn ang="0">
                  <a:pos x="88" y="61"/>
                </a:cxn>
                <a:cxn ang="0">
                  <a:pos x="234" y="11"/>
                </a:cxn>
                <a:cxn ang="0">
                  <a:pos x="166" y="71"/>
                </a:cxn>
                <a:cxn ang="0">
                  <a:pos x="184" y="117"/>
                </a:cxn>
                <a:cxn ang="0">
                  <a:pos x="173" y="126"/>
                </a:cxn>
                <a:cxn ang="0">
                  <a:pos x="143" y="205"/>
                </a:cxn>
                <a:cxn ang="0">
                  <a:pos x="77" y="71"/>
                </a:cxn>
                <a:cxn ang="0">
                  <a:pos x="138" y="216"/>
                </a:cxn>
                <a:cxn ang="0">
                  <a:pos x="83" y="334"/>
                </a:cxn>
                <a:cxn ang="0">
                  <a:pos x="10" y="226"/>
                </a:cxn>
                <a:cxn ang="0">
                  <a:pos x="234" y="440"/>
                </a:cxn>
                <a:cxn ang="0">
                  <a:pos x="212" y="440"/>
                </a:cxn>
                <a:cxn ang="0">
                  <a:pos x="128" y="370"/>
                </a:cxn>
                <a:cxn ang="0">
                  <a:pos x="282" y="379"/>
                </a:cxn>
                <a:cxn ang="0">
                  <a:pos x="299" y="370"/>
                </a:cxn>
                <a:cxn ang="0">
                  <a:pos x="234" y="440"/>
                </a:cxn>
                <a:cxn ang="0">
                  <a:pos x="294" y="359"/>
                </a:cxn>
                <a:cxn ang="0">
                  <a:pos x="329" y="291"/>
                </a:cxn>
                <a:cxn ang="0">
                  <a:pos x="202" y="349"/>
                </a:cxn>
                <a:cxn ang="0">
                  <a:pos x="151" y="323"/>
                </a:cxn>
                <a:cxn ang="0">
                  <a:pos x="268" y="216"/>
                </a:cxn>
                <a:cxn ang="0">
                  <a:pos x="307" y="250"/>
                </a:cxn>
                <a:cxn ang="0">
                  <a:pos x="440" y="216"/>
                </a:cxn>
                <a:cxn ang="0">
                  <a:pos x="393" y="359"/>
                </a:cxn>
              </a:cxnLst>
              <a:rect l="0" t="0" r="r" b="b"/>
              <a:pathLst>
                <a:path w="451" h="452">
                  <a:moveTo>
                    <a:pt x="225" y="0"/>
                  </a:moveTo>
                  <a:cubicBezTo>
                    <a:pt x="101" y="0"/>
                    <a:pt x="0" y="102"/>
                    <a:pt x="0" y="226"/>
                  </a:cubicBezTo>
                  <a:cubicBezTo>
                    <a:pt x="0" y="350"/>
                    <a:pt x="101" y="452"/>
                    <a:pt x="225" y="452"/>
                  </a:cubicBezTo>
                  <a:cubicBezTo>
                    <a:pt x="350" y="452"/>
                    <a:pt x="451" y="350"/>
                    <a:pt x="451" y="226"/>
                  </a:cubicBezTo>
                  <a:cubicBezTo>
                    <a:pt x="451" y="102"/>
                    <a:pt x="350" y="0"/>
                    <a:pt x="225" y="0"/>
                  </a:cubicBezTo>
                  <a:close/>
                  <a:moveTo>
                    <a:pt x="273" y="61"/>
                  </a:moveTo>
                  <a:cubicBezTo>
                    <a:pt x="291" y="22"/>
                    <a:pt x="291" y="22"/>
                    <a:pt x="291" y="22"/>
                  </a:cubicBezTo>
                  <a:cubicBezTo>
                    <a:pt x="317" y="30"/>
                    <a:pt x="341" y="43"/>
                    <a:pt x="362" y="61"/>
                  </a:cubicBezTo>
                  <a:lnTo>
                    <a:pt x="273" y="61"/>
                  </a:lnTo>
                  <a:close/>
                  <a:moveTo>
                    <a:pt x="261" y="61"/>
                  </a:moveTo>
                  <a:cubicBezTo>
                    <a:pt x="223" y="61"/>
                    <a:pt x="223" y="61"/>
                    <a:pt x="223" y="61"/>
                  </a:cubicBezTo>
                  <a:cubicBezTo>
                    <a:pt x="246" y="12"/>
                    <a:pt x="246" y="12"/>
                    <a:pt x="246" y="12"/>
                  </a:cubicBezTo>
                  <a:cubicBezTo>
                    <a:pt x="258" y="13"/>
                    <a:pt x="269" y="16"/>
                    <a:pt x="280" y="18"/>
                  </a:cubicBezTo>
                  <a:lnTo>
                    <a:pt x="261" y="61"/>
                  </a:lnTo>
                  <a:close/>
                  <a:moveTo>
                    <a:pt x="78" y="370"/>
                  </a:moveTo>
                  <a:cubicBezTo>
                    <a:pt x="117" y="370"/>
                    <a:pt x="117" y="370"/>
                    <a:pt x="117" y="370"/>
                  </a:cubicBezTo>
                  <a:cubicBezTo>
                    <a:pt x="102" y="402"/>
                    <a:pt x="102" y="402"/>
                    <a:pt x="102" y="402"/>
                  </a:cubicBezTo>
                  <a:cubicBezTo>
                    <a:pt x="92" y="395"/>
                    <a:pt x="83" y="387"/>
                    <a:pt x="74" y="378"/>
                  </a:cubicBezTo>
                  <a:lnTo>
                    <a:pt x="78" y="370"/>
                  </a:lnTo>
                  <a:close/>
                  <a:moveTo>
                    <a:pt x="330" y="167"/>
                  </a:moveTo>
                  <a:cubicBezTo>
                    <a:pt x="309" y="196"/>
                    <a:pt x="304" y="199"/>
                    <a:pt x="255" y="199"/>
                  </a:cubicBezTo>
                  <a:cubicBezTo>
                    <a:pt x="208" y="199"/>
                    <a:pt x="208" y="199"/>
                    <a:pt x="208" y="199"/>
                  </a:cubicBezTo>
                  <a:cubicBezTo>
                    <a:pt x="231" y="149"/>
                    <a:pt x="231" y="149"/>
                    <a:pt x="231" y="149"/>
                  </a:cubicBezTo>
                  <a:cubicBezTo>
                    <a:pt x="235" y="151"/>
                    <a:pt x="238" y="154"/>
                    <a:pt x="241" y="156"/>
                  </a:cubicBezTo>
                  <a:cubicBezTo>
                    <a:pt x="247" y="148"/>
                    <a:pt x="247" y="148"/>
                    <a:pt x="247" y="148"/>
                  </a:cubicBezTo>
                  <a:cubicBezTo>
                    <a:pt x="244" y="145"/>
                    <a:pt x="240" y="142"/>
                    <a:pt x="236" y="140"/>
                  </a:cubicBezTo>
                  <a:cubicBezTo>
                    <a:pt x="260" y="87"/>
                    <a:pt x="260" y="87"/>
                    <a:pt x="260" y="87"/>
                  </a:cubicBezTo>
                  <a:cubicBezTo>
                    <a:pt x="265" y="80"/>
                    <a:pt x="269" y="79"/>
                    <a:pt x="275" y="79"/>
                  </a:cubicBezTo>
                  <a:cubicBezTo>
                    <a:pt x="318" y="79"/>
                    <a:pt x="318" y="79"/>
                    <a:pt x="318" y="79"/>
                  </a:cubicBezTo>
                  <a:cubicBezTo>
                    <a:pt x="352" y="79"/>
                    <a:pt x="367" y="84"/>
                    <a:pt x="373" y="92"/>
                  </a:cubicBezTo>
                  <a:cubicBezTo>
                    <a:pt x="377" y="99"/>
                    <a:pt x="380" y="112"/>
                    <a:pt x="376" y="131"/>
                  </a:cubicBezTo>
                  <a:cubicBezTo>
                    <a:pt x="393" y="129"/>
                    <a:pt x="393" y="129"/>
                    <a:pt x="393" y="129"/>
                  </a:cubicBezTo>
                  <a:cubicBezTo>
                    <a:pt x="395" y="121"/>
                    <a:pt x="398" y="113"/>
                    <a:pt x="401" y="104"/>
                  </a:cubicBezTo>
                  <a:cubicBezTo>
                    <a:pt x="422" y="133"/>
                    <a:pt x="435" y="168"/>
                    <a:pt x="439" y="205"/>
                  </a:cubicBezTo>
                  <a:cubicBezTo>
                    <a:pt x="328" y="205"/>
                    <a:pt x="328" y="205"/>
                    <a:pt x="328" y="205"/>
                  </a:cubicBezTo>
                  <a:cubicBezTo>
                    <a:pt x="346" y="167"/>
                    <a:pt x="346" y="167"/>
                    <a:pt x="346" y="167"/>
                  </a:cubicBezTo>
                  <a:lnTo>
                    <a:pt x="330" y="167"/>
                  </a:lnTo>
                  <a:close/>
                  <a:moveTo>
                    <a:pt x="234" y="11"/>
                  </a:moveTo>
                  <a:cubicBezTo>
                    <a:pt x="211" y="61"/>
                    <a:pt x="211" y="61"/>
                    <a:pt x="211" y="61"/>
                  </a:cubicBezTo>
                  <a:cubicBezTo>
                    <a:pt x="88" y="61"/>
                    <a:pt x="88" y="61"/>
                    <a:pt x="88" y="61"/>
                  </a:cubicBezTo>
                  <a:cubicBezTo>
                    <a:pt x="126" y="30"/>
                    <a:pt x="173" y="11"/>
                    <a:pt x="225" y="11"/>
                  </a:cubicBezTo>
                  <a:cubicBezTo>
                    <a:pt x="228" y="11"/>
                    <a:pt x="231" y="11"/>
                    <a:pt x="234" y="11"/>
                  </a:cubicBezTo>
                  <a:close/>
                  <a:moveTo>
                    <a:pt x="77" y="71"/>
                  </a:moveTo>
                  <a:cubicBezTo>
                    <a:pt x="166" y="71"/>
                    <a:pt x="166" y="71"/>
                    <a:pt x="166" y="71"/>
                  </a:cubicBezTo>
                  <a:cubicBezTo>
                    <a:pt x="162" y="80"/>
                    <a:pt x="162" y="80"/>
                    <a:pt x="162" y="80"/>
                  </a:cubicBezTo>
                  <a:cubicBezTo>
                    <a:pt x="185" y="81"/>
                    <a:pt x="197" y="86"/>
                    <a:pt x="184" y="117"/>
                  </a:cubicBezTo>
                  <a:cubicBezTo>
                    <a:pt x="181" y="117"/>
                    <a:pt x="178" y="116"/>
                    <a:pt x="175" y="115"/>
                  </a:cubicBezTo>
                  <a:cubicBezTo>
                    <a:pt x="173" y="126"/>
                    <a:pt x="173" y="126"/>
                    <a:pt x="173" y="126"/>
                  </a:cubicBezTo>
                  <a:cubicBezTo>
                    <a:pt x="175" y="126"/>
                    <a:pt x="178" y="127"/>
                    <a:pt x="180" y="127"/>
                  </a:cubicBezTo>
                  <a:cubicBezTo>
                    <a:pt x="143" y="205"/>
                    <a:pt x="143" y="205"/>
                    <a:pt x="143" y="205"/>
                  </a:cubicBezTo>
                  <a:cubicBezTo>
                    <a:pt x="11" y="205"/>
                    <a:pt x="11" y="205"/>
                    <a:pt x="11" y="205"/>
                  </a:cubicBezTo>
                  <a:cubicBezTo>
                    <a:pt x="16" y="153"/>
                    <a:pt x="40" y="106"/>
                    <a:pt x="77" y="71"/>
                  </a:cubicBezTo>
                  <a:close/>
                  <a:moveTo>
                    <a:pt x="11" y="216"/>
                  </a:moveTo>
                  <a:cubicBezTo>
                    <a:pt x="138" y="216"/>
                    <a:pt x="138" y="216"/>
                    <a:pt x="138" y="216"/>
                  </a:cubicBezTo>
                  <a:cubicBezTo>
                    <a:pt x="115" y="266"/>
                    <a:pt x="115" y="266"/>
                    <a:pt x="115" y="266"/>
                  </a:cubicBezTo>
                  <a:cubicBezTo>
                    <a:pt x="83" y="334"/>
                    <a:pt x="83" y="334"/>
                    <a:pt x="83" y="334"/>
                  </a:cubicBezTo>
                  <a:cubicBezTo>
                    <a:pt x="77" y="344"/>
                    <a:pt x="69" y="348"/>
                    <a:pt x="51" y="351"/>
                  </a:cubicBezTo>
                  <a:cubicBezTo>
                    <a:pt x="25" y="316"/>
                    <a:pt x="10" y="272"/>
                    <a:pt x="10" y="226"/>
                  </a:cubicBezTo>
                  <a:cubicBezTo>
                    <a:pt x="10" y="223"/>
                    <a:pt x="11" y="219"/>
                    <a:pt x="11" y="216"/>
                  </a:cubicBezTo>
                  <a:close/>
                  <a:moveTo>
                    <a:pt x="234" y="440"/>
                  </a:moveTo>
                  <a:cubicBezTo>
                    <a:pt x="229" y="432"/>
                    <a:pt x="229" y="432"/>
                    <a:pt x="229" y="432"/>
                  </a:cubicBezTo>
                  <a:cubicBezTo>
                    <a:pt x="223" y="435"/>
                    <a:pt x="218" y="438"/>
                    <a:pt x="212" y="440"/>
                  </a:cubicBezTo>
                  <a:cubicBezTo>
                    <a:pt x="175" y="438"/>
                    <a:pt x="141" y="426"/>
                    <a:pt x="111" y="408"/>
                  </a:cubicBezTo>
                  <a:cubicBezTo>
                    <a:pt x="128" y="370"/>
                    <a:pt x="128" y="370"/>
                    <a:pt x="128" y="370"/>
                  </a:cubicBezTo>
                  <a:cubicBezTo>
                    <a:pt x="288" y="370"/>
                    <a:pt x="288" y="370"/>
                    <a:pt x="288" y="370"/>
                  </a:cubicBezTo>
                  <a:cubicBezTo>
                    <a:pt x="286" y="373"/>
                    <a:pt x="285" y="375"/>
                    <a:pt x="282" y="379"/>
                  </a:cubicBezTo>
                  <a:cubicBezTo>
                    <a:pt x="292" y="384"/>
                    <a:pt x="292" y="384"/>
                    <a:pt x="292" y="384"/>
                  </a:cubicBezTo>
                  <a:cubicBezTo>
                    <a:pt x="294" y="380"/>
                    <a:pt x="297" y="375"/>
                    <a:pt x="299" y="370"/>
                  </a:cubicBezTo>
                  <a:cubicBezTo>
                    <a:pt x="384" y="370"/>
                    <a:pt x="384" y="370"/>
                    <a:pt x="384" y="370"/>
                  </a:cubicBezTo>
                  <a:cubicBezTo>
                    <a:pt x="347" y="411"/>
                    <a:pt x="293" y="438"/>
                    <a:pt x="234" y="440"/>
                  </a:cubicBezTo>
                  <a:close/>
                  <a:moveTo>
                    <a:pt x="393" y="359"/>
                  </a:moveTo>
                  <a:cubicBezTo>
                    <a:pt x="294" y="359"/>
                    <a:pt x="294" y="359"/>
                    <a:pt x="294" y="359"/>
                  </a:cubicBezTo>
                  <a:cubicBezTo>
                    <a:pt x="307" y="344"/>
                    <a:pt x="337" y="302"/>
                    <a:pt x="343" y="293"/>
                  </a:cubicBezTo>
                  <a:cubicBezTo>
                    <a:pt x="329" y="291"/>
                    <a:pt x="329" y="291"/>
                    <a:pt x="329" y="291"/>
                  </a:cubicBezTo>
                  <a:cubicBezTo>
                    <a:pt x="311" y="310"/>
                    <a:pt x="293" y="324"/>
                    <a:pt x="280" y="333"/>
                  </a:cubicBezTo>
                  <a:cubicBezTo>
                    <a:pt x="262" y="344"/>
                    <a:pt x="239" y="349"/>
                    <a:pt x="202" y="349"/>
                  </a:cubicBezTo>
                  <a:cubicBezTo>
                    <a:pt x="174" y="349"/>
                    <a:pt x="158" y="348"/>
                    <a:pt x="149" y="343"/>
                  </a:cubicBezTo>
                  <a:cubicBezTo>
                    <a:pt x="145" y="341"/>
                    <a:pt x="146" y="333"/>
                    <a:pt x="151" y="323"/>
                  </a:cubicBezTo>
                  <a:cubicBezTo>
                    <a:pt x="200" y="216"/>
                    <a:pt x="200" y="216"/>
                    <a:pt x="200" y="216"/>
                  </a:cubicBezTo>
                  <a:cubicBezTo>
                    <a:pt x="268" y="216"/>
                    <a:pt x="268" y="216"/>
                    <a:pt x="268" y="216"/>
                  </a:cubicBezTo>
                  <a:cubicBezTo>
                    <a:pt x="295" y="218"/>
                    <a:pt x="297" y="224"/>
                    <a:pt x="292" y="250"/>
                  </a:cubicBezTo>
                  <a:cubicBezTo>
                    <a:pt x="307" y="250"/>
                    <a:pt x="307" y="250"/>
                    <a:pt x="307" y="250"/>
                  </a:cubicBezTo>
                  <a:cubicBezTo>
                    <a:pt x="323" y="216"/>
                    <a:pt x="323" y="216"/>
                    <a:pt x="323" y="216"/>
                  </a:cubicBezTo>
                  <a:cubicBezTo>
                    <a:pt x="440" y="216"/>
                    <a:pt x="440" y="216"/>
                    <a:pt x="440" y="216"/>
                  </a:cubicBezTo>
                  <a:cubicBezTo>
                    <a:pt x="440" y="219"/>
                    <a:pt x="440" y="223"/>
                    <a:pt x="440" y="226"/>
                  </a:cubicBezTo>
                  <a:cubicBezTo>
                    <a:pt x="440" y="276"/>
                    <a:pt x="422" y="323"/>
                    <a:pt x="393" y="35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31"/>
            <p:cNvSpPr>
              <a:spLocks/>
            </p:cNvSpPr>
            <p:nvPr userDrawn="1"/>
          </p:nvSpPr>
          <p:spPr bwMode="gray">
            <a:xfrm>
              <a:off x="1731" y="1512"/>
              <a:ext cx="19" cy="19"/>
            </a:xfrm>
            <a:custGeom>
              <a:avLst/>
              <a:gdLst/>
              <a:ahLst/>
              <a:cxnLst>
                <a:cxn ang="0">
                  <a:pos x="0" y="7"/>
                </a:cxn>
                <a:cxn ang="0">
                  <a:pos x="17" y="27"/>
                </a:cxn>
                <a:cxn ang="0">
                  <a:pos x="26" y="20"/>
                </a:cxn>
                <a:cxn ang="0">
                  <a:pos x="8" y="0"/>
                </a:cxn>
                <a:cxn ang="0">
                  <a:pos x="0" y="7"/>
                </a:cxn>
              </a:cxnLst>
              <a:rect l="0" t="0" r="r" b="b"/>
              <a:pathLst>
                <a:path w="26" h="27">
                  <a:moveTo>
                    <a:pt x="0" y="7"/>
                  </a:moveTo>
                  <a:cubicBezTo>
                    <a:pt x="7" y="13"/>
                    <a:pt x="12" y="20"/>
                    <a:pt x="17" y="27"/>
                  </a:cubicBezTo>
                  <a:cubicBezTo>
                    <a:pt x="26" y="20"/>
                    <a:pt x="26" y="20"/>
                    <a:pt x="26" y="20"/>
                  </a:cubicBezTo>
                  <a:cubicBezTo>
                    <a:pt x="20" y="13"/>
                    <a:pt x="14" y="6"/>
                    <a:pt x="8" y="0"/>
                  </a:cubicBez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32"/>
            <p:cNvSpPr>
              <a:spLocks/>
            </p:cNvSpPr>
            <p:nvPr userDrawn="1"/>
          </p:nvSpPr>
          <p:spPr bwMode="gray">
            <a:xfrm>
              <a:off x="1637" y="1475"/>
              <a:ext cx="19" cy="8"/>
            </a:xfrm>
            <a:custGeom>
              <a:avLst/>
              <a:gdLst/>
              <a:ahLst/>
              <a:cxnLst>
                <a:cxn ang="0">
                  <a:pos x="16" y="10"/>
                </a:cxn>
                <a:cxn ang="0">
                  <a:pos x="26" y="11"/>
                </a:cxn>
                <a:cxn ang="0">
                  <a:pos x="27" y="0"/>
                </a:cxn>
                <a:cxn ang="0">
                  <a:pos x="16" y="0"/>
                </a:cxn>
                <a:cxn ang="0">
                  <a:pos x="0" y="1"/>
                </a:cxn>
                <a:cxn ang="0">
                  <a:pos x="0" y="11"/>
                </a:cxn>
                <a:cxn ang="0">
                  <a:pos x="16" y="10"/>
                </a:cxn>
              </a:cxnLst>
              <a:rect l="0" t="0" r="r" b="b"/>
              <a:pathLst>
                <a:path w="27" h="11">
                  <a:moveTo>
                    <a:pt x="16" y="10"/>
                  </a:moveTo>
                  <a:cubicBezTo>
                    <a:pt x="20" y="10"/>
                    <a:pt x="23" y="11"/>
                    <a:pt x="26" y="11"/>
                  </a:cubicBezTo>
                  <a:cubicBezTo>
                    <a:pt x="27" y="0"/>
                    <a:pt x="27" y="0"/>
                    <a:pt x="27" y="0"/>
                  </a:cubicBezTo>
                  <a:cubicBezTo>
                    <a:pt x="23" y="0"/>
                    <a:pt x="20" y="0"/>
                    <a:pt x="16" y="0"/>
                  </a:cubicBezTo>
                  <a:cubicBezTo>
                    <a:pt x="10" y="0"/>
                    <a:pt x="5" y="0"/>
                    <a:pt x="0" y="1"/>
                  </a:cubicBezTo>
                  <a:cubicBezTo>
                    <a:pt x="0" y="11"/>
                    <a:pt x="0" y="11"/>
                    <a:pt x="0" y="11"/>
                  </a:cubicBezTo>
                  <a:cubicBezTo>
                    <a:pt x="6" y="11"/>
                    <a:pt x="11" y="10"/>
                    <a:pt x="16"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33"/>
            <p:cNvSpPr>
              <a:spLocks/>
            </p:cNvSpPr>
            <p:nvPr userDrawn="1"/>
          </p:nvSpPr>
          <p:spPr bwMode="gray">
            <a:xfrm>
              <a:off x="1601" y="1478"/>
              <a:ext cx="21" cy="13"/>
            </a:xfrm>
            <a:custGeom>
              <a:avLst/>
              <a:gdLst/>
              <a:ahLst/>
              <a:cxnLst>
                <a:cxn ang="0">
                  <a:pos x="29" y="11"/>
                </a:cxn>
                <a:cxn ang="0">
                  <a:pos x="26" y="0"/>
                </a:cxn>
                <a:cxn ang="0">
                  <a:pos x="0" y="9"/>
                </a:cxn>
                <a:cxn ang="0">
                  <a:pos x="4" y="19"/>
                </a:cxn>
                <a:cxn ang="0">
                  <a:pos x="29" y="11"/>
                </a:cxn>
              </a:cxnLst>
              <a:rect l="0" t="0" r="r" b="b"/>
              <a:pathLst>
                <a:path w="29" h="19">
                  <a:moveTo>
                    <a:pt x="29" y="11"/>
                  </a:moveTo>
                  <a:cubicBezTo>
                    <a:pt x="26" y="0"/>
                    <a:pt x="26" y="0"/>
                    <a:pt x="26" y="0"/>
                  </a:cubicBezTo>
                  <a:cubicBezTo>
                    <a:pt x="17" y="2"/>
                    <a:pt x="9" y="5"/>
                    <a:pt x="0" y="9"/>
                  </a:cubicBezTo>
                  <a:cubicBezTo>
                    <a:pt x="4" y="19"/>
                    <a:pt x="4" y="19"/>
                    <a:pt x="4" y="19"/>
                  </a:cubicBezTo>
                  <a:cubicBezTo>
                    <a:pt x="12" y="15"/>
                    <a:pt x="20" y="13"/>
                    <a:pt x="29"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34"/>
            <p:cNvSpPr>
              <a:spLocks/>
            </p:cNvSpPr>
            <p:nvPr userDrawn="1"/>
          </p:nvSpPr>
          <p:spPr bwMode="gray">
            <a:xfrm>
              <a:off x="1570" y="1491"/>
              <a:ext cx="19" cy="17"/>
            </a:xfrm>
            <a:custGeom>
              <a:avLst/>
              <a:gdLst/>
              <a:ahLst/>
              <a:cxnLst>
                <a:cxn ang="0">
                  <a:pos x="7" y="24"/>
                </a:cxn>
                <a:cxn ang="0">
                  <a:pos x="28" y="10"/>
                </a:cxn>
                <a:cxn ang="0">
                  <a:pos x="23" y="0"/>
                </a:cxn>
                <a:cxn ang="0">
                  <a:pos x="0" y="16"/>
                </a:cxn>
                <a:cxn ang="0">
                  <a:pos x="7" y="24"/>
                </a:cxn>
              </a:cxnLst>
              <a:rect l="0" t="0" r="r" b="b"/>
              <a:pathLst>
                <a:path w="28" h="24">
                  <a:moveTo>
                    <a:pt x="7" y="24"/>
                  </a:moveTo>
                  <a:cubicBezTo>
                    <a:pt x="14" y="19"/>
                    <a:pt x="21" y="14"/>
                    <a:pt x="28" y="10"/>
                  </a:cubicBezTo>
                  <a:cubicBezTo>
                    <a:pt x="23" y="0"/>
                    <a:pt x="23" y="0"/>
                    <a:pt x="23" y="0"/>
                  </a:cubicBezTo>
                  <a:cubicBezTo>
                    <a:pt x="15" y="5"/>
                    <a:pt x="7" y="10"/>
                    <a:pt x="0" y="16"/>
                  </a:cubicBezTo>
                  <a:lnTo>
                    <a:pt x="7"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35"/>
            <p:cNvSpPr>
              <a:spLocks/>
            </p:cNvSpPr>
            <p:nvPr userDrawn="1"/>
          </p:nvSpPr>
          <p:spPr bwMode="gray">
            <a:xfrm>
              <a:off x="1764" y="1581"/>
              <a:ext cx="9" cy="20"/>
            </a:xfrm>
            <a:custGeom>
              <a:avLst/>
              <a:gdLst/>
              <a:ahLst/>
              <a:cxnLst>
                <a:cxn ang="0">
                  <a:pos x="0" y="2"/>
                </a:cxn>
                <a:cxn ang="0">
                  <a:pos x="2" y="28"/>
                </a:cxn>
                <a:cxn ang="0">
                  <a:pos x="13" y="27"/>
                </a:cxn>
                <a:cxn ang="0">
                  <a:pos x="10" y="0"/>
                </a:cxn>
                <a:cxn ang="0">
                  <a:pos x="0" y="2"/>
                </a:cxn>
              </a:cxnLst>
              <a:rect l="0" t="0" r="r" b="b"/>
              <a:pathLst>
                <a:path w="13" h="28">
                  <a:moveTo>
                    <a:pt x="0" y="2"/>
                  </a:moveTo>
                  <a:cubicBezTo>
                    <a:pt x="1" y="10"/>
                    <a:pt x="2" y="19"/>
                    <a:pt x="2" y="28"/>
                  </a:cubicBezTo>
                  <a:cubicBezTo>
                    <a:pt x="13" y="27"/>
                    <a:pt x="13" y="27"/>
                    <a:pt x="13" y="27"/>
                  </a:cubicBezTo>
                  <a:cubicBezTo>
                    <a:pt x="13" y="18"/>
                    <a:pt x="12" y="9"/>
                    <a:pt x="10" y="0"/>
                  </a:cubicBez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36"/>
            <p:cNvSpPr>
              <a:spLocks/>
            </p:cNvSpPr>
            <p:nvPr userDrawn="1"/>
          </p:nvSpPr>
          <p:spPr bwMode="gray">
            <a:xfrm>
              <a:off x="1726" y="1677"/>
              <a:ext cx="19" cy="18"/>
            </a:xfrm>
            <a:custGeom>
              <a:avLst/>
              <a:gdLst/>
              <a:ahLst/>
              <a:cxnLst>
                <a:cxn ang="0">
                  <a:pos x="0" y="18"/>
                </a:cxn>
                <a:cxn ang="0">
                  <a:pos x="7" y="26"/>
                </a:cxn>
                <a:cxn ang="0">
                  <a:pos x="26" y="6"/>
                </a:cxn>
                <a:cxn ang="0">
                  <a:pos x="18" y="0"/>
                </a:cxn>
                <a:cxn ang="0">
                  <a:pos x="0" y="18"/>
                </a:cxn>
              </a:cxnLst>
              <a:rect l="0" t="0" r="r" b="b"/>
              <a:pathLst>
                <a:path w="26" h="26">
                  <a:moveTo>
                    <a:pt x="0" y="18"/>
                  </a:moveTo>
                  <a:cubicBezTo>
                    <a:pt x="7" y="26"/>
                    <a:pt x="7" y="26"/>
                    <a:pt x="7" y="26"/>
                  </a:cubicBezTo>
                  <a:cubicBezTo>
                    <a:pt x="14" y="20"/>
                    <a:pt x="20" y="13"/>
                    <a:pt x="26" y="6"/>
                  </a:cubicBezTo>
                  <a:cubicBezTo>
                    <a:pt x="18" y="0"/>
                    <a:pt x="18" y="0"/>
                    <a:pt x="18" y="0"/>
                  </a:cubicBezTo>
                  <a:cubicBezTo>
                    <a:pt x="13" y="6"/>
                    <a:pt x="7" y="12"/>
                    <a:pt x="0"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9"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tx1">
                    <a:lumMod val="75000"/>
                    <a:lumOff val="25000"/>
                  </a:schemeClr>
                </a:solidFill>
                <a:latin typeface="+mj-lt"/>
                <a:ea typeface="+mn-ea"/>
                <a:cs typeface="+mn-cs"/>
              </a:rPr>
              <a:pPr algn="ctr">
                <a:defRPr/>
              </a:pPr>
              <a:t>‹#›</a:t>
            </a:fld>
            <a:endParaRPr lang="en-US" sz="800" kern="1200" dirty="0">
              <a:solidFill>
                <a:schemeClr val="tx1">
                  <a:lumMod val="75000"/>
                  <a:lumOff val="25000"/>
                </a:schemeClr>
              </a:solidFill>
              <a:latin typeface="+mj-lt"/>
              <a:ea typeface="+mn-ea"/>
              <a:cs typeface="+mn-cs"/>
            </a:endParaRPr>
          </a:p>
        </p:txBody>
      </p:sp>
      <p:sp>
        <p:nvSpPr>
          <p:cNvPr id="42" name="TextBox 41"/>
          <p:cNvSpPr txBox="1"/>
          <p:nvPr userDrawn="1"/>
        </p:nvSpPr>
        <p:spPr>
          <a:xfrm>
            <a:off x="457200" y="6567831"/>
            <a:ext cx="3352800" cy="290170"/>
          </a:xfrm>
          <a:prstGeom prst="rect">
            <a:avLst/>
          </a:prstGeom>
          <a:noFill/>
        </p:spPr>
        <p:txBody>
          <a:bodyPr wrap="square" lIns="0" tIns="0" rIns="0" bIns="0" rtlCol="0">
            <a:noAutofit/>
          </a:bodyPr>
          <a:lstStyle/>
          <a:p>
            <a:r>
              <a:rPr lang="en-US" sz="800" kern="1200" baseline="0" dirty="0" smtClean="0">
                <a:solidFill>
                  <a:schemeClr val="tx1">
                    <a:lumMod val="50000"/>
                    <a:lumOff val="50000"/>
                  </a:schemeClr>
                </a:solidFill>
                <a:latin typeface="+mj-lt"/>
                <a:ea typeface="+mn-ea"/>
                <a:cs typeface="+mn-cs"/>
              </a:rPr>
              <a:t>Public Information</a:t>
            </a:r>
            <a:endParaRPr lang="en-US" sz="800" b="1" kern="1200" baseline="0" dirty="0" smtClean="0">
              <a:solidFill>
                <a:schemeClr val="tx1">
                  <a:lumMod val="50000"/>
                  <a:lumOff val="50000"/>
                </a:schemeClr>
              </a:solidFill>
              <a:latin typeface="+mj-lt"/>
              <a:ea typeface="+mn-ea"/>
              <a:cs typeface="+mn-cs"/>
            </a:endParaRPr>
          </a:p>
          <a:p>
            <a:r>
              <a:rPr lang="en-US" sz="700" kern="1200" baseline="0" dirty="0" smtClean="0">
                <a:solidFill>
                  <a:schemeClr val="tx1">
                    <a:lumMod val="50000"/>
                    <a:lumOff val="50000"/>
                  </a:schemeClr>
                </a:solidFill>
                <a:latin typeface="+mn-lt"/>
                <a:ea typeface="+mn-ea"/>
                <a:cs typeface="+mn-cs"/>
              </a:rPr>
              <a:t>© 2014 Express Scripts Holding Company. All Rights Reserved.</a:t>
            </a:r>
            <a:endParaRPr lang="en-US" sz="700" dirty="0">
              <a:solidFill>
                <a:schemeClr val="tx1">
                  <a:lumMod val="50000"/>
                  <a:lumOff val="50000"/>
                </a:schemeClr>
              </a:solidFill>
            </a:endParaRPr>
          </a:p>
        </p:txBody>
      </p:sp>
      <p:pic>
        <p:nvPicPr>
          <p:cNvPr id="43" name="Picture 2" descr="http://esidepartments/sites/DEP169/Documents/Data%20Classification/12-1272%20Security%20Policy%20Classification%20Public.png"/>
          <p:cNvPicPr>
            <a:picLocks noChangeAspect="1" noChangeArrowheads="1"/>
          </p:cNvPicPr>
          <p:nvPr userDrawn="1"/>
        </p:nvPicPr>
        <p:blipFill>
          <a:blip r:embed="rId2" cstate="print"/>
          <a:srcRect/>
          <a:stretch>
            <a:fillRect/>
          </a:stretch>
        </p:blipFill>
        <p:spPr bwMode="auto">
          <a:xfrm>
            <a:off x="85725" y="6536531"/>
            <a:ext cx="285750" cy="246888"/>
          </a:xfrm>
          <a:prstGeom prst="rect">
            <a:avLst/>
          </a:prstGeom>
          <a:noFill/>
        </p:spPr>
      </p:pic>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Photo) Dark BG">
    <p:bg bwMode="auto">
      <p:bgPr>
        <a:solidFill>
          <a:schemeClr val="accent3"/>
        </a:solidFill>
        <a:effectLst/>
      </p:bgPr>
    </p:bg>
    <p:spTree>
      <p:nvGrpSpPr>
        <p:cNvPr id="1" name=""/>
        <p:cNvGrpSpPr/>
        <p:nvPr/>
      </p:nvGrpSpPr>
      <p:grpSpPr>
        <a:xfrm>
          <a:off x="0" y="0"/>
          <a:ext cx="0" cy="0"/>
          <a:chOff x="0" y="0"/>
          <a:chExt cx="0" cy="0"/>
        </a:xfrm>
      </p:grpSpPr>
      <p:grpSp>
        <p:nvGrpSpPr>
          <p:cNvPr id="5" name="Group 44"/>
          <p:cNvGrpSpPr/>
          <p:nvPr userDrawn="1"/>
        </p:nvGrpSpPr>
        <p:grpSpPr bwMode="white">
          <a:xfrm>
            <a:off x="0" y="5497116"/>
            <a:ext cx="9144000" cy="1375874"/>
            <a:chOff x="0" y="5497116"/>
            <a:chExt cx="9144000" cy="1375874"/>
          </a:xfrm>
        </p:grpSpPr>
        <p:sp>
          <p:nvSpPr>
            <p:cNvPr id="8197"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8"/>
            <p:cNvGrpSpPr>
              <a:grpSpLocks noChangeAspect="1"/>
            </p:cNvGrpSpPr>
            <p:nvPr userDrawn="1"/>
          </p:nvGrpSpPr>
          <p:grpSpPr bwMode="white">
            <a:xfrm>
              <a:off x="7209614" y="5497116"/>
              <a:ext cx="1374905" cy="1027509"/>
              <a:chOff x="5198" y="2352"/>
              <a:chExt cx="562" cy="420"/>
            </a:xfrm>
            <a:solidFill>
              <a:schemeClr val="bg1"/>
            </a:solidFill>
          </p:grpSpPr>
          <p:sp>
            <p:nvSpPr>
              <p:cNvPr id="43" name="Freeform 9"/>
              <p:cNvSpPr>
                <a:spLocks/>
              </p:cNvSpPr>
              <p:nvPr userDrawn="1"/>
            </p:nvSpPr>
            <p:spPr bwMode="white">
              <a:xfrm>
                <a:off x="5471"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0"/>
              <p:cNvSpPr>
                <a:spLocks/>
              </p:cNvSpPr>
              <p:nvPr userDrawn="1"/>
            </p:nvSpPr>
            <p:spPr bwMode="white">
              <a:xfrm>
                <a:off x="5198"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 name="Title 1"/>
          <p:cNvSpPr>
            <a:spLocks noGrp="1"/>
          </p:cNvSpPr>
          <p:nvPr>
            <p:ph type="ctrTitle" hasCustomPrompt="1"/>
          </p:nvPr>
        </p:nvSpPr>
        <p:spPr bwMode="white">
          <a:xfrm>
            <a:off x="2466976" y="3276600"/>
            <a:ext cx="5588000" cy="812800"/>
          </a:xfrm>
        </p:spPr>
        <p:txBody>
          <a:bodyPr lIns="0" tIns="0" rIns="0" bIns="0" anchor="t" anchorCtr="0">
            <a:noAutofit/>
          </a:bodyPr>
          <a:lstStyle>
            <a:lvl1pPr algn="l">
              <a:lnSpc>
                <a:spcPct val="95000"/>
              </a:lnSpc>
              <a:defRPr sz="2500" baseline="0">
                <a:solidFill>
                  <a:schemeClr val="bg1"/>
                </a:solidFill>
              </a:defRPr>
            </a:lvl1pPr>
          </a:lstStyle>
          <a:p>
            <a:r>
              <a:rPr lang="en-US" dirty="0" smtClean="0"/>
              <a:t>Section Break Title Goes Here</a:t>
            </a:r>
            <a:br>
              <a:rPr lang="en-US" dirty="0" smtClean="0"/>
            </a:br>
            <a:r>
              <a:rPr lang="en-US" dirty="0" smtClean="0"/>
              <a:t>(Presenter Photo Option) </a:t>
            </a:r>
            <a:endParaRPr lang="en-US" dirty="0"/>
          </a:p>
        </p:txBody>
      </p:sp>
      <p:sp>
        <p:nvSpPr>
          <p:cNvPr id="3" name="Subtitle 2"/>
          <p:cNvSpPr>
            <a:spLocks noGrp="1"/>
          </p:cNvSpPr>
          <p:nvPr>
            <p:ph type="subTitle" idx="1" hasCustomPrompt="1"/>
          </p:nvPr>
        </p:nvSpPr>
        <p:spPr bwMode="white">
          <a:xfrm>
            <a:off x="2466974" y="4095750"/>
            <a:ext cx="5588001" cy="400050"/>
          </a:xfrm>
        </p:spPr>
        <p:txBody>
          <a:bodyPr lIns="0" tIns="0" rIns="0" bIns="0">
            <a:noAutofit/>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a:t>
            </a:r>
          </a:p>
        </p:txBody>
      </p:sp>
      <p:sp>
        <p:nvSpPr>
          <p:cNvPr id="4" name="Date Placeholder 3"/>
          <p:cNvSpPr>
            <a:spLocks noGrp="1"/>
          </p:cNvSpPr>
          <p:nvPr>
            <p:ph type="dt" sz="half" idx="10"/>
          </p:nvPr>
        </p:nvSpPr>
        <p:spPr>
          <a:xfrm>
            <a:off x="3505200" y="6569076"/>
            <a:ext cx="2133600" cy="269874"/>
          </a:xfrm>
        </p:spPr>
        <p:txBody>
          <a:bodyPr/>
          <a:lstStyle>
            <a:lvl1pPr algn="ctr">
              <a:defRPr/>
            </a:lvl1pPr>
          </a:lstStyle>
          <a:p>
            <a:fld id="{5E706C27-D476-4C27-AB17-11DEB34BC724}" type="datetime1">
              <a:rPr lang="en-US" smtClean="0"/>
              <a:pPr/>
              <a:t>03/26/2014</a:t>
            </a:fld>
            <a:endParaRPr lang="en-US"/>
          </a:p>
        </p:txBody>
      </p:sp>
      <p:sp>
        <p:nvSpPr>
          <p:cNvPr id="39" name="Picture Placeholder 38"/>
          <p:cNvSpPr>
            <a:spLocks noGrp="1"/>
          </p:cNvSpPr>
          <p:nvPr>
            <p:ph type="pic" sz="quarter" idx="13" hasCustomPrompt="1"/>
          </p:nvPr>
        </p:nvSpPr>
        <p:spPr>
          <a:xfrm>
            <a:off x="2466975" y="1436688"/>
            <a:ext cx="1647825" cy="1585912"/>
          </a:xfrm>
        </p:spPr>
        <p:txBody>
          <a:bodyPr/>
          <a:lstStyle>
            <a:lvl1pPr algn="ctr">
              <a:buNone/>
              <a:defRPr sz="1600" baseline="0"/>
            </a:lvl1pPr>
          </a:lstStyle>
          <a:p>
            <a:r>
              <a:rPr lang="en-US" smtClean="0"/>
              <a:t>Insert photo here</a:t>
            </a:r>
            <a:endParaRPr lang="en-US"/>
          </a:p>
        </p:txBody>
      </p:sp>
      <p:sp>
        <p:nvSpPr>
          <p:cNvPr id="38"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tx1">
                    <a:lumMod val="75000"/>
                    <a:lumOff val="25000"/>
                  </a:schemeClr>
                </a:solidFill>
                <a:latin typeface="+mj-lt"/>
                <a:ea typeface="+mn-ea"/>
                <a:cs typeface="+mn-cs"/>
              </a:rPr>
              <a:pPr algn="ctr">
                <a:defRPr/>
              </a:pPr>
              <a:t>‹#›</a:t>
            </a:fld>
            <a:endParaRPr lang="en-US" sz="800" kern="1200" dirty="0">
              <a:solidFill>
                <a:schemeClr val="tx1">
                  <a:lumMod val="75000"/>
                  <a:lumOff val="25000"/>
                </a:schemeClr>
              </a:solidFill>
              <a:latin typeface="+mj-lt"/>
              <a:ea typeface="+mn-ea"/>
              <a:cs typeface="+mn-cs"/>
            </a:endParaRPr>
          </a:p>
        </p:txBody>
      </p:sp>
      <p:pic>
        <p:nvPicPr>
          <p:cNvPr id="68" name="Picture 2"/>
          <p:cNvPicPr>
            <a:picLocks noChangeAspect="1" noChangeArrowheads="1"/>
          </p:cNvPicPr>
          <p:nvPr userDrawn="1"/>
        </p:nvPicPr>
        <p:blipFill>
          <a:blip r:embed="rId2" cstate="print"/>
          <a:srcRect/>
          <a:stretch>
            <a:fillRect/>
          </a:stretch>
        </p:blipFill>
        <p:spPr bwMode="auto">
          <a:xfrm>
            <a:off x="2460625" y="5497950"/>
            <a:ext cx="1682496" cy="384061"/>
          </a:xfrm>
          <a:prstGeom prst="rect">
            <a:avLst/>
          </a:prstGeom>
          <a:noFill/>
          <a:ln w="9525">
            <a:noFill/>
            <a:miter lim="800000"/>
            <a:headEnd/>
            <a:tailEnd/>
          </a:ln>
          <a:effectLst/>
        </p:spPr>
      </p:pic>
      <p:sp>
        <p:nvSpPr>
          <p:cNvPr id="17" name="TextBox 16"/>
          <p:cNvSpPr txBox="1"/>
          <p:nvPr userDrawn="1"/>
        </p:nvSpPr>
        <p:spPr>
          <a:xfrm>
            <a:off x="457200" y="6567831"/>
            <a:ext cx="3352800" cy="290170"/>
          </a:xfrm>
          <a:prstGeom prst="rect">
            <a:avLst/>
          </a:prstGeom>
          <a:noFill/>
        </p:spPr>
        <p:txBody>
          <a:bodyPr wrap="square" lIns="0" tIns="0" rIns="0" bIns="0" rtlCol="0">
            <a:noAutofit/>
          </a:bodyPr>
          <a:lstStyle/>
          <a:p>
            <a:r>
              <a:rPr lang="en-US" sz="800" kern="1200" baseline="0" dirty="0" smtClean="0">
                <a:solidFill>
                  <a:schemeClr val="tx1">
                    <a:lumMod val="50000"/>
                    <a:lumOff val="50000"/>
                  </a:schemeClr>
                </a:solidFill>
                <a:latin typeface="+mj-lt"/>
                <a:ea typeface="+mn-ea"/>
                <a:cs typeface="+mn-cs"/>
              </a:rPr>
              <a:t>Public Information</a:t>
            </a:r>
            <a:endParaRPr lang="en-US" sz="800" b="1" kern="1200" baseline="0" dirty="0" smtClean="0">
              <a:solidFill>
                <a:schemeClr val="tx1">
                  <a:lumMod val="50000"/>
                  <a:lumOff val="50000"/>
                </a:schemeClr>
              </a:solidFill>
              <a:latin typeface="+mj-lt"/>
              <a:ea typeface="+mn-ea"/>
              <a:cs typeface="+mn-cs"/>
            </a:endParaRPr>
          </a:p>
          <a:p>
            <a:r>
              <a:rPr lang="en-US" sz="700" kern="1200" baseline="0" dirty="0" smtClean="0">
                <a:solidFill>
                  <a:schemeClr val="tx1">
                    <a:lumMod val="50000"/>
                    <a:lumOff val="50000"/>
                  </a:schemeClr>
                </a:solidFill>
                <a:latin typeface="+mn-lt"/>
                <a:ea typeface="+mn-ea"/>
                <a:cs typeface="+mn-cs"/>
              </a:rPr>
              <a:t>© 2014 Express Scripts Holding Company. All Rights Reserved.</a:t>
            </a:r>
            <a:endParaRPr lang="en-US" sz="700" dirty="0">
              <a:solidFill>
                <a:schemeClr val="tx1">
                  <a:lumMod val="50000"/>
                  <a:lumOff val="50000"/>
                </a:schemeClr>
              </a:solidFill>
            </a:endParaRPr>
          </a:p>
        </p:txBody>
      </p:sp>
      <p:pic>
        <p:nvPicPr>
          <p:cNvPr id="18" name="Picture 2" descr="http://esidepartments/sites/DEP169/Documents/Data%20Classification/12-1272%20Security%20Policy%20Classification%20Public.png"/>
          <p:cNvPicPr>
            <a:picLocks noChangeAspect="1" noChangeArrowheads="1"/>
          </p:cNvPicPr>
          <p:nvPr userDrawn="1"/>
        </p:nvPicPr>
        <p:blipFill>
          <a:blip r:embed="rId3" cstate="print"/>
          <a:srcRect/>
          <a:stretch>
            <a:fillRect/>
          </a:stretch>
        </p:blipFill>
        <p:spPr bwMode="auto">
          <a:xfrm>
            <a:off x="85725" y="6536531"/>
            <a:ext cx="285750" cy="246888"/>
          </a:xfrm>
          <a:prstGeom prst="rect">
            <a:avLst/>
          </a:prstGeom>
          <a:noFill/>
        </p:spPr>
      </p:pic>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ide) Light BG">
    <p:bg bwMode="auto">
      <p:bgPr>
        <a:solidFill>
          <a:schemeClr val="bg1">
            <a:lumMod val="75000"/>
          </a:schemeClr>
        </a:solidFill>
        <a:effectLst/>
      </p:bgPr>
    </p:bg>
    <p:spTree>
      <p:nvGrpSpPr>
        <p:cNvPr id="1" name=""/>
        <p:cNvGrpSpPr/>
        <p:nvPr/>
      </p:nvGrpSpPr>
      <p:grpSpPr>
        <a:xfrm>
          <a:off x="0" y="0"/>
          <a:ext cx="0" cy="0"/>
          <a:chOff x="0" y="0"/>
          <a:chExt cx="0" cy="0"/>
        </a:xfrm>
      </p:grpSpPr>
      <p:sp>
        <p:nvSpPr>
          <p:cNvPr id="9221" name="Freeform 5"/>
          <p:cNvSpPr>
            <a:spLocks/>
          </p:cNvSpPr>
          <p:nvPr userDrawn="1"/>
        </p:nvSpPr>
        <p:spPr bwMode="ltGray">
          <a:xfrm>
            <a:off x="0" y="0"/>
            <a:ext cx="6030913" cy="6858000"/>
          </a:xfrm>
          <a:custGeom>
            <a:avLst/>
            <a:gdLst/>
            <a:ahLst/>
            <a:cxnLst>
              <a:cxn ang="0">
                <a:pos x="1674" y="0"/>
              </a:cxn>
              <a:cxn ang="0">
                <a:pos x="0" y="0"/>
              </a:cxn>
              <a:cxn ang="0">
                <a:pos x="0" y="1979"/>
              </a:cxn>
              <a:cxn ang="0">
                <a:pos x="1573" y="1979"/>
              </a:cxn>
              <a:cxn ang="0">
                <a:pos x="1674" y="0"/>
              </a:cxn>
            </a:cxnLst>
            <a:rect l="0" t="0" r="r" b="b"/>
            <a:pathLst>
              <a:path w="1740" h="1979">
                <a:moveTo>
                  <a:pt x="1674" y="0"/>
                </a:moveTo>
                <a:cubicBezTo>
                  <a:pt x="0" y="0"/>
                  <a:pt x="0" y="0"/>
                  <a:pt x="0" y="0"/>
                </a:cubicBezTo>
                <a:cubicBezTo>
                  <a:pt x="0" y="1979"/>
                  <a:pt x="0" y="1979"/>
                  <a:pt x="0" y="1979"/>
                </a:cubicBezTo>
                <a:cubicBezTo>
                  <a:pt x="1573" y="1979"/>
                  <a:pt x="1573" y="1979"/>
                  <a:pt x="1573" y="1979"/>
                </a:cubicBezTo>
                <a:cubicBezTo>
                  <a:pt x="1740" y="1051"/>
                  <a:pt x="1688" y="188"/>
                  <a:pt x="1674" y="0"/>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Picture Placeholder 45"/>
          <p:cNvSpPr>
            <a:spLocks noGrp="1"/>
          </p:cNvSpPr>
          <p:nvPr userDrawn="1">
            <p:ph type="pic" sz="quarter" idx="13" hasCustomPrompt="1"/>
          </p:nvPr>
        </p:nvSpPr>
        <p:spPr>
          <a:xfrm>
            <a:off x="5257800" y="0"/>
            <a:ext cx="3886200" cy="6858000"/>
          </a:xfrm>
        </p:spPr>
        <p:txBody>
          <a:bodyPr vert="horz" lIns="731520" tIns="365760" rIns="274320" bIns="0" rtlCol="0">
            <a:noAutofit/>
          </a:bodyPr>
          <a:lstStyle>
            <a:lvl1pPr marL="0" marR="0" indent="0" algn="ctr" defTabSz="914400" rtl="0" eaLnBrk="1" fontAlgn="auto" latinLnBrk="0" hangingPunct="1">
              <a:lnSpc>
                <a:spcPct val="95000"/>
              </a:lnSpc>
              <a:spcBef>
                <a:spcPts val="0"/>
              </a:spcBef>
              <a:spcAft>
                <a:spcPts val="0"/>
              </a:spcAft>
              <a:buClr>
                <a:schemeClr val="accent4"/>
              </a:buClr>
              <a:buSzTx/>
              <a:buFont typeface="Arial" pitchFamily="34" charset="0"/>
              <a:buNone/>
              <a:tabLst/>
              <a:defRPr lang="en-US" sz="1600" kern="1200" baseline="0" dirty="0">
                <a:solidFill>
                  <a:schemeClr val="tx1"/>
                </a:solidFill>
                <a:latin typeface="+mn-lt"/>
                <a:ea typeface="+mn-ea"/>
                <a:cs typeface="+mn-cs"/>
              </a:defRPr>
            </a:lvl1pPr>
          </a:lstStyle>
          <a:p>
            <a:r>
              <a:rPr lang="en-US" dirty="0" smtClean="0"/>
              <a:t>ADVANCED USERS ONLY: </a:t>
            </a:r>
            <a:br>
              <a:rPr lang="en-US" dirty="0" smtClean="0"/>
            </a:br>
            <a:r>
              <a:rPr lang="en-US" dirty="0" smtClean="0"/>
              <a:t>Insert photo here.</a:t>
            </a:r>
            <a:br>
              <a:rPr lang="en-US" dirty="0" smtClean="0"/>
            </a:br>
            <a:r>
              <a:rPr lang="en-US" dirty="0" smtClean="0"/>
              <a:t/>
            </a:r>
            <a:br>
              <a:rPr lang="en-US" dirty="0" smtClean="0"/>
            </a:br>
            <a:r>
              <a:rPr lang="en-US" dirty="0" smtClean="0"/>
              <a:t>Send photos to the back of this slide using the Arrange tools. </a:t>
            </a:r>
            <a:br>
              <a:rPr lang="en-US" dirty="0" smtClean="0"/>
            </a:br>
            <a:r>
              <a:rPr lang="en-US" dirty="0" smtClean="0"/>
              <a:t/>
            </a:r>
            <a:br>
              <a:rPr lang="en-US" dirty="0" smtClean="0"/>
            </a:br>
            <a:r>
              <a:rPr lang="en-US" dirty="0" smtClean="0"/>
              <a:t>If necessary, copy the white footer arc from the Master Page layout and paste the footer arc in front of everything to retain the consistent structure of the presentation.</a:t>
            </a:r>
          </a:p>
        </p:txBody>
      </p:sp>
      <p:sp>
        <p:nvSpPr>
          <p:cNvPr id="2" name="Title 1"/>
          <p:cNvSpPr>
            <a:spLocks noGrp="1"/>
          </p:cNvSpPr>
          <p:nvPr userDrawn="1">
            <p:ph type="ctrTitle" hasCustomPrompt="1"/>
          </p:nvPr>
        </p:nvSpPr>
        <p:spPr bwMode="blackGray">
          <a:xfrm>
            <a:off x="819152" y="2844800"/>
            <a:ext cx="4743448" cy="812800"/>
          </a:xfrm>
        </p:spPr>
        <p:txBody>
          <a:bodyPr lIns="0" tIns="0" rIns="0" bIns="0" anchor="t" anchorCtr="0">
            <a:noAutofit/>
          </a:bodyPr>
          <a:lstStyle>
            <a:lvl1pPr algn="l">
              <a:lnSpc>
                <a:spcPct val="95000"/>
              </a:lnSpc>
              <a:defRPr sz="2500" baseline="0">
                <a:solidFill>
                  <a:schemeClr val="accent1"/>
                </a:solidFill>
              </a:defRPr>
            </a:lvl1pPr>
          </a:lstStyle>
          <a:p>
            <a:r>
              <a:rPr lang="en-US" dirty="0" smtClean="0"/>
              <a:t>Section Break Title Goes Here</a:t>
            </a:r>
            <a:br>
              <a:rPr lang="en-US" dirty="0" smtClean="0"/>
            </a:br>
            <a:r>
              <a:rPr lang="en-US" dirty="0" smtClean="0"/>
              <a:t>(Side Image Option) </a:t>
            </a:r>
            <a:endParaRPr lang="en-US" dirty="0"/>
          </a:p>
        </p:txBody>
      </p:sp>
      <p:sp>
        <p:nvSpPr>
          <p:cNvPr id="3" name="Subtitle 2"/>
          <p:cNvSpPr>
            <a:spLocks noGrp="1"/>
          </p:cNvSpPr>
          <p:nvPr userDrawn="1">
            <p:ph type="subTitle" idx="1" hasCustomPrompt="1"/>
          </p:nvPr>
        </p:nvSpPr>
        <p:spPr bwMode="blackGray">
          <a:xfrm>
            <a:off x="819151" y="3663950"/>
            <a:ext cx="4743450" cy="400050"/>
          </a:xfrm>
        </p:spPr>
        <p:txBody>
          <a:bodyPr lIns="0" tIns="0" rIns="0" bIns="0">
            <a:noAutofit/>
          </a:bodyPr>
          <a:lstStyle>
            <a:lvl1pPr marL="0" indent="0" algn="l">
              <a:buNone/>
              <a:defRPr sz="18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a:t>
            </a:r>
          </a:p>
        </p:txBody>
      </p:sp>
      <p:sp>
        <p:nvSpPr>
          <p:cNvPr id="51"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tx1">
                    <a:lumMod val="75000"/>
                    <a:lumOff val="25000"/>
                  </a:schemeClr>
                </a:solidFill>
                <a:latin typeface="+mj-lt"/>
                <a:ea typeface="+mn-ea"/>
                <a:cs typeface="+mn-cs"/>
              </a:rPr>
              <a:pPr algn="ctr">
                <a:defRPr/>
              </a:pPr>
              <a:t>‹#›</a:t>
            </a:fld>
            <a:endParaRPr lang="en-US" sz="800" kern="1200" dirty="0">
              <a:solidFill>
                <a:schemeClr val="tx1">
                  <a:lumMod val="75000"/>
                  <a:lumOff val="25000"/>
                </a:schemeClr>
              </a:solidFill>
              <a:latin typeface="+mj-lt"/>
              <a:ea typeface="+mn-ea"/>
              <a:cs typeface="+mn-cs"/>
            </a:endParaRPr>
          </a:p>
        </p:txBody>
      </p:sp>
      <p:grpSp>
        <p:nvGrpSpPr>
          <p:cNvPr id="22" name="Group 21"/>
          <p:cNvGrpSpPr/>
          <p:nvPr userDrawn="1"/>
        </p:nvGrpSpPr>
        <p:grpSpPr>
          <a:xfrm>
            <a:off x="0" y="5497116"/>
            <a:ext cx="9144000" cy="1375874"/>
            <a:chOff x="0" y="5497116"/>
            <a:chExt cx="9144000" cy="1375874"/>
          </a:xfrm>
        </p:grpSpPr>
        <p:grpSp>
          <p:nvGrpSpPr>
            <p:cNvPr id="19" name="Group 18"/>
            <p:cNvGrpSpPr/>
            <p:nvPr userDrawn="1"/>
          </p:nvGrpSpPr>
          <p:grpSpPr>
            <a:xfrm>
              <a:off x="0" y="5497116"/>
              <a:ext cx="9144000" cy="1375874"/>
              <a:chOff x="0" y="5497116"/>
              <a:chExt cx="9144000" cy="1375874"/>
            </a:xfrm>
          </p:grpSpPr>
          <p:grpSp>
            <p:nvGrpSpPr>
              <p:cNvPr id="48" name="Group 44"/>
              <p:cNvGrpSpPr/>
              <p:nvPr userDrawn="1"/>
            </p:nvGrpSpPr>
            <p:grpSpPr bwMode="white">
              <a:xfrm>
                <a:off x="0" y="5497116"/>
                <a:ext cx="9144000" cy="1375874"/>
                <a:chOff x="0" y="5497116"/>
                <a:chExt cx="9144000" cy="1375874"/>
              </a:xfrm>
            </p:grpSpPr>
            <p:sp>
              <p:nvSpPr>
                <p:cNvPr id="55"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6" name="Group 55"/>
                <p:cNvGrpSpPr>
                  <a:grpSpLocks noChangeAspect="1"/>
                </p:cNvGrpSpPr>
                <p:nvPr userDrawn="1"/>
              </p:nvGrpSpPr>
              <p:grpSpPr bwMode="white">
                <a:xfrm>
                  <a:off x="7209614" y="5497116"/>
                  <a:ext cx="1374905" cy="1027509"/>
                  <a:chOff x="5198" y="2352"/>
                  <a:chExt cx="562" cy="420"/>
                </a:xfrm>
                <a:solidFill>
                  <a:schemeClr val="bg1"/>
                </a:solidFill>
              </p:grpSpPr>
              <p:sp>
                <p:nvSpPr>
                  <p:cNvPr id="57" name="Freeform 9"/>
                  <p:cNvSpPr>
                    <a:spLocks/>
                  </p:cNvSpPr>
                  <p:nvPr userDrawn="1"/>
                </p:nvSpPr>
                <p:spPr bwMode="white">
                  <a:xfrm>
                    <a:off x="5471"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0"/>
                  <p:cNvSpPr>
                    <a:spLocks/>
                  </p:cNvSpPr>
                  <p:nvPr userDrawn="1"/>
                </p:nvSpPr>
                <p:spPr bwMode="white">
                  <a:xfrm>
                    <a:off x="5198"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54" name="Picture 2"/>
              <p:cNvPicPr>
                <a:picLocks noChangeAspect="1" noChangeArrowheads="1"/>
              </p:cNvPicPr>
              <p:nvPr userDrawn="1"/>
            </p:nvPicPr>
            <p:blipFill>
              <a:blip r:embed="rId2" cstate="print"/>
              <a:srcRect/>
              <a:stretch>
                <a:fillRect/>
              </a:stretch>
            </p:blipFill>
            <p:spPr bwMode="auto">
              <a:xfrm>
                <a:off x="819151" y="5499100"/>
                <a:ext cx="1682496" cy="394666"/>
              </a:xfrm>
              <a:prstGeom prst="rect">
                <a:avLst/>
              </a:prstGeom>
              <a:noFill/>
              <a:ln w="9525">
                <a:noFill/>
                <a:miter lim="800000"/>
                <a:headEnd/>
                <a:tailEnd/>
              </a:ln>
              <a:effectLst/>
            </p:spPr>
          </p:pic>
        </p:grpSp>
        <p:sp>
          <p:nvSpPr>
            <p:cNvPr id="20" name="TextBox 19"/>
            <p:cNvSpPr txBox="1"/>
            <p:nvPr userDrawn="1"/>
          </p:nvSpPr>
          <p:spPr>
            <a:xfrm>
              <a:off x="457200" y="6567831"/>
              <a:ext cx="3352800" cy="290170"/>
            </a:xfrm>
            <a:prstGeom prst="rect">
              <a:avLst/>
            </a:prstGeom>
            <a:noFill/>
          </p:spPr>
          <p:txBody>
            <a:bodyPr wrap="square" lIns="0" tIns="0" rIns="0" bIns="0" rtlCol="0">
              <a:noAutofit/>
            </a:bodyPr>
            <a:lstStyle/>
            <a:p>
              <a:r>
                <a:rPr lang="en-US" sz="800" kern="1200" baseline="0" dirty="0" smtClean="0">
                  <a:solidFill>
                    <a:schemeClr val="tx1">
                      <a:lumMod val="50000"/>
                      <a:lumOff val="50000"/>
                    </a:schemeClr>
                  </a:solidFill>
                  <a:latin typeface="+mj-lt"/>
                  <a:ea typeface="+mn-ea"/>
                  <a:cs typeface="+mn-cs"/>
                </a:rPr>
                <a:t>Public Information</a:t>
              </a:r>
              <a:endParaRPr lang="en-US" sz="800" b="1" kern="1200" baseline="0" dirty="0" smtClean="0">
                <a:solidFill>
                  <a:schemeClr val="tx1">
                    <a:lumMod val="50000"/>
                    <a:lumOff val="50000"/>
                  </a:schemeClr>
                </a:solidFill>
                <a:latin typeface="+mj-lt"/>
                <a:ea typeface="+mn-ea"/>
                <a:cs typeface="+mn-cs"/>
              </a:endParaRPr>
            </a:p>
            <a:p>
              <a:r>
                <a:rPr lang="en-US" sz="700" kern="1200" baseline="0" dirty="0" smtClean="0">
                  <a:solidFill>
                    <a:schemeClr val="tx1">
                      <a:lumMod val="50000"/>
                      <a:lumOff val="50000"/>
                    </a:schemeClr>
                  </a:solidFill>
                  <a:latin typeface="+mn-lt"/>
                  <a:ea typeface="+mn-ea"/>
                  <a:cs typeface="+mn-cs"/>
                </a:rPr>
                <a:t>© 2014 Express Scripts Holding Company. All Rights Reserved.</a:t>
              </a:r>
              <a:endParaRPr lang="en-US" sz="700" dirty="0">
                <a:solidFill>
                  <a:schemeClr val="tx1">
                    <a:lumMod val="50000"/>
                    <a:lumOff val="50000"/>
                  </a:schemeClr>
                </a:solidFill>
              </a:endParaRPr>
            </a:p>
          </p:txBody>
        </p:sp>
        <p:pic>
          <p:nvPicPr>
            <p:cNvPr id="21" name="Picture 2" descr="http://esidepartments/sites/DEP169/Documents/Data%20Classification/12-1272%20Security%20Policy%20Classification%20Public.png"/>
            <p:cNvPicPr>
              <a:picLocks noChangeAspect="1" noChangeArrowheads="1"/>
            </p:cNvPicPr>
            <p:nvPr userDrawn="1"/>
          </p:nvPicPr>
          <p:blipFill>
            <a:blip r:embed="rId3" cstate="print"/>
            <a:srcRect/>
            <a:stretch>
              <a:fillRect/>
            </a:stretch>
          </p:blipFill>
          <p:spPr bwMode="auto">
            <a:xfrm>
              <a:off x="85725" y="6536531"/>
              <a:ext cx="285750" cy="246888"/>
            </a:xfrm>
            <a:prstGeom prst="rect">
              <a:avLst/>
            </a:prstGeom>
            <a:noFill/>
          </p:spPr>
        </p:pic>
      </p:grpSp>
      <p:sp>
        <p:nvSpPr>
          <p:cNvPr id="4" name="Date Placeholder 3"/>
          <p:cNvSpPr>
            <a:spLocks noGrp="1"/>
          </p:cNvSpPr>
          <p:nvPr userDrawn="1">
            <p:ph type="dt" sz="half" idx="10"/>
          </p:nvPr>
        </p:nvSpPr>
        <p:spPr>
          <a:xfrm>
            <a:off x="3505200" y="6569076"/>
            <a:ext cx="2133600" cy="269874"/>
          </a:xfrm>
        </p:spPr>
        <p:txBody>
          <a:bodyPr/>
          <a:lstStyle>
            <a:lvl1pPr algn="ctr">
              <a:defRPr/>
            </a:lvl1pPr>
          </a:lstStyle>
          <a:p>
            <a:fld id="{3A5AB20D-FF8B-4A25-A03C-964001AB196A}" type="datetime1">
              <a:rPr lang="en-US" smtClean="0"/>
              <a:pPr/>
              <a:t>03/26/2014</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ide) Dark BG">
    <p:bg bwMode="auto">
      <p:bgPr>
        <a:solidFill>
          <a:schemeClr val="bg1">
            <a:lumMod val="75000"/>
          </a:schemeClr>
        </a:solidFill>
        <a:effectLst/>
      </p:bgPr>
    </p:bg>
    <p:spTree>
      <p:nvGrpSpPr>
        <p:cNvPr id="1" name=""/>
        <p:cNvGrpSpPr/>
        <p:nvPr/>
      </p:nvGrpSpPr>
      <p:grpSpPr>
        <a:xfrm>
          <a:off x="0" y="0"/>
          <a:ext cx="0" cy="0"/>
          <a:chOff x="0" y="0"/>
          <a:chExt cx="0" cy="0"/>
        </a:xfrm>
      </p:grpSpPr>
      <p:sp>
        <p:nvSpPr>
          <p:cNvPr id="9221" name="Freeform 5"/>
          <p:cNvSpPr>
            <a:spLocks/>
          </p:cNvSpPr>
          <p:nvPr userDrawn="1"/>
        </p:nvSpPr>
        <p:spPr bwMode="ltGray">
          <a:xfrm>
            <a:off x="0" y="0"/>
            <a:ext cx="6030913" cy="6858000"/>
          </a:xfrm>
          <a:custGeom>
            <a:avLst/>
            <a:gdLst/>
            <a:ahLst/>
            <a:cxnLst>
              <a:cxn ang="0">
                <a:pos x="1674" y="0"/>
              </a:cxn>
              <a:cxn ang="0">
                <a:pos x="0" y="0"/>
              </a:cxn>
              <a:cxn ang="0">
                <a:pos x="0" y="1979"/>
              </a:cxn>
              <a:cxn ang="0">
                <a:pos x="1573" y="1979"/>
              </a:cxn>
              <a:cxn ang="0">
                <a:pos x="1674" y="0"/>
              </a:cxn>
            </a:cxnLst>
            <a:rect l="0" t="0" r="r" b="b"/>
            <a:pathLst>
              <a:path w="1740" h="1979">
                <a:moveTo>
                  <a:pt x="1674" y="0"/>
                </a:moveTo>
                <a:cubicBezTo>
                  <a:pt x="0" y="0"/>
                  <a:pt x="0" y="0"/>
                  <a:pt x="0" y="0"/>
                </a:cubicBezTo>
                <a:cubicBezTo>
                  <a:pt x="0" y="1979"/>
                  <a:pt x="0" y="1979"/>
                  <a:pt x="0" y="1979"/>
                </a:cubicBezTo>
                <a:cubicBezTo>
                  <a:pt x="1573" y="1979"/>
                  <a:pt x="1573" y="1979"/>
                  <a:pt x="1573" y="1979"/>
                </a:cubicBezTo>
                <a:cubicBezTo>
                  <a:pt x="1740" y="1051"/>
                  <a:pt x="1688" y="188"/>
                  <a:pt x="1674" y="0"/>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Picture Placeholder 45"/>
          <p:cNvSpPr>
            <a:spLocks noGrp="1"/>
          </p:cNvSpPr>
          <p:nvPr userDrawn="1">
            <p:ph type="pic" sz="quarter" idx="13" hasCustomPrompt="1"/>
          </p:nvPr>
        </p:nvSpPr>
        <p:spPr>
          <a:xfrm>
            <a:off x="5257800" y="0"/>
            <a:ext cx="3886200" cy="6858000"/>
          </a:xfrm>
        </p:spPr>
        <p:txBody>
          <a:bodyPr vert="horz" lIns="731520" tIns="365760" rIns="274320" bIns="0" rtlCol="0">
            <a:noAutofit/>
          </a:bodyPr>
          <a:lstStyle>
            <a:lvl1pPr marL="0" marR="0" indent="0" algn="ctr" defTabSz="914400" rtl="0" eaLnBrk="1" fontAlgn="auto" latinLnBrk="0" hangingPunct="1">
              <a:lnSpc>
                <a:spcPct val="95000"/>
              </a:lnSpc>
              <a:spcBef>
                <a:spcPts val="0"/>
              </a:spcBef>
              <a:spcAft>
                <a:spcPts val="0"/>
              </a:spcAft>
              <a:buClr>
                <a:schemeClr val="accent4"/>
              </a:buClr>
              <a:buSzTx/>
              <a:buFont typeface="Arial" pitchFamily="34" charset="0"/>
              <a:buNone/>
              <a:tabLst/>
              <a:defRPr lang="en-US" sz="1600" kern="1200" baseline="0" dirty="0">
                <a:solidFill>
                  <a:schemeClr val="tx1"/>
                </a:solidFill>
                <a:latin typeface="+mn-lt"/>
                <a:ea typeface="+mn-ea"/>
                <a:cs typeface="+mn-cs"/>
              </a:defRPr>
            </a:lvl1pPr>
          </a:lstStyle>
          <a:p>
            <a:r>
              <a:rPr lang="en-US" dirty="0" smtClean="0"/>
              <a:t>ADVANCED USERS ONLY: </a:t>
            </a:r>
            <a:br>
              <a:rPr lang="en-US" dirty="0" smtClean="0"/>
            </a:br>
            <a:r>
              <a:rPr lang="en-US" dirty="0" smtClean="0"/>
              <a:t>Insert photo here.</a:t>
            </a:r>
            <a:br>
              <a:rPr lang="en-US" dirty="0" smtClean="0"/>
            </a:br>
            <a:r>
              <a:rPr lang="en-US" dirty="0" smtClean="0"/>
              <a:t/>
            </a:r>
            <a:br>
              <a:rPr lang="en-US" dirty="0" smtClean="0"/>
            </a:br>
            <a:r>
              <a:rPr lang="en-US" dirty="0" smtClean="0"/>
              <a:t>Send photos to the back of this slide using the Arrange tools. </a:t>
            </a:r>
            <a:br>
              <a:rPr lang="en-US" dirty="0" smtClean="0"/>
            </a:br>
            <a:r>
              <a:rPr lang="en-US" dirty="0" smtClean="0"/>
              <a:t/>
            </a:r>
            <a:br>
              <a:rPr lang="en-US" dirty="0" smtClean="0"/>
            </a:br>
            <a:r>
              <a:rPr lang="en-US" dirty="0" smtClean="0"/>
              <a:t>If necessary, copy the white footer arc from the Master Page layout and paste the footer arc in front of everything to retain the consistent structure of the presentation.</a:t>
            </a:r>
          </a:p>
        </p:txBody>
      </p:sp>
      <p:sp>
        <p:nvSpPr>
          <p:cNvPr id="2" name="Title 1"/>
          <p:cNvSpPr>
            <a:spLocks noGrp="1"/>
          </p:cNvSpPr>
          <p:nvPr userDrawn="1">
            <p:ph type="ctrTitle" hasCustomPrompt="1"/>
          </p:nvPr>
        </p:nvSpPr>
        <p:spPr bwMode="black">
          <a:xfrm>
            <a:off x="819152" y="2844800"/>
            <a:ext cx="4743448" cy="812800"/>
          </a:xfrm>
        </p:spPr>
        <p:txBody>
          <a:bodyPr lIns="0" tIns="0" rIns="0" bIns="0" anchor="t" anchorCtr="0">
            <a:noAutofit/>
          </a:bodyPr>
          <a:lstStyle>
            <a:lvl1pPr algn="l">
              <a:lnSpc>
                <a:spcPct val="95000"/>
              </a:lnSpc>
              <a:defRPr sz="2500" baseline="0">
                <a:solidFill>
                  <a:schemeClr val="bg1"/>
                </a:solidFill>
              </a:defRPr>
            </a:lvl1pPr>
          </a:lstStyle>
          <a:p>
            <a:r>
              <a:rPr lang="en-US" dirty="0" smtClean="0"/>
              <a:t>Section Break Title Goes Here</a:t>
            </a:r>
            <a:br>
              <a:rPr lang="en-US" dirty="0" smtClean="0"/>
            </a:br>
            <a:r>
              <a:rPr lang="en-US" dirty="0" smtClean="0"/>
              <a:t>(Side Image Option) </a:t>
            </a:r>
            <a:endParaRPr lang="en-US" dirty="0"/>
          </a:p>
        </p:txBody>
      </p:sp>
      <p:sp>
        <p:nvSpPr>
          <p:cNvPr id="3" name="Subtitle 2"/>
          <p:cNvSpPr>
            <a:spLocks noGrp="1"/>
          </p:cNvSpPr>
          <p:nvPr userDrawn="1">
            <p:ph type="subTitle" idx="1" hasCustomPrompt="1"/>
          </p:nvPr>
        </p:nvSpPr>
        <p:spPr bwMode="black">
          <a:xfrm>
            <a:off x="819151" y="3663950"/>
            <a:ext cx="4743450" cy="400050"/>
          </a:xfrm>
        </p:spPr>
        <p:txBody>
          <a:bodyPr lIns="0" tIns="0" rIns="0" bIns="0">
            <a:noAutofit/>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or Presenter’s Name Here</a:t>
            </a:r>
          </a:p>
        </p:txBody>
      </p:sp>
      <p:grpSp>
        <p:nvGrpSpPr>
          <p:cNvPr id="22" name="Group 21"/>
          <p:cNvGrpSpPr/>
          <p:nvPr userDrawn="1"/>
        </p:nvGrpSpPr>
        <p:grpSpPr>
          <a:xfrm>
            <a:off x="0" y="5497116"/>
            <a:ext cx="9144000" cy="1375874"/>
            <a:chOff x="0" y="5497116"/>
            <a:chExt cx="9144000" cy="1375874"/>
          </a:xfrm>
        </p:grpSpPr>
        <p:grpSp>
          <p:nvGrpSpPr>
            <p:cNvPr id="45" name="Group 44"/>
            <p:cNvGrpSpPr/>
            <p:nvPr userDrawn="1"/>
          </p:nvGrpSpPr>
          <p:grpSpPr>
            <a:xfrm>
              <a:off x="0" y="5497116"/>
              <a:ext cx="9144000" cy="1375874"/>
              <a:chOff x="0" y="5497116"/>
              <a:chExt cx="9144000" cy="1375874"/>
            </a:xfrm>
          </p:grpSpPr>
          <p:grpSp>
            <p:nvGrpSpPr>
              <p:cNvPr id="5" name="Group 44"/>
              <p:cNvGrpSpPr/>
              <p:nvPr userDrawn="1"/>
            </p:nvGrpSpPr>
            <p:grpSpPr bwMode="white">
              <a:xfrm>
                <a:off x="0" y="5497116"/>
                <a:ext cx="9144000" cy="1375874"/>
                <a:chOff x="0" y="5497116"/>
                <a:chExt cx="9144000" cy="1375874"/>
              </a:xfrm>
            </p:grpSpPr>
            <p:sp>
              <p:nvSpPr>
                <p:cNvPr id="8197"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8"/>
                <p:cNvGrpSpPr>
                  <a:grpSpLocks noChangeAspect="1"/>
                </p:cNvGrpSpPr>
                <p:nvPr userDrawn="1"/>
              </p:nvGrpSpPr>
              <p:grpSpPr bwMode="white">
                <a:xfrm>
                  <a:off x="7209614" y="5497116"/>
                  <a:ext cx="1374905" cy="1027509"/>
                  <a:chOff x="5198" y="2352"/>
                  <a:chExt cx="562" cy="420"/>
                </a:xfrm>
                <a:solidFill>
                  <a:schemeClr val="bg1"/>
                </a:solidFill>
              </p:grpSpPr>
              <p:sp>
                <p:nvSpPr>
                  <p:cNvPr id="43" name="Freeform 9"/>
                  <p:cNvSpPr>
                    <a:spLocks/>
                  </p:cNvSpPr>
                  <p:nvPr userDrawn="1"/>
                </p:nvSpPr>
                <p:spPr bwMode="white">
                  <a:xfrm>
                    <a:off x="5471"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0"/>
                  <p:cNvSpPr>
                    <a:spLocks/>
                  </p:cNvSpPr>
                  <p:nvPr userDrawn="1"/>
                </p:nvSpPr>
                <p:spPr bwMode="white">
                  <a:xfrm>
                    <a:off x="5198" y="2352"/>
                    <a:ext cx="289" cy="420"/>
                  </a:xfrm>
                  <a:custGeom>
                    <a:avLst/>
                    <a:gdLst/>
                    <a:ahLst/>
                    <a:cxnLst>
                      <a:cxn ang="0">
                        <a:pos x="145" y="420"/>
                      </a:cxn>
                      <a:cxn ang="0">
                        <a:pos x="0" y="420"/>
                      </a:cxn>
                      <a:cxn ang="0">
                        <a:pos x="144" y="210"/>
                      </a:cxn>
                      <a:cxn ang="0">
                        <a:pos x="0" y="0"/>
                      </a:cxn>
                      <a:cxn ang="0">
                        <a:pos x="145" y="0"/>
                      </a:cxn>
                      <a:cxn ang="0">
                        <a:pos x="289" y="210"/>
                      </a:cxn>
                      <a:cxn ang="0">
                        <a:pos x="145" y="420"/>
                      </a:cxn>
                    </a:cxnLst>
                    <a:rect l="0" t="0" r="r" b="b"/>
                    <a:pathLst>
                      <a:path w="289" h="420">
                        <a:moveTo>
                          <a:pt x="145" y="420"/>
                        </a:moveTo>
                        <a:lnTo>
                          <a:pt x="0" y="420"/>
                        </a:lnTo>
                        <a:lnTo>
                          <a:pt x="144" y="210"/>
                        </a:lnTo>
                        <a:lnTo>
                          <a:pt x="0" y="0"/>
                        </a:lnTo>
                        <a:lnTo>
                          <a:pt x="145" y="0"/>
                        </a:lnTo>
                        <a:lnTo>
                          <a:pt x="289" y="210"/>
                        </a:lnTo>
                        <a:lnTo>
                          <a:pt x="145"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9"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tx1">
                        <a:lumMod val="75000"/>
                        <a:lumOff val="25000"/>
                      </a:schemeClr>
                    </a:solidFill>
                    <a:latin typeface="+mj-lt"/>
                    <a:ea typeface="+mn-ea"/>
                    <a:cs typeface="+mn-cs"/>
                  </a:rPr>
                  <a:pPr algn="ctr">
                    <a:defRPr/>
                  </a:pPr>
                  <a:t>‹#›</a:t>
                </a:fld>
                <a:endParaRPr lang="en-US" sz="800" kern="1200" dirty="0">
                  <a:solidFill>
                    <a:schemeClr val="tx1">
                      <a:lumMod val="75000"/>
                      <a:lumOff val="25000"/>
                    </a:schemeClr>
                  </a:solidFill>
                  <a:latin typeface="+mj-lt"/>
                  <a:ea typeface="+mn-ea"/>
                  <a:cs typeface="+mn-cs"/>
                </a:endParaRPr>
              </a:p>
            </p:txBody>
          </p:sp>
          <p:pic>
            <p:nvPicPr>
              <p:cNvPr id="42" name="Picture 2"/>
              <p:cNvPicPr>
                <a:picLocks noChangeAspect="1" noChangeArrowheads="1"/>
              </p:cNvPicPr>
              <p:nvPr userDrawn="1"/>
            </p:nvPicPr>
            <p:blipFill>
              <a:blip r:embed="rId2" cstate="print"/>
              <a:srcRect/>
              <a:stretch>
                <a:fillRect/>
              </a:stretch>
            </p:blipFill>
            <p:spPr bwMode="auto">
              <a:xfrm>
                <a:off x="819151" y="5497950"/>
                <a:ext cx="1682496" cy="384061"/>
              </a:xfrm>
              <a:prstGeom prst="rect">
                <a:avLst/>
              </a:prstGeom>
              <a:noFill/>
              <a:ln w="9525">
                <a:noFill/>
                <a:miter lim="800000"/>
                <a:headEnd/>
                <a:tailEnd/>
              </a:ln>
              <a:effectLst/>
            </p:spPr>
          </p:pic>
        </p:grpSp>
        <p:sp>
          <p:nvSpPr>
            <p:cNvPr id="20" name="TextBox 19"/>
            <p:cNvSpPr txBox="1"/>
            <p:nvPr userDrawn="1"/>
          </p:nvSpPr>
          <p:spPr>
            <a:xfrm>
              <a:off x="457200" y="6567831"/>
              <a:ext cx="3352800" cy="290170"/>
            </a:xfrm>
            <a:prstGeom prst="rect">
              <a:avLst/>
            </a:prstGeom>
            <a:noFill/>
          </p:spPr>
          <p:txBody>
            <a:bodyPr wrap="square" lIns="0" tIns="0" rIns="0" bIns="0" rtlCol="0">
              <a:noAutofit/>
            </a:bodyPr>
            <a:lstStyle/>
            <a:p>
              <a:r>
                <a:rPr lang="en-US" sz="800" kern="1200" baseline="0" dirty="0" smtClean="0">
                  <a:solidFill>
                    <a:schemeClr val="tx1">
                      <a:lumMod val="50000"/>
                      <a:lumOff val="50000"/>
                    </a:schemeClr>
                  </a:solidFill>
                  <a:latin typeface="+mj-lt"/>
                  <a:ea typeface="+mn-ea"/>
                  <a:cs typeface="+mn-cs"/>
                </a:rPr>
                <a:t>Public Information</a:t>
              </a:r>
              <a:endParaRPr lang="en-US" sz="800" b="1" kern="1200" baseline="0" dirty="0" smtClean="0">
                <a:solidFill>
                  <a:schemeClr val="tx1">
                    <a:lumMod val="50000"/>
                    <a:lumOff val="50000"/>
                  </a:schemeClr>
                </a:solidFill>
                <a:latin typeface="+mj-lt"/>
                <a:ea typeface="+mn-ea"/>
                <a:cs typeface="+mn-cs"/>
              </a:endParaRPr>
            </a:p>
            <a:p>
              <a:r>
                <a:rPr lang="en-US" sz="700" kern="1200" baseline="0" dirty="0" smtClean="0">
                  <a:solidFill>
                    <a:schemeClr val="tx1">
                      <a:lumMod val="50000"/>
                      <a:lumOff val="50000"/>
                    </a:schemeClr>
                  </a:solidFill>
                  <a:latin typeface="+mn-lt"/>
                  <a:ea typeface="+mn-ea"/>
                  <a:cs typeface="+mn-cs"/>
                </a:rPr>
                <a:t>© 2014 Express Scripts Holding Company. All Rights Reserved.</a:t>
              </a:r>
              <a:endParaRPr lang="en-US" sz="700" dirty="0">
                <a:solidFill>
                  <a:schemeClr val="tx1">
                    <a:lumMod val="50000"/>
                    <a:lumOff val="50000"/>
                  </a:schemeClr>
                </a:solidFill>
              </a:endParaRPr>
            </a:p>
          </p:txBody>
        </p:sp>
        <p:pic>
          <p:nvPicPr>
            <p:cNvPr id="21" name="Picture 2" descr="http://esidepartments/sites/DEP169/Documents/Data%20Classification/12-1272%20Security%20Policy%20Classification%20Public.png"/>
            <p:cNvPicPr>
              <a:picLocks noChangeAspect="1" noChangeArrowheads="1"/>
            </p:cNvPicPr>
            <p:nvPr userDrawn="1"/>
          </p:nvPicPr>
          <p:blipFill>
            <a:blip r:embed="rId3" cstate="print"/>
            <a:srcRect/>
            <a:stretch>
              <a:fillRect/>
            </a:stretch>
          </p:blipFill>
          <p:spPr bwMode="auto">
            <a:xfrm>
              <a:off x="85725" y="6536531"/>
              <a:ext cx="285750" cy="246888"/>
            </a:xfrm>
            <a:prstGeom prst="rect">
              <a:avLst/>
            </a:prstGeom>
            <a:noFill/>
          </p:spPr>
        </p:pic>
      </p:grpSp>
      <p:sp>
        <p:nvSpPr>
          <p:cNvPr id="4" name="Date Placeholder 3"/>
          <p:cNvSpPr>
            <a:spLocks noGrp="1"/>
          </p:cNvSpPr>
          <p:nvPr userDrawn="1">
            <p:ph type="dt" sz="half" idx="10"/>
          </p:nvPr>
        </p:nvSpPr>
        <p:spPr>
          <a:xfrm>
            <a:off x="3505200" y="6569076"/>
            <a:ext cx="2133600" cy="269874"/>
          </a:xfrm>
        </p:spPr>
        <p:txBody>
          <a:bodyPr/>
          <a:lstStyle>
            <a:lvl1pPr algn="ctr">
              <a:defRPr/>
            </a:lvl1pPr>
          </a:lstStyle>
          <a:p>
            <a:fld id="{80DA72FE-33A5-46A7-9131-1E5E2CF07379}" type="datetime1">
              <a:rPr lang="en-US" smtClean="0"/>
              <a:pPr/>
              <a:t>03/26/2014</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Line Title, Content Sidebar">
    <p:spTree>
      <p:nvGrpSpPr>
        <p:cNvPr id="1" name=""/>
        <p:cNvGrpSpPr/>
        <p:nvPr/>
      </p:nvGrpSpPr>
      <p:grpSpPr>
        <a:xfrm>
          <a:off x="0" y="0"/>
          <a:ext cx="0" cy="0"/>
          <a:chOff x="0" y="0"/>
          <a:chExt cx="0" cy="0"/>
        </a:xfrm>
      </p:grpSpPr>
      <p:sp>
        <p:nvSpPr>
          <p:cNvPr id="2" name="Title 1"/>
          <p:cNvSpPr>
            <a:spLocks noGrp="1"/>
          </p:cNvSpPr>
          <p:nvPr>
            <p:ph type="title"/>
          </p:nvPr>
        </p:nvSpPr>
        <p:spPr>
          <a:xfrm>
            <a:off x="457200" y="330200"/>
            <a:ext cx="8229600" cy="340360"/>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457200" y="1004888"/>
            <a:ext cx="4800600" cy="5395912"/>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86EBDFCE-EF48-47A3-BDBD-CA0D2517AD0F}" type="datetime1">
              <a:rPr lang="en-US" smtClean="0"/>
              <a:pPr/>
              <a:t>03/26/2014</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Line Title, Content, 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0200"/>
            <a:ext cx="8229600" cy="674688"/>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57200" y="1276350"/>
            <a:ext cx="4800600" cy="5124450"/>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BD875AA1-8604-4332-BE41-AEC38A8F3D5F}" type="datetime1">
              <a:rPr lang="en-US" smtClean="0"/>
              <a:pPr/>
              <a:t>03/26/2014</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tegory: 1-Line Title, Sidebar">
    <p:spTree>
      <p:nvGrpSpPr>
        <p:cNvPr id="1" name=""/>
        <p:cNvGrpSpPr/>
        <p:nvPr/>
      </p:nvGrpSpPr>
      <p:grpSpPr>
        <a:xfrm>
          <a:off x="0" y="0"/>
          <a:ext cx="0" cy="0"/>
          <a:chOff x="0" y="0"/>
          <a:chExt cx="0" cy="0"/>
        </a:xfrm>
      </p:grpSpPr>
      <p:sp>
        <p:nvSpPr>
          <p:cNvPr id="2" name="Title 1"/>
          <p:cNvSpPr>
            <a:spLocks noGrp="1"/>
          </p:cNvSpPr>
          <p:nvPr>
            <p:ph type="title"/>
          </p:nvPr>
        </p:nvSpPr>
        <p:spPr>
          <a:xfrm>
            <a:off x="457200" y="592138"/>
            <a:ext cx="8229600" cy="412750"/>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66824"/>
            <a:ext cx="4800600" cy="5133975"/>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600"/>
              </a:spcBef>
              <a:spcAft>
                <a:spcPts val="4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47CE0D97-93FD-4257-B96E-5F24BE7E17B1}" type="datetime1">
              <a:rPr lang="en-US" smtClean="0"/>
              <a:pPr/>
              <a:t>03/26/2014</a:t>
            </a:fld>
            <a:endParaRPr lang="en-US"/>
          </a:p>
        </p:txBody>
      </p:sp>
      <p:sp>
        <p:nvSpPr>
          <p:cNvPr id="8" name="Text Placeholder 7"/>
          <p:cNvSpPr>
            <a:spLocks noGrp="1"/>
          </p:cNvSpPr>
          <p:nvPr>
            <p:ph type="body" sz="quarter" idx="13" hasCustomPrompt="1"/>
          </p:nvPr>
        </p:nvSpPr>
        <p:spPr>
          <a:xfrm>
            <a:off x="457200" y="330200"/>
            <a:ext cx="8229600" cy="261938"/>
          </a:xfrm>
        </p:spPr>
        <p:txBody>
          <a:bodyPr/>
          <a:lstStyle>
            <a:lvl1pPr>
              <a:lnSpc>
                <a:spcPct val="85000"/>
              </a:lnSpc>
              <a:buNone/>
              <a:defRPr sz="1400" cap="all" spc="100" baseline="0">
                <a:solidFill>
                  <a:schemeClr val="tx1"/>
                </a:solidFill>
                <a:latin typeface="+mj-lt"/>
              </a:defRPr>
            </a:lvl1pPr>
          </a:lstStyle>
          <a:p>
            <a:pPr lvl="0"/>
            <a:r>
              <a:rPr lang="en-US" dirty="0" smtClean="0"/>
              <a:t>Category or Subtopic Goes Here</a:t>
            </a:r>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tegory: 2-Line Title, 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92138"/>
            <a:ext cx="8229600" cy="684212"/>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57200" y="1584325"/>
            <a:ext cx="4800600" cy="4816475"/>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600"/>
              </a:spcBef>
              <a:spcAft>
                <a:spcPts val="4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116DB048-63F3-4369-A96C-78CEA3C3CE61}" type="datetime1">
              <a:rPr lang="en-US" smtClean="0"/>
              <a:pPr/>
              <a:t>03/26/2014</a:t>
            </a:fld>
            <a:endParaRPr lang="en-US"/>
          </a:p>
        </p:txBody>
      </p:sp>
      <p:sp>
        <p:nvSpPr>
          <p:cNvPr id="8" name="Text Placeholder 7"/>
          <p:cNvSpPr>
            <a:spLocks noGrp="1"/>
          </p:cNvSpPr>
          <p:nvPr>
            <p:ph type="body" sz="quarter" idx="13" hasCustomPrompt="1"/>
          </p:nvPr>
        </p:nvSpPr>
        <p:spPr>
          <a:xfrm>
            <a:off x="457200" y="330200"/>
            <a:ext cx="8229600" cy="261938"/>
          </a:xfrm>
        </p:spPr>
        <p:txBody>
          <a:bodyPr/>
          <a:lstStyle>
            <a:lvl1pPr>
              <a:lnSpc>
                <a:spcPct val="85000"/>
              </a:lnSpc>
              <a:buNone/>
              <a:defRPr sz="1400" cap="all" spc="100" baseline="0">
                <a:solidFill>
                  <a:schemeClr val="tx1"/>
                </a:solidFill>
                <a:latin typeface="+mj-lt"/>
              </a:defRPr>
            </a:lvl1pPr>
          </a:lstStyle>
          <a:p>
            <a:pPr lvl="0"/>
            <a:r>
              <a:rPr lang="en-US" dirty="0" smtClean="0"/>
              <a:t>Category or Subtopic Goes Here</a:t>
            </a:r>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Line Title and Image Sidebar">
    <p:bg>
      <p:bgPr>
        <a:solidFill>
          <a:schemeClr val="bg1">
            <a:lumMod val="85000"/>
          </a:schemeClr>
        </a:solidFill>
        <a:effectLst/>
      </p:bgPr>
    </p:bg>
    <p:spTree>
      <p:nvGrpSpPr>
        <p:cNvPr id="1" name=""/>
        <p:cNvGrpSpPr/>
        <p:nvPr/>
      </p:nvGrpSpPr>
      <p:grpSpPr>
        <a:xfrm>
          <a:off x="0" y="0"/>
          <a:ext cx="0" cy="0"/>
          <a:chOff x="0" y="0"/>
          <a:chExt cx="0" cy="0"/>
        </a:xfrm>
      </p:grpSpPr>
      <p:sp>
        <p:nvSpPr>
          <p:cNvPr id="7" name="Freeform 5"/>
          <p:cNvSpPr>
            <a:spLocks/>
          </p:cNvSpPr>
          <p:nvPr userDrawn="1"/>
        </p:nvSpPr>
        <p:spPr bwMode="ltGray">
          <a:xfrm>
            <a:off x="0" y="0"/>
            <a:ext cx="6030913" cy="6858000"/>
          </a:xfrm>
          <a:custGeom>
            <a:avLst/>
            <a:gdLst/>
            <a:ahLst/>
            <a:cxnLst>
              <a:cxn ang="0">
                <a:pos x="1674" y="0"/>
              </a:cxn>
              <a:cxn ang="0">
                <a:pos x="0" y="0"/>
              </a:cxn>
              <a:cxn ang="0">
                <a:pos x="0" y="1979"/>
              </a:cxn>
              <a:cxn ang="0">
                <a:pos x="1573" y="1979"/>
              </a:cxn>
              <a:cxn ang="0">
                <a:pos x="1674" y="0"/>
              </a:cxn>
            </a:cxnLst>
            <a:rect l="0" t="0" r="r" b="b"/>
            <a:pathLst>
              <a:path w="1740" h="1979">
                <a:moveTo>
                  <a:pt x="1674" y="0"/>
                </a:moveTo>
                <a:cubicBezTo>
                  <a:pt x="0" y="0"/>
                  <a:pt x="0" y="0"/>
                  <a:pt x="0" y="0"/>
                </a:cubicBezTo>
                <a:cubicBezTo>
                  <a:pt x="0" y="1979"/>
                  <a:pt x="0" y="1979"/>
                  <a:pt x="0" y="1979"/>
                </a:cubicBezTo>
                <a:cubicBezTo>
                  <a:pt x="1573" y="1979"/>
                  <a:pt x="1573" y="1979"/>
                  <a:pt x="1573" y="1979"/>
                </a:cubicBezTo>
                <a:cubicBezTo>
                  <a:pt x="1740" y="1051"/>
                  <a:pt x="1688" y="188"/>
                  <a:pt x="1674"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457200" y="330200"/>
            <a:ext cx="4800600" cy="431800"/>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457200" y="1004888"/>
            <a:ext cx="4800600" cy="5395912"/>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600"/>
              </a:spcBef>
              <a:spcAft>
                <a:spcPts val="4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A2652812-B0A9-4870-BA5C-744334A2CF0B}" type="datetime1">
              <a:rPr lang="en-US" smtClean="0"/>
              <a:pPr/>
              <a:t>03/26/2014</a:t>
            </a:fld>
            <a:endParaRPr lang="en-US"/>
          </a:p>
        </p:txBody>
      </p:sp>
      <p:sp>
        <p:nvSpPr>
          <p:cNvPr id="9" name="Picture Placeholder 8"/>
          <p:cNvSpPr>
            <a:spLocks noGrp="1"/>
          </p:cNvSpPr>
          <p:nvPr>
            <p:ph type="pic" sz="quarter" idx="13" hasCustomPrompt="1"/>
          </p:nvPr>
        </p:nvSpPr>
        <p:spPr>
          <a:xfrm>
            <a:off x="5257800" y="0"/>
            <a:ext cx="3886200" cy="6858000"/>
          </a:xfrm>
        </p:spPr>
        <p:txBody>
          <a:bodyPr lIns="731520" tIns="365760" rIns="274320"/>
          <a:lstStyle>
            <a:lvl1pPr marL="0" marR="0" indent="0" algn="ctr" defTabSz="914400" rtl="0" eaLnBrk="1" fontAlgn="auto" latinLnBrk="0" hangingPunct="1">
              <a:lnSpc>
                <a:spcPct val="95000"/>
              </a:lnSpc>
              <a:spcBef>
                <a:spcPts val="0"/>
              </a:spcBef>
              <a:spcAft>
                <a:spcPts val="900"/>
              </a:spcAft>
              <a:buClr>
                <a:schemeClr val="accent4"/>
              </a:buClr>
              <a:buSzTx/>
              <a:buFont typeface="Arial" pitchFamily="34" charset="0"/>
              <a:buNone/>
              <a:tabLst/>
              <a:defRPr lang="en-US" sz="1600" kern="1200" baseline="0" dirty="0" smtClean="0">
                <a:solidFill>
                  <a:schemeClr val="tx1"/>
                </a:solidFill>
                <a:latin typeface="+mn-lt"/>
                <a:ea typeface="+mn-ea"/>
                <a:cs typeface="+mn-cs"/>
              </a:defRPr>
            </a:lvl1pPr>
          </a:lstStyle>
          <a:p>
            <a:r>
              <a:rPr lang="en-US" dirty="0" smtClean="0"/>
              <a:t>ADVANCED USERS ONLY: </a:t>
            </a:r>
            <a:br>
              <a:rPr lang="en-US" dirty="0" smtClean="0"/>
            </a:br>
            <a:r>
              <a:rPr lang="en-US" dirty="0" smtClean="0"/>
              <a:t>Insert photo here.</a:t>
            </a:r>
            <a:br>
              <a:rPr lang="en-US" dirty="0" smtClean="0"/>
            </a:br>
            <a:r>
              <a:rPr lang="en-US" dirty="0" smtClean="0"/>
              <a:t/>
            </a:r>
            <a:br>
              <a:rPr lang="en-US" dirty="0" smtClean="0"/>
            </a:br>
            <a:r>
              <a:rPr lang="en-US" dirty="0" smtClean="0"/>
              <a:t>Send photos to the back of this slide using the Arrange tools.</a:t>
            </a:r>
            <a:br>
              <a:rPr lang="en-US" dirty="0" smtClean="0"/>
            </a:br>
            <a:r>
              <a:rPr lang="en-US" dirty="0" smtClean="0"/>
              <a:t/>
            </a:r>
            <a:br>
              <a:rPr lang="en-US" dirty="0" smtClean="0"/>
            </a:br>
            <a:r>
              <a:rPr lang="en-US" dirty="0" smtClean="0"/>
              <a:t>If you choose this layout, you may need to copy and paste the white convex box from the master page (so the image can hide behind it)</a:t>
            </a:r>
            <a:endParaRPr lang="en-US" dirty="0"/>
          </a:p>
        </p:txBody>
      </p:sp>
      <p:sp>
        <p:nvSpPr>
          <p:cNvPr id="10"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tx1">
                    <a:lumMod val="75000"/>
                    <a:lumOff val="25000"/>
                  </a:schemeClr>
                </a:solidFill>
                <a:latin typeface="+mj-lt"/>
                <a:ea typeface="+mn-ea"/>
                <a:cs typeface="+mn-cs"/>
              </a:rPr>
              <a:pPr algn="ctr">
                <a:defRPr/>
              </a:pPr>
              <a:t>‹#›</a:t>
            </a:fld>
            <a:endParaRPr lang="en-US" sz="800" kern="1200" dirty="0">
              <a:solidFill>
                <a:schemeClr val="tx1">
                  <a:lumMod val="75000"/>
                  <a:lumOff val="25000"/>
                </a:schemeClr>
              </a:solidFill>
              <a:latin typeface="+mj-lt"/>
              <a:ea typeface="+mn-ea"/>
              <a:cs typeface="+mn-cs"/>
            </a:endParaRPr>
          </a:p>
        </p:txBody>
      </p:sp>
      <p:sp>
        <p:nvSpPr>
          <p:cNvPr id="15" name="TextBox 14"/>
          <p:cNvSpPr txBox="1"/>
          <p:nvPr userDrawn="1"/>
        </p:nvSpPr>
        <p:spPr>
          <a:xfrm>
            <a:off x="457200" y="6567831"/>
            <a:ext cx="3352800" cy="290170"/>
          </a:xfrm>
          <a:prstGeom prst="rect">
            <a:avLst/>
          </a:prstGeom>
          <a:noFill/>
        </p:spPr>
        <p:txBody>
          <a:bodyPr wrap="square" lIns="0" tIns="0" rIns="0" bIns="0" rtlCol="0">
            <a:noAutofit/>
          </a:bodyPr>
          <a:lstStyle/>
          <a:p>
            <a:r>
              <a:rPr lang="en-US" sz="800" kern="1200" baseline="0" dirty="0" smtClean="0">
                <a:solidFill>
                  <a:schemeClr val="tx1">
                    <a:lumMod val="50000"/>
                    <a:lumOff val="50000"/>
                  </a:schemeClr>
                </a:solidFill>
                <a:latin typeface="+mj-lt"/>
                <a:ea typeface="+mn-ea"/>
                <a:cs typeface="+mn-cs"/>
              </a:rPr>
              <a:t>Public Information</a:t>
            </a:r>
            <a:endParaRPr lang="en-US" sz="800" b="1" kern="1200" baseline="0" dirty="0" smtClean="0">
              <a:solidFill>
                <a:schemeClr val="tx1">
                  <a:lumMod val="50000"/>
                  <a:lumOff val="50000"/>
                </a:schemeClr>
              </a:solidFill>
              <a:latin typeface="+mj-lt"/>
              <a:ea typeface="+mn-ea"/>
              <a:cs typeface="+mn-cs"/>
            </a:endParaRPr>
          </a:p>
          <a:p>
            <a:r>
              <a:rPr lang="en-US" sz="700" kern="1200" baseline="0" dirty="0" smtClean="0">
                <a:solidFill>
                  <a:schemeClr val="tx1">
                    <a:lumMod val="50000"/>
                    <a:lumOff val="50000"/>
                  </a:schemeClr>
                </a:solidFill>
                <a:latin typeface="+mn-lt"/>
                <a:ea typeface="+mn-ea"/>
                <a:cs typeface="+mn-cs"/>
              </a:rPr>
              <a:t>© 2014 Express Scripts Holding Company. All Rights Reserved.</a:t>
            </a:r>
            <a:endParaRPr lang="en-US" sz="700" dirty="0">
              <a:solidFill>
                <a:schemeClr val="tx1">
                  <a:lumMod val="50000"/>
                  <a:lumOff val="50000"/>
                </a:schemeClr>
              </a:solidFill>
            </a:endParaRPr>
          </a:p>
        </p:txBody>
      </p:sp>
      <p:pic>
        <p:nvPicPr>
          <p:cNvPr id="16" name="Picture 2" descr="http://esidepartments/sites/DEP169/Documents/Data%20Classification/12-1272%20Security%20Policy%20Classification%20Public.png"/>
          <p:cNvPicPr>
            <a:picLocks noChangeAspect="1" noChangeArrowheads="1"/>
          </p:cNvPicPr>
          <p:nvPr userDrawn="1"/>
        </p:nvPicPr>
        <p:blipFill>
          <a:blip r:embed="rId2" cstate="print"/>
          <a:srcRect/>
          <a:stretch>
            <a:fillRect/>
          </a:stretch>
        </p:blipFill>
        <p:spPr bwMode="auto">
          <a:xfrm>
            <a:off x="85725" y="6536531"/>
            <a:ext cx="285750" cy="246888"/>
          </a:xfrm>
          <a:prstGeom prst="rect">
            <a:avLst/>
          </a:prstGeom>
          <a:noFill/>
        </p:spPr>
      </p:pic>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Line Title and Image Sidebar">
    <p:bg>
      <p:bgPr>
        <a:solidFill>
          <a:schemeClr val="bg1">
            <a:lumMod val="85000"/>
          </a:schemeClr>
        </a:solidFill>
        <a:effectLst/>
      </p:bgPr>
    </p:bg>
    <p:spTree>
      <p:nvGrpSpPr>
        <p:cNvPr id="1" name=""/>
        <p:cNvGrpSpPr/>
        <p:nvPr/>
      </p:nvGrpSpPr>
      <p:grpSpPr>
        <a:xfrm>
          <a:off x="0" y="0"/>
          <a:ext cx="0" cy="0"/>
          <a:chOff x="0" y="0"/>
          <a:chExt cx="0" cy="0"/>
        </a:xfrm>
      </p:grpSpPr>
      <p:sp>
        <p:nvSpPr>
          <p:cNvPr id="7" name="Freeform 5"/>
          <p:cNvSpPr>
            <a:spLocks/>
          </p:cNvSpPr>
          <p:nvPr userDrawn="1"/>
        </p:nvSpPr>
        <p:spPr bwMode="ltGray">
          <a:xfrm>
            <a:off x="0" y="0"/>
            <a:ext cx="6030913" cy="6858000"/>
          </a:xfrm>
          <a:custGeom>
            <a:avLst/>
            <a:gdLst/>
            <a:ahLst/>
            <a:cxnLst>
              <a:cxn ang="0">
                <a:pos x="1674" y="0"/>
              </a:cxn>
              <a:cxn ang="0">
                <a:pos x="0" y="0"/>
              </a:cxn>
              <a:cxn ang="0">
                <a:pos x="0" y="1979"/>
              </a:cxn>
              <a:cxn ang="0">
                <a:pos x="1573" y="1979"/>
              </a:cxn>
              <a:cxn ang="0">
                <a:pos x="1674" y="0"/>
              </a:cxn>
            </a:cxnLst>
            <a:rect l="0" t="0" r="r" b="b"/>
            <a:pathLst>
              <a:path w="1740" h="1979">
                <a:moveTo>
                  <a:pt x="1674" y="0"/>
                </a:moveTo>
                <a:cubicBezTo>
                  <a:pt x="0" y="0"/>
                  <a:pt x="0" y="0"/>
                  <a:pt x="0" y="0"/>
                </a:cubicBezTo>
                <a:cubicBezTo>
                  <a:pt x="0" y="1979"/>
                  <a:pt x="0" y="1979"/>
                  <a:pt x="0" y="1979"/>
                </a:cubicBezTo>
                <a:cubicBezTo>
                  <a:pt x="1573" y="1979"/>
                  <a:pt x="1573" y="1979"/>
                  <a:pt x="1573" y="1979"/>
                </a:cubicBezTo>
                <a:cubicBezTo>
                  <a:pt x="1740" y="1051"/>
                  <a:pt x="1688" y="188"/>
                  <a:pt x="1674"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457200" y="330200"/>
            <a:ext cx="4800600" cy="676275"/>
          </a:xfrm>
        </p:spPr>
        <p:txBody>
          <a:bodyPr wrap="square"/>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57200" y="1276350"/>
            <a:ext cx="4800600" cy="5124449"/>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600"/>
              </a:spcBef>
              <a:spcAft>
                <a:spcPts val="4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C6176DFC-FACA-49FD-AA76-7A20A27A9970}" type="datetime1">
              <a:rPr lang="en-US" smtClean="0"/>
              <a:pPr/>
              <a:t>03/26/2014</a:t>
            </a:fld>
            <a:endParaRPr lang="en-US"/>
          </a:p>
        </p:txBody>
      </p:sp>
      <p:sp>
        <p:nvSpPr>
          <p:cNvPr id="9" name="Picture Placeholder 8"/>
          <p:cNvSpPr>
            <a:spLocks noGrp="1"/>
          </p:cNvSpPr>
          <p:nvPr>
            <p:ph type="pic" sz="quarter" idx="13" hasCustomPrompt="1"/>
          </p:nvPr>
        </p:nvSpPr>
        <p:spPr>
          <a:xfrm>
            <a:off x="5257800" y="0"/>
            <a:ext cx="3886200" cy="6858000"/>
          </a:xfrm>
        </p:spPr>
        <p:txBody>
          <a:bodyPr lIns="731520" tIns="365760" rIns="274320"/>
          <a:lstStyle>
            <a:lvl1pPr marL="0" marR="0" indent="0" algn="ctr" defTabSz="914400" rtl="0" eaLnBrk="1" fontAlgn="auto" latinLnBrk="0" hangingPunct="1">
              <a:lnSpc>
                <a:spcPct val="95000"/>
              </a:lnSpc>
              <a:spcBef>
                <a:spcPts val="0"/>
              </a:spcBef>
              <a:spcAft>
                <a:spcPts val="0"/>
              </a:spcAft>
              <a:buClr>
                <a:schemeClr val="accent4"/>
              </a:buClr>
              <a:buSzTx/>
              <a:buFont typeface="Arial" pitchFamily="34" charset="0"/>
              <a:buNone/>
              <a:tabLst/>
              <a:defRPr lang="en-US" sz="1600" kern="1200" baseline="0" dirty="0" smtClean="0">
                <a:solidFill>
                  <a:schemeClr val="tx1"/>
                </a:solidFill>
                <a:latin typeface="+mn-lt"/>
                <a:ea typeface="+mn-ea"/>
                <a:cs typeface="+mn-cs"/>
              </a:defRPr>
            </a:lvl1pPr>
          </a:lstStyle>
          <a:p>
            <a:r>
              <a:rPr lang="en-US" dirty="0" smtClean="0"/>
              <a:t>ADVANCED USERS ONLY: </a:t>
            </a:r>
            <a:br>
              <a:rPr lang="en-US" dirty="0" smtClean="0"/>
            </a:br>
            <a:r>
              <a:rPr lang="en-US" dirty="0" smtClean="0"/>
              <a:t>Insert photo here.</a:t>
            </a:r>
            <a:br>
              <a:rPr lang="en-US" dirty="0" smtClean="0"/>
            </a:br>
            <a:r>
              <a:rPr lang="en-US" dirty="0" smtClean="0"/>
              <a:t/>
            </a:r>
            <a:br>
              <a:rPr lang="en-US" dirty="0" smtClean="0"/>
            </a:br>
            <a:r>
              <a:rPr lang="en-US" dirty="0" smtClean="0"/>
              <a:t>Send photos to the back of this slide using the Arrange tools.</a:t>
            </a:r>
            <a:br>
              <a:rPr lang="en-US" dirty="0" smtClean="0"/>
            </a:br>
            <a:r>
              <a:rPr lang="en-US" dirty="0" smtClean="0"/>
              <a:t/>
            </a:r>
            <a:br>
              <a:rPr lang="en-US" dirty="0" smtClean="0"/>
            </a:br>
            <a:r>
              <a:rPr lang="en-US" dirty="0" smtClean="0"/>
              <a:t>If you choose this layout, you may need to copy and paste the white convex box from the master page (so the image can hide behind it)</a:t>
            </a:r>
            <a:endParaRPr lang="en-US" dirty="0"/>
          </a:p>
        </p:txBody>
      </p:sp>
      <p:sp>
        <p:nvSpPr>
          <p:cNvPr id="10"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tx1">
                    <a:lumMod val="75000"/>
                    <a:lumOff val="25000"/>
                  </a:schemeClr>
                </a:solidFill>
                <a:latin typeface="+mj-lt"/>
                <a:ea typeface="+mn-ea"/>
                <a:cs typeface="+mn-cs"/>
              </a:rPr>
              <a:pPr algn="ctr">
                <a:defRPr/>
              </a:pPr>
              <a:t>‹#›</a:t>
            </a:fld>
            <a:endParaRPr lang="en-US" sz="800" kern="1200" dirty="0">
              <a:solidFill>
                <a:schemeClr val="tx1">
                  <a:lumMod val="75000"/>
                  <a:lumOff val="25000"/>
                </a:schemeClr>
              </a:solidFill>
              <a:latin typeface="+mj-lt"/>
              <a:ea typeface="+mn-ea"/>
              <a:cs typeface="+mn-cs"/>
            </a:endParaRPr>
          </a:p>
        </p:txBody>
      </p:sp>
      <p:sp>
        <p:nvSpPr>
          <p:cNvPr id="15" name="TextBox 14"/>
          <p:cNvSpPr txBox="1"/>
          <p:nvPr userDrawn="1"/>
        </p:nvSpPr>
        <p:spPr>
          <a:xfrm>
            <a:off x="457200" y="6567831"/>
            <a:ext cx="3352800" cy="290170"/>
          </a:xfrm>
          <a:prstGeom prst="rect">
            <a:avLst/>
          </a:prstGeom>
          <a:noFill/>
        </p:spPr>
        <p:txBody>
          <a:bodyPr wrap="square" lIns="0" tIns="0" rIns="0" bIns="0" rtlCol="0">
            <a:noAutofit/>
          </a:bodyPr>
          <a:lstStyle/>
          <a:p>
            <a:r>
              <a:rPr lang="en-US" sz="800" kern="1200" baseline="0" dirty="0" smtClean="0">
                <a:solidFill>
                  <a:schemeClr val="tx1">
                    <a:lumMod val="50000"/>
                    <a:lumOff val="50000"/>
                  </a:schemeClr>
                </a:solidFill>
                <a:latin typeface="+mj-lt"/>
                <a:ea typeface="+mn-ea"/>
                <a:cs typeface="+mn-cs"/>
              </a:rPr>
              <a:t>Public Information</a:t>
            </a:r>
            <a:endParaRPr lang="en-US" sz="800" b="1" kern="1200" baseline="0" dirty="0" smtClean="0">
              <a:solidFill>
                <a:schemeClr val="tx1">
                  <a:lumMod val="50000"/>
                  <a:lumOff val="50000"/>
                </a:schemeClr>
              </a:solidFill>
              <a:latin typeface="+mj-lt"/>
              <a:ea typeface="+mn-ea"/>
              <a:cs typeface="+mn-cs"/>
            </a:endParaRPr>
          </a:p>
          <a:p>
            <a:r>
              <a:rPr lang="en-US" sz="700" kern="1200" baseline="0" dirty="0" smtClean="0">
                <a:solidFill>
                  <a:schemeClr val="tx1">
                    <a:lumMod val="50000"/>
                    <a:lumOff val="50000"/>
                  </a:schemeClr>
                </a:solidFill>
                <a:latin typeface="+mn-lt"/>
                <a:ea typeface="+mn-ea"/>
                <a:cs typeface="+mn-cs"/>
              </a:rPr>
              <a:t>© 2014 Express Scripts Holding Company. All Rights Reserved.</a:t>
            </a:r>
            <a:endParaRPr lang="en-US" sz="700" dirty="0">
              <a:solidFill>
                <a:schemeClr val="tx1">
                  <a:lumMod val="50000"/>
                  <a:lumOff val="50000"/>
                </a:schemeClr>
              </a:solidFill>
            </a:endParaRPr>
          </a:p>
        </p:txBody>
      </p:sp>
      <p:pic>
        <p:nvPicPr>
          <p:cNvPr id="16" name="Picture 2" descr="http://esidepartments/sites/DEP169/Documents/Data%20Classification/12-1272%20Security%20Policy%20Classification%20Public.png"/>
          <p:cNvPicPr>
            <a:picLocks noChangeAspect="1" noChangeArrowheads="1"/>
          </p:cNvPicPr>
          <p:nvPr userDrawn="1"/>
        </p:nvPicPr>
        <p:blipFill>
          <a:blip r:embed="rId2" cstate="print"/>
          <a:srcRect/>
          <a:stretch>
            <a:fillRect/>
          </a:stretch>
        </p:blipFill>
        <p:spPr bwMode="auto">
          <a:xfrm>
            <a:off x="85725" y="6536531"/>
            <a:ext cx="285750" cy="246888"/>
          </a:xfrm>
          <a:prstGeom prst="rect">
            <a:avLst/>
          </a:prstGeom>
          <a:noFill/>
        </p:spPr>
      </p:pic>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ckground Image and Large Content">
    <p:bg>
      <p:bgPr>
        <a:solidFill>
          <a:schemeClr val="bg1">
            <a:lumMod val="75000"/>
          </a:schemeClr>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9144000" cy="6858000"/>
          </a:xfrm>
        </p:spPr>
        <p:txBody>
          <a:bodyPr lIns="4937760" tIns="1371600" rIns="457200" bIns="3749040" anchor="ctr"/>
          <a:lstStyle>
            <a:lvl1pPr marL="0" marR="0" indent="0" algn="ctr" defTabSz="914400" rtl="0" eaLnBrk="1" fontAlgn="auto" latinLnBrk="0" hangingPunct="1">
              <a:lnSpc>
                <a:spcPct val="95000"/>
              </a:lnSpc>
              <a:spcBef>
                <a:spcPts val="0"/>
              </a:spcBef>
              <a:spcAft>
                <a:spcPts val="900"/>
              </a:spcAft>
              <a:buClr>
                <a:schemeClr val="accent4"/>
              </a:buClr>
              <a:buSzTx/>
              <a:buFont typeface="Arial" pitchFamily="34" charset="0"/>
              <a:buNone/>
              <a:tabLst/>
              <a:defRPr sz="2000" baseline="0"/>
            </a:lvl1pPr>
          </a:lstStyle>
          <a:p>
            <a:r>
              <a:rPr lang="en-US" dirty="0" smtClean="0"/>
              <a:t>Insert photo here, and send it to back using the Arrange tools.    The gray background shouldn’t be visible with a photo added.</a:t>
            </a:r>
            <a:r>
              <a:rPr lang="en-US" dirty="0"/>
              <a:t/>
            </a:r>
            <a:br>
              <a:rPr lang="en-US" dirty="0"/>
            </a:br>
            <a:r>
              <a:rPr lang="en-US" dirty="0" smtClean="0"/>
              <a:t>If you choose this layout, you may need to copy and paste the footer arc from the master page (so the image can hide behind it). They also won’t auto-update. </a:t>
            </a:r>
            <a:endParaRPr lang="en-US" dirty="0"/>
          </a:p>
        </p:txBody>
      </p:sp>
      <p:sp>
        <p:nvSpPr>
          <p:cNvPr id="10" name="Text Placeholder 9"/>
          <p:cNvSpPr>
            <a:spLocks noGrp="1"/>
          </p:cNvSpPr>
          <p:nvPr>
            <p:ph type="body" sz="quarter" idx="14" hasCustomPrompt="1"/>
          </p:nvPr>
        </p:nvSpPr>
        <p:spPr>
          <a:xfrm>
            <a:off x="457200" y="1600200"/>
            <a:ext cx="3886200" cy="4800600"/>
          </a:xfrm>
        </p:spPr>
        <p:txBody>
          <a:bodyPr/>
          <a:lstStyle>
            <a:lvl1pPr marL="0" indent="0" algn="ctr">
              <a:lnSpc>
                <a:spcPct val="100000"/>
              </a:lnSpc>
              <a:spcBef>
                <a:spcPts val="600"/>
              </a:spcBef>
              <a:spcAft>
                <a:spcPts val="3000"/>
              </a:spcAft>
              <a:buNone/>
              <a:defRPr sz="3200">
                <a:solidFill>
                  <a:schemeClr val="bg1"/>
                </a:solidFill>
              </a:defRPr>
            </a:lvl1pPr>
          </a:lstStyle>
          <a:p>
            <a:pPr lvl="0"/>
            <a:r>
              <a:rPr lang="en-US" dirty="0" smtClean="0"/>
              <a:t>Alarming Statistic or Data Point Goes in This Column</a:t>
            </a:r>
          </a:p>
        </p:txBody>
      </p:sp>
      <p:sp>
        <p:nvSpPr>
          <p:cNvPr id="2" name="Title 1"/>
          <p:cNvSpPr>
            <a:spLocks noGrp="1"/>
          </p:cNvSpPr>
          <p:nvPr>
            <p:ph type="title" hasCustomPrompt="1"/>
          </p:nvPr>
        </p:nvSpPr>
        <p:spPr>
          <a:xfrm>
            <a:off x="457200" y="609600"/>
            <a:ext cx="8229600" cy="636588"/>
          </a:xfrm>
        </p:spPr>
        <p:txBody>
          <a:bodyPr wrap="square"/>
          <a:lstStyle>
            <a:lvl1pPr>
              <a:defRPr sz="3200" baseline="0">
                <a:solidFill>
                  <a:schemeClr val="bg1"/>
                </a:solidFill>
              </a:defRPr>
            </a:lvl1pPr>
          </a:lstStyle>
          <a:p>
            <a:r>
              <a:rPr lang="en-US" dirty="0" smtClean="0"/>
              <a:t>Large Headline Here</a:t>
            </a:r>
            <a:endParaRPr lang="en-US" dirty="0"/>
          </a:p>
        </p:txBody>
      </p:sp>
      <p:grpSp>
        <p:nvGrpSpPr>
          <p:cNvPr id="19" name="Group 18"/>
          <p:cNvGrpSpPr/>
          <p:nvPr userDrawn="1"/>
        </p:nvGrpSpPr>
        <p:grpSpPr>
          <a:xfrm>
            <a:off x="0" y="6166552"/>
            <a:ext cx="9144000" cy="706438"/>
            <a:chOff x="0" y="6166552"/>
            <a:chExt cx="9144000" cy="706438"/>
          </a:xfrm>
        </p:grpSpPr>
        <p:grpSp>
          <p:nvGrpSpPr>
            <p:cNvPr id="42" name="Group 41"/>
            <p:cNvGrpSpPr/>
            <p:nvPr userDrawn="1"/>
          </p:nvGrpSpPr>
          <p:grpSpPr>
            <a:xfrm>
              <a:off x="0" y="6166552"/>
              <a:ext cx="9144000" cy="706438"/>
              <a:chOff x="0" y="6166552"/>
              <a:chExt cx="9144000" cy="706438"/>
            </a:xfrm>
          </p:grpSpPr>
          <p:sp>
            <p:nvSpPr>
              <p:cNvPr id="11"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tx1">
                        <a:lumMod val="75000"/>
                        <a:lumOff val="25000"/>
                      </a:schemeClr>
                    </a:solidFill>
                    <a:latin typeface="+mj-lt"/>
                    <a:ea typeface="+mn-ea"/>
                    <a:cs typeface="+mn-cs"/>
                  </a:rPr>
                  <a:pPr algn="ctr">
                    <a:defRPr/>
                  </a:pPr>
                  <a:t>‹#›</a:t>
                </a:fld>
                <a:endParaRPr lang="en-US" sz="800" kern="1200" dirty="0">
                  <a:solidFill>
                    <a:schemeClr val="tx1">
                      <a:lumMod val="75000"/>
                      <a:lumOff val="25000"/>
                    </a:schemeClr>
                  </a:solidFill>
                  <a:latin typeface="+mj-lt"/>
                  <a:ea typeface="+mn-ea"/>
                  <a:cs typeface="+mn-cs"/>
                </a:endParaRPr>
              </a:p>
            </p:txBody>
          </p:sp>
          <p:pic>
            <p:nvPicPr>
              <p:cNvPr id="41" name="Picture 2"/>
              <p:cNvPicPr>
                <a:picLocks noChangeAspect="1" noChangeArrowheads="1"/>
              </p:cNvPicPr>
              <p:nvPr userDrawn="1"/>
            </p:nvPicPr>
            <p:blipFill>
              <a:blip r:embed="rId2" cstate="print"/>
              <a:srcRect/>
              <a:stretch>
                <a:fillRect/>
              </a:stretch>
            </p:blipFill>
            <p:spPr bwMode="auto">
              <a:xfrm>
                <a:off x="7405688" y="6493686"/>
                <a:ext cx="1289304" cy="292877"/>
              </a:xfrm>
              <a:prstGeom prst="rect">
                <a:avLst/>
              </a:prstGeom>
              <a:noFill/>
              <a:ln w="9525">
                <a:noFill/>
                <a:miter lim="800000"/>
                <a:headEnd/>
                <a:tailEnd/>
              </a:ln>
              <a:effectLst/>
            </p:spPr>
          </p:pic>
        </p:grpSp>
        <p:sp>
          <p:nvSpPr>
            <p:cNvPr id="17" name="TextBox 16"/>
            <p:cNvSpPr txBox="1"/>
            <p:nvPr userDrawn="1"/>
          </p:nvSpPr>
          <p:spPr>
            <a:xfrm>
              <a:off x="457200" y="6567831"/>
              <a:ext cx="3352800" cy="290170"/>
            </a:xfrm>
            <a:prstGeom prst="rect">
              <a:avLst/>
            </a:prstGeom>
            <a:noFill/>
          </p:spPr>
          <p:txBody>
            <a:bodyPr wrap="square" lIns="0" tIns="0" rIns="0" bIns="0" rtlCol="0">
              <a:noAutofit/>
            </a:bodyPr>
            <a:lstStyle/>
            <a:p>
              <a:r>
                <a:rPr lang="en-US" sz="800" kern="1200" baseline="0" dirty="0" smtClean="0">
                  <a:solidFill>
                    <a:schemeClr val="tx1">
                      <a:lumMod val="50000"/>
                      <a:lumOff val="50000"/>
                    </a:schemeClr>
                  </a:solidFill>
                  <a:latin typeface="+mj-lt"/>
                  <a:ea typeface="+mn-ea"/>
                  <a:cs typeface="+mn-cs"/>
                </a:rPr>
                <a:t>Public Information</a:t>
              </a:r>
              <a:endParaRPr lang="en-US" sz="800" b="1" kern="1200" baseline="0" dirty="0" smtClean="0">
                <a:solidFill>
                  <a:schemeClr val="tx1">
                    <a:lumMod val="50000"/>
                    <a:lumOff val="50000"/>
                  </a:schemeClr>
                </a:solidFill>
                <a:latin typeface="+mj-lt"/>
                <a:ea typeface="+mn-ea"/>
                <a:cs typeface="+mn-cs"/>
              </a:endParaRPr>
            </a:p>
            <a:p>
              <a:r>
                <a:rPr lang="en-US" sz="700" kern="1200" baseline="0" dirty="0" smtClean="0">
                  <a:solidFill>
                    <a:schemeClr val="tx1">
                      <a:lumMod val="50000"/>
                      <a:lumOff val="50000"/>
                    </a:schemeClr>
                  </a:solidFill>
                  <a:latin typeface="+mn-lt"/>
                  <a:ea typeface="+mn-ea"/>
                  <a:cs typeface="+mn-cs"/>
                </a:rPr>
                <a:t>© 2014 Express Scripts Holding Company. All Rights Reserved.</a:t>
              </a:r>
              <a:endParaRPr lang="en-US" sz="700" dirty="0">
                <a:solidFill>
                  <a:schemeClr val="tx1">
                    <a:lumMod val="50000"/>
                    <a:lumOff val="50000"/>
                  </a:schemeClr>
                </a:solidFill>
              </a:endParaRPr>
            </a:p>
          </p:txBody>
        </p:sp>
        <p:pic>
          <p:nvPicPr>
            <p:cNvPr id="18" name="Picture 2" descr="http://esidepartments/sites/DEP169/Documents/Data%20Classification/12-1272%20Security%20Policy%20Classification%20Public.png"/>
            <p:cNvPicPr>
              <a:picLocks noChangeAspect="1" noChangeArrowheads="1"/>
            </p:cNvPicPr>
            <p:nvPr userDrawn="1"/>
          </p:nvPicPr>
          <p:blipFill>
            <a:blip r:embed="rId3" cstate="print"/>
            <a:srcRect/>
            <a:stretch>
              <a:fillRect/>
            </a:stretch>
          </p:blipFill>
          <p:spPr bwMode="auto">
            <a:xfrm>
              <a:off x="85725" y="6536531"/>
              <a:ext cx="285750" cy="246888"/>
            </a:xfrm>
            <a:prstGeom prst="rect">
              <a:avLst/>
            </a:prstGeom>
            <a:noFill/>
          </p:spPr>
        </p:pic>
      </p:grpSp>
      <p:sp>
        <p:nvSpPr>
          <p:cNvPr id="4" name="Date Placeholder 3"/>
          <p:cNvSpPr>
            <a:spLocks noGrp="1"/>
          </p:cNvSpPr>
          <p:nvPr userDrawn="1">
            <p:ph type="dt" sz="half" idx="10"/>
          </p:nvPr>
        </p:nvSpPr>
        <p:spPr/>
        <p:txBody>
          <a:bodyPr/>
          <a:lstStyle/>
          <a:p>
            <a:fld id="{73503F1D-DF49-46DE-ABEA-2CC4EEF43983}" type="datetime1">
              <a:rPr lang="en-US" smtClean="0"/>
              <a:pPr/>
              <a:t>03/26/2014</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0200"/>
            <a:ext cx="8229600" cy="340360"/>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457200" y="1004888"/>
            <a:ext cx="8229600" cy="5383212"/>
          </a:xfrm>
        </p:spPr>
        <p:txBody>
          <a:bodyPr/>
          <a:lstStyle>
            <a:lvl1pPr marL="225425" indent="-225425" algn="l" defTabSz="914400" rtl="0" eaLnBrk="1" latinLnBrk="0" hangingPunct="1">
              <a:lnSpc>
                <a:spcPct val="95000"/>
              </a:lnSpc>
              <a:spcBef>
                <a:spcPts val="700"/>
              </a:spcBef>
              <a:spcAft>
                <a:spcPts val="300"/>
              </a:spcAft>
              <a:buClr>
                <a:schemeClr val="accent4"/>
              </a:buClr>
              <a:buFont typeface="Arial" pitchFamily="34" charset="0"/>
              <a:buChar char="•"/>
              <a:defRPr lang="en-US" sz="2200" kern="1200" dirty="0" smtClean="0">
                <a:solidFill>
                  <a:schemeClr val="tx1"/>
                </a:solidFill>
                <a:latin typeface="+mn-lt"/>
                <a:ea typeface="+mn-ea"/>
                <a:cs typeface="+mn-cs"/>
              </a:defRPr>
            </a:lvl1pPr>
            <a:lvl2pPr>
              <a:lnSpc>
                <a:spcPct val="95000"/>
              </a:lnSpc>
              <a:spcBef>
                <a:spcPts val="200"/>
              </a:spcBef>
              <a:spcAft>
                <a:spcPts val="500"/>
              </a:spcAft>
              <a:defRPr sz="1800"/>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p>
            <a:fld id="{0686D11F-17C0-447B-9605-89DB059EF6F1}" type="datetime1">
              <a:rPr lang="en-US" smtClean="0"/>
              <a:pPr/>
              <a:t>03/26/2014</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rge Quote &amp; Stat with Graphic">
    <p:bg>
      <p:bgPr>
        <a:solidFill>
          <a:schemeClr val="accent6"/>
        </a:solidFill>
        <a:effectLst/>
      </p:bgPr>
    </p:bg>
    <p:spTree>
      <p:nvGrpSpPr>
        <p:cNvPr id="1" name=""/>
        <p:cNvGrpSpPr/>
        <p:nvPr/>
      </p:nvGrpSpPr>
      <p:grpSpPr>
        <a:xfrm>
          <a:off x="0" y="0"/>
          <a:ext cx="0" cy="0"/>
          <a:chOff x="0" y="0"/>
          <a:chExt cx="0" cy="0"/>
        </a:xfrm>
      </p:grpSpPr>
      <p:sp>
        <p:nvSpPr>
          <p:cNvPr id="11" name="Freeform 5"/>
          <p:cNvSpPr>
            <a:spLocks/>
          </p:cNvSpPr>
          <p:nvPr userDrawn="1"/>
        </p:nvSpPr>
        <p:spPr bwMode="gray">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50E0A033-DF6C-45E1-9FB8-C2224BEF5B92}" type="datetime1">
              <a:rPr lang="en-US" smtClean="0"/>
              <a:pPr/>
              <a:t>03/26/2014</a:t>
            </a:fld>
            <a:endParaRPr lang="en-US"/>
          </a:p>
        </p:txBody>
      </p:sp>
      <p:sp>
        <p:nvSpPr>
          <p:cNvPr id="10" name="Text Placeholder 9"/>
          <p:cNvSpPr>
            <a:spLocks noGrp="1"/>
          </p:cNvSpPr>
          <p:nvPr>
            <p:ph type="body" sz="quarter" idx="14" hasCustomPrompt="1"/>
          </p:nvPr>
        </p:nvSpPr>
        <p:spPr>
          <a:xfrm>
            <a:off x="457200" y="990600"/>
            <a:ext cx="3886200" cy="3429000"/>
          </a:xfrm>
        </p:spPr>
        <p:txBody>
          <a:bodyPr anchor="b"/>
          <a:lstStyle>
            <a:lvl1pPr marL="0" indent="0" algn="l">
              <a:lnSpc>
                <a:spcPct val="110000"/>
              </a:lnSpc>
              <a:spcBef>
                <a:spcPts val="600"/>
              </a:spcBef>
              <a:spcAft>
                <a:spcPts val="1200"/>
              </a:spcAft>
              <a:buNone/>
              <a:defRPr sz="4000">
                <a:solidFill>
                  <a:schemeClr val="bg1"/>
                </a:solidFill>
              </a:defRPr>
            </a:lvl1pPr>
          </a:lstStyle>
          <a:p>
            <a:pPr lvl="0"/>
            <a:r>
              <a:rPr lang="en-US" dirty="0" smtClean="0"/>
              <a:t>Alarming Statistic or Data Point Goes in This Column</a:t>
            </a:r>
          </a:p>
        </p:txBody>
      </p:sp>
      <p:sp>
        <p:nvSpPr>
          <p:cNvPr id="13" name="Text Placeholder 12"/>
          <p:cNvSpPr>
            <a:spLocks noGrp="1"/>
          </p:cNvSpPr>
          <p:nvPr>
            <p:ph type="body" sz="quarter" idx="15" hasCustomPrompt="1"/>
          </p:nvPr>
        </p:nvSpPr>
        <p:spPr>
          <a:xfrm>
            <a:off x="457200" y="4419600"/>
            <a:ext cx="3886200" cy="1676400"/>
          </a:xfrm>
        </p:spPr>
        <p:txBody>
          <a:bodyPr/>
          <a:lstStyle>
            <a:lvl1pPr algn="r" defTabSz="914400" rtl="0" eaLnBrk="1" latinLnBrk="0" hangingPunct="1">
              <a:lnSpc>
                <a:spcPct val="85000"/>
              </a:lnSpc>
              <a:spcBef>
                <a:spcPct val="0"/>
              </a:spcBef>
              <a:buNone/>
              <a:defRPr lang="en-US" sz="9600" kern="1200" baseline="0" dirty="0" smtClean="0">
                <a:solidFill>
                  <a:schemeClr val="bg1"/>
                </a:solidFill>
                <a:latin typeface="+mn-lt"/>
                <a:ea typeface="+mj-ea"/>
                <a:cs typeface="+mj-cs"/>
              </a:defRPr>
            </a:lvl1pPr>
          </a:lstStyle>
          <a:p>
            <a:pPr lvl="0"/>
            <a:r>
              <a:rPr lang="en-US" dirty="0" smtClean="0"/>
              <a:t>XX%</a:t>
            </a:r>
            <a:endParaRPr lang="en-US" dirty="0"/>
          </a:p>
        </p:txBody>
      </p:sp>
      <p:sp>
        <p:nvSpPr>
          <p:cNvPr id="40"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tx1">
                    <a:lumMod val="75000"/>
                    <a:lumOff val="25000"/>
                  </a:schemeClr>
                </a:solidFill>
                <a:latin typeface="+mj-lt"/>
                <a:ea typeface="+mn-ea"/>
                <a:cs typeface="+mn-cs"/>
              </a:rPr>
              <a:pPr algn="ctr">
                <a:defRPr/>
              </a:pPr>
              <a:t>‹#›</a:t>
            </a:fld>
            <a:endParaRPr lang="en-US" sz="800" kern="1200" dirty="0">
              <a:solidFill>
                <a:schemeClr val="tx1">
                  <a:lumMod val="75000"/>
                  <a:lumOff val="25000"/>
                </a:schemeClr>
              </a:solidFill>
              <a:latin typeface="+mj-lt"/>
              <a:ea typeface="+mn-ea"/>
              <a:cs typeface="+mn-cs"/>
            </a:endParaRPr>
          </a:p>
        </p:txBody>
      </p:sp>
      <p:pic>
        <p:nvPicPr>
          <p:cNvPr id="42" name="Picture 2"/>
          <p:cNvPicPr>
            <a:picLocks noChangeAspect="1" noChangeArrowheads="1"/>
          </p:cNvPicPr>
          <p:nvPr userDrawn="1"/>
        </p:nvPicPr>
        <p:blipFill>
          <a:blip r:embed="rId2" cstate="print"/>
          <a:srcRect/>
          <a:stretch>
            <a:fillRect/>
          </a:stretch>
        </p:blipFill>
        <p:spPr bwMode="auto">
          <a:xfrm>
            <a:off x="7405688" y="6493686"/>
            <a:ext cx="1289304" cy="292877"/>
          </a:xfrm>
          <a:prstGeom prst="rect">
            <a:avLst/>
          </a:prstGeom>
          <a:noFill/>
          <a:ln w="9525">
            <a:noFill/>
            <a:miter lim="800000"/>
            <a:headEnd/>
            <a:tailEnd/>
          </a:ln>
          <a:effectLst/>
        </p:spPr>
      </p:pic>
      <p:sp>
        <p:nvSpPr>
          <p:cNvPr id="17" name="TextBox 16"/>
          <p:cNvSpPr txBox="1"/>
          <p:nvPr userDrawn="1"/>
        </p:nvSpPr>
        <p:spPr>
          <a:xfrm>
            <a:off x="457200" y="6567831"/>
            <a:ext cx="3352800" cy="290170"/>
          </a:xfrm>
          <a:prstGeom prst="rect">
            <a:avLst/>
          </a:prstGeom>
          <a:noFill/>
        </p:spPr>
        <p:txBody>
          <a:bodyPr wrap="square" lIns="0" tIns="0" rIns="0" bIns="0" rtlCol="0">
            <a:noAutofit/>
          </a:bodyPr>
          <a:lstStyle/>
          <a:p>
            <a:r>
              <a:rPr lang="en-US" sz="800" kern="1200" baseline="0" dirty="0" smtClean="0">
                <a:solidFill>
                  <a:schemeClr val="tx1">
                    <a:lumMod val="50000"/>
                    <a:lumOff val="50000"/>
                  </a:schemeClr>
                </a:solidFill>
                <a:latin typeface="+mj-lt"/>
                <a:ea typeface="+mn-ea"/>
                <a:cs typeface="+mn-cs"/>
              </a:rPr>
              <a:t>Public Information</a:t>
            </a:r>
            <a:endParaRPr lang="en-US" sz="800" b="1" kern="1200" baseline="0" dirty="0" smtClean="0">
              <a:solidFill>
                <a:schemeClr val="tx1">
                  <a:lumMod val="50000"/>
                  <a:lumOff val="50000"/>
                </a:schemeClr>
              </a:solidFill>
              <a:latin typeface="+mj-lt"/>
              <a:ea typeface="+mn-ea"/>
              <a:cs typeface="+mn-cs"/>
            </a:endParaRPr>
          </a:p>
          <a:p>
            <a:r>
              <a:rPr lang="en-US" sz="700" kern="1200" baseline="0" dirty="0" smtClean="0">
                <a:solidFill>
                  <a:schemeClr val="tx1">
                    <a:lumMod val="50000"/>
                    <a:lumOff val="50000"/>
                  </a:schemeClr>
                </a:solidFill>
                <a:latin typeface="+mn-lt"/>
                <a:ea typeface="+mn-ea"/>
                <a:cs typeface="+mn-cs"/>
              </a:rPr>
              <a:t>© 2014 Express Scripts Holding Company. All Rights Reserved.</a:t>
            </a:r>
            <a:endParaRPr lang="en-US" sz="700" dirty="0">
              <a:solidFill>
                <a:schemeClr val="tx1">
                  <a:lumMod val="50000"/>
                  <a:lumOff val="50000"/>
                </a:schemeClr>
              </a:solidFill>
            </a:endParaRPr>
          </a:p>
        </p:txBody>
      </p:sp>
      <p:pic>
        <p:nvPicPr>
          <p:cNvPr id="18" name="Picture 2" descr="http://esidepartments/sites/DEP169/Documents/Data%20Classification/12-1272%20Security%20Policy%20Classification%20Public.png"/>
          <p:cNvPicPr>
            <a:picLocks noChangeAspect="1" noChangeArrowheads="1"/>
          </p:cNvPicPr>
          <p:nvPr userDrawn="1"/>
        </p:nvPicPr>
        <p:blipFill>
          <a:blip r:embed="rId3" cstate="print"/>
          <a:srcRect/>
          <a:stretch>
            <a:fillRect/>
          </a:stretch>
        </p:blipFill>
        <p:spPr bwMode="auto">
          <a:xfrm>
            <a:off x="85725" y="6536531"/>
            <a:ext cx="285750" cy="246888"/>
          </a:xfrm>
          <a:prstGeom prst="rect">
            <a:avLst/>
          </a:prstGeom>
          <a:noFill/>
        </p:spPr>
      </p:pic>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ckground Image and Quote Box">
    <p:bg>
      <p:bgPr>
        <a:solidFill>
          <a:schemeClr val="bg1">
            <a:lumMod val="75000"/>
          </a:schemeClr>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9144000" cy="6858000"/>
          </a:xfrm>
        </p:spPr>
        <p:txBody>
          <a:bodyPr vert="horz" lIns="4937760" tIns="1371600" rIns="457200" bIns="3749040" rtlCol="0" anchor="ctr">
            <a:noAutofit/>
          </a:bodyPr>
          <a:lstStyle>
            <a:lvl1pPr marL="0" indent="0" algn="ctr" defTabSz="914400" rtl="0" eaLnBrk="1" latinLnBrk="0" hangingPunct="1">
              <a:lnSpc>
                <a:spcPct val="95000"/>
              </a:lnSpc>
              <a:spcBef>
                <a:spcPts val="0"/>
              </a:spcBef>
              <a:spcAft>
                <a:spcPts val="900"/>
              </a:spcAft>
              <a:buClr>
                <a:schemeClr val="accent4"/>
              </a:buClr>
              <a:buFont typeface="Arial" pitchFamily="34" charset="0"/>
              <a:buNone/>
              <a:defRPr lang="en-US" sz="2000" kern="1200" baseline="0" dirty="0">
                <a:solidFill>
                  <a:schemeClr val="tx1"/>
                </a:solidFill>
                <a:latin typeface="+mn-lt"/>
                <a:ea typeface="+mn-ea"/>
                <a:cs typeface="+mn-cs"/>
              </a:defRPr>
            </a:lvl1pPr>
          </a:lstStyle>
          <a:p>
            <a:r>
              <a:rPr lang="en-US" dirty="0" smtClean="0"/>
              <a:t>Insert photo here, and send it to back using the Arrange tools.    The gray background shouldn’t be visible with a photo added.</a:t>
            </a:r>
            <a:br>
              <a:rPr lang="en-US" dirty="0" smtClean="0"/>
            </a:br>
            <a:r>
              <a:rPr lang="en-US" dirty="0" smtClean="0"/>
              <a:t>If you choose this layout, you may need to copy and paste the white convex box from the master page (so the image can hide behind it). They also won’t auto-update. </a:t>
            </a:r>
            <a:endParaRPr lang="en-US" dirty="0"/>
          </a:p>
        </p:txBody>
      </p:sp>
      <p:sp>
        <p:nvSpPr>
          <p:cNvPr id="2" name="Title 1"/>
          <p:cNvSpPr>
            <a:spLocks noGrp="1"/>
          </p:cNvSpPr>
          <p:nvPr>
            <p:ph type="title" hasCustomPrompt="1"/>
          </p:nvPr>
        </p:nvSpPr>
        <p:spPr>
          <a:xfrm>
            <a:off x="457200" y="4800600"/>
            <a:ext cx="8229600" cy="1295400"/>
          </a:xfrm>
        </p:spPr>
        <p:txBody>
          <a:bodyPr wrap="square" anchor="ctr"/>
          <a:lstStyle>
            <a:lvl1pPr>
              <a:defRPr sz="4000" baseline="0">
                <a:solidFill>
                  <a:schemeClr val="accent6"/>
                </a:solidFill>
              </a:defRPr>
            </a:lvl1pPr>
          </a:lstStyle>
          <a:p>
            <a:r>
              <a:rPr lang="en-US" dirty="0" smtClean="0"/>
              <a:t>Large Takeaway Here</a:t>
            </a:r>
            <a:endParaRPr lang="en-US" dirty="0"/>
          </a:p>
        </p:txBody>
      </p:sp>
      <p:grpSp>
        <p:nvGrpSpPr>
          <p:cNvPr id="19" name="Group 18"/>
          <p:cNvGrpSpPr/>
          <p:nvPr userDrawn="1"/>
        </p:nvGrpSpPr>
        <p:grpSpPr>
          <a:xfrm>
            <a:off x="0" y="6166552"/>
            <a:ext cx="9144000" cy="706438"/>
            <a:chOff x="0" y="6166552"/>
            <a:chExt cx="9144000" cy="706438"/>
          </a:xfrm>
        </p:grpSpPr>
        <p:grpSp>
          <p:nvGrpSpPr>
            <p:cNvPr id="41" name="Group 40"/>
            <p:cNvGrpSpPr/>
            <p:nvPr userDrawn="1"/>
          </p:nvGrpSpPr>
          <p:grpSpPr>
            <a:xfrm>
              <a:off x="0" y="6166552"/>
              <a:ext cx="9144000" cy="706438"/>
              <a:chOff x="0" y="6166552"/>
              <a:chExt cx="9144000" cy="706438"/>
            </a:xfrm>
          </p:grpSpPr>
          <p:sp>
            <p:nvSpPr>
              <p:cNvPr id="11" name="Freeform 5"/>
              <p:cNvSpPr>
                <a:spLocks/>
              </p:cNvSpPr>
              <p:nvPr userDrawn="1"/>
            </p:nvSpPr>
            <p:spPr bwMode="white">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tx1">
                        <a:lumMod val="75000"/>
                        <a:lumOff val="25000"/>
                      </a:schemeClr>
                    </a:solidFill>
                    <a:latin typeface="+mj-lt"/>
                    <a:ea typeface="+mn-ea"/>
                    <a:cs typeface="+mn-cs"/>
                  </a:rPr>
                  <a:pPr algn="ctr">
                    <a:defRPr/>
                  </a:pPr>
                  <a:t>‹#›</a:t>
                </a:fld>
                <a:endParaRPr lang="en-US" sz="800" kern="1200" dirty="0">
                  <a:solidFill>
                    <a:schemeClr val="tx1">
                      <a:lumMod val="75000"/>
                      <a:lumOff val="25000"/>
                    </a:schemeClr>
                  </a:solidFill>
                  <a:latin typeface="+mj-lt"/>
                  <a:ea typeface="+mn-ea"/>
                  <a:cs typeface="+mn-cs"/>
                </a:endParaRPr>
              </a:p>
            </p:txBody>
          </p:sp>
          <p:pic>
            <p:nvPicPr>
              <p:cNvPr id="40" name="Picture 2"/>
              <p:cNvPicPr>
                <a:picLocks noChangeAspect="1" noChangeArrowheads="1"/>
              </p:cNvPicPr>
              <p:nvPr userDrawn="1"/>
            </p:nvPicPr>
            <p:blipFill>
              <a:blip r:embed="rId2" cstate="print"/>
              <a:srcRect/>
              <a:stretch>
                <a:fillRect/>
              </a:stretch>
            </p:blipFill>
            <p:spPr bwMode="auto">
              <a:xfrm>
                <a:off x="7405688" y="6493686"/>
                <a:ext cx="1289304" cy="292877"/>
              </a:xfrm>
              <a:prstGeom prst="rect">
                <a:avLst/>
              </a:prstGeom>
              <a:noFill/>
              <a:ln w="9525">
                <a:noFill/>
                <a:miter lim="800000"/>
                <a:headEnd/>
                <a:tailEnd/>
              </a:ln>
              <a:effectLst/>
            </p:spPr>
          </p:pic>
        </p:grpSp>
        <p:sp>
          <p:nvSpPr>
            <p:cNvPr id="17" name="TextBox 16"/>
            <p:cNvSpPr txBox="1"/>
            <p:nvPr userDrawn="1"/>
          </p:nvSpPr>
          <p:spPr>
            <a:xfrm>
              <a:off x="457200" y="6567831"/>
              <a:ext cx="3352800" cy="290170"/>
            </a:xfrm>
            <a:prstGeom prst="rect">
              <a:avLst/>
            </a:prstGeom>
            <a:noFill/>
          </p:spPr>
          <p:txBody>
            <a:bodyPr wrap="square" lIns="0" tIns="0" rIns="0" bIns="0" rtlCol="0">
              <a:noAutofit/>
            </a:bodyPr>
            <a:lstStyle/>
            <a:p>
              <a:r>
                <a:rPr lang="en-US" sz="800" kern="1200" baseline="0" dirty="0" smtClean="0">
                  <a:solidFill>
                    <a:schemeClr val="tx1">
                      <a:lumMod val="50000"/>
                      <a:lumOff val="50000"/>
                    </a:schemeClr>
                  </a:solidFill>
                  <a:latin typeface="+mj-lt"/>
                  <a:ea typeface="+mn-ea"/>
                  <a:cs typeface="+mn-cs"/>
                </a:rPr>
                <a:t>Public Information</a:t>
              </a:r>
              <a:endParaRPr lang="en-US" sz="800" b="1" kern="1200" baseline="0" dirty="0" smtClean="0">
                <a:solidFill>
                  <a:schemeClr val="tx1">
                    <a:lumMod val="50000"/>
                    <a:lumOff val="50000"/>
                  </a:schemeClr>
                </a:solidFill>
                <a:latin typeface="+mj-lt"/>
                <a:ea typeface="+mn-ea"/>
                <a:cs typeface="+mn-cs"/>
              </a:endParaRPr>
            </a:p>
            <a:p>
              <a:r>
                <a:rPr lang="en-US" sz="700" kern="1200" baseline="0" dirty="0" smtClean="0">
                  <a:solidFill>
                    <a:schemeClr val="tx1">
                      <a:lumMod val="50000"/>
                      <a:lumOff val="50000"/>
                    </a:schemeClr>
                  </a:solidFill>
                  <a:latin typeface="+mn-lt"/>
                  <a:ea typeface="+mn-ea"/>
                  <a:cs typeface="+mn-cs"/>
                </a:rPr>
                <a:t>© 2014 Express Scripts Holding Company. All Rights Reserved.</a:t>
              </a:r>
              <a:endParaRPr lang="en-US" sz="700" dirty="0">
                <a:solidFill>
                  <a:schemeClr val="tx1">
                    <a:lumMod val="50000"/>
                    <a:lumOff val="50000"/>
                  </a:schemeClr>
                </a:solidFill>
              </a:endParaRPr>
            </a:p>
          </p:txBody>
        </p:sp>
        <p:pic>
          <p:nvPicPr>
            <p:cNvPr id="18" name="Picture 2" descr="http://esidepartments/sites/DEP169/Documents/Data%20Classification/12-1272%20Security%20Policy%20Classification%20Public.png"/>
            <p:cNvPicPr>
              <a:picLocks noChangeAspect="1" noChangeArrowheads="1"/>
            </p:cNvPicPr>
            <p:nvPr userDrawn="1"/>
          </p:nvPicPr>
          <p:blipFill>
            <a:blip r:embed="rId3" cstate="print"/>
            <a:srcRect/>
            <a:stretch>
              <a:fillRect/>
            </a:stretch>
          </p:blipFill>
          <p:spPr bwMode="auto">
            <a:xfrm>
              <a:off x="85725" y="6536531"/>
              <a:ext cx="285750" cy="246888"/>
            </a:xfrm>
            <a:prstGeom prst="rect">
              <a:avLst/>
            </a:prstGeom>
            <a:noFill/>
          </p:spPr>
        </p:pic>
      </p:grpSp>
      <p:sp>
        <p:nvSpPr>
          <p:cNvPr id="4" name="Date Placeholder 3"/>
          <p:cNvSpPr>
            <a:spLocks noGrp="1"/>
          </p:cNvSpPr>
          <p:nvPr userDrawn="1">
            <p:ph type="dt" sz="half" idx="10"/>
          </p:nvPr>
        </p:nvSpPr>
        <p:spPr/>
        <p:txBody>
          <a:bodyPr/>
          <a:lstStyle/>
          <a:p>
            <a:fld id="{725A7677-E337-402A-A222-AF86C1D4473F}" type="datetime1">
              <a:rPr lang="en-US" smtClean="0"/>
              <a:pPr/>
              <a:t>03/26/2014</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PS Product: Probl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0200"/>
            <a:ext cx="8229600" cy="674688"/>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57200" y="1276350"/>
            <a:ext cx="8229600" cy="5111749"/>
          </a:xfrm>
        </p:spPr>
        <p:txBody>
          <a:bodyPr/>
          <a:lstStyle>
            <a:lvl1pPr>
              <a:spcBef>
                <a:spcPts val="600"/>
              </a:spcBef>
              <a:spcAft>
                <a:spcPts val="400"/>
              </a:spcAft>
              <a:defRPr sz="2400"/>
            </a:lvl1pPr>
            <a:lvl2pPr>
              <a:lnSpc>
                <a:spcPct val="95000"/>
              </a:lnSpc>
              <a:spcBef>
                <a:spcPts val="600"/>
              </a:spcBef>
              <a:spcAft>
                <a:spcPts val="400"/>
              </a:spcAft>
              <a:defRPr/>
            </a:lvl2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p>
            <a:fld id="{D7753623-2F49-4AA8-B4BD-69AAF9146489}" type="datetime1">
              <a:rPr lang="en-US" smtClean="0"/>
              <a:pPr/>
              <a:t>03/26/2014</a:t>
            </a:fld>
            <a:endParaRPr lang="en-US"/>
          </a:p>
        </p:txBody>
      </p:sp>
      <p:sp>
        <p:nvSpPr>
          <p:cNvPr id="7" name="Rectangle 6"/>
          <p:cNvSpPr/>
          <p:nvPr userDrawn="1"/>
        </p:nvSpPr>
        <p:spPr>
          <a:xfrm>
            <a:off x="6773863" y="152400"/>
            <a:ext cx="1210468" cy="2770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td_gen_off_patent_bp1"/>
          <p:cNvSpPr txBox="1">
            <a:spLocks/>
          </p:cNvSpPr>
          <p:nvPr userDrawn="1"/>
        </p:nvSpPr>
        <p:spPr bwMode="ltGray">
          <a:xfrm>
            <a:off x="6789737" y="152400"/>
            <a:ext cx="2206626" cy="279400"/>
          </a:xfrm>
          <a:prstGeom prst="rect">
            <a:avLst/>
          </a:prstGeom>
        </p:spPr>
        <p:txBody>
          <a:bodyPr vert="horz" lIns="0" tIns="0" rIns="0" bIns="0" rtlCol="0" anchor="ctr">
            <a:normAutofit/>
          </a:bodyPr>
          <a:lstStyle/>
          <a:p>
            <a:pPr marL="225425" marR="0" lvl="0" indent="-225425" algn="ctr" fontAlgn="auto">
              <a:lnSpc>
                <a:spcPct val="95000"/>
              </a:lnSpc>
              <a:spcBef>
                <a:spcPts val="900"/>
              </a:spcBef>
              <a:spcAft>
                <a:spcPts val="400"/>
              </a:spcAft>
              <a:buClr>
                <a:schemeClr val="accent4"/>
              </a:buClr>
              <a:buSzTx/>
              <a:tabLst/>
              <a:defRPr/>
            </a:pPr>
            <a:r>
              <a:rPr lang="en-US" sz="1400" cap="all" spc="100" dirty="0" smtClean="0">
                <a:solidFill>
                  <a:schemeClr val="bg1"/>
                </a:solidFill>
                <a:latin typeface="+mj-lt"/>
              </a:rPr>
              <a:t>PROBLEM</a:t>
            </a:r>
            <a:r>
              <a:rPr lang="en-US" sz="1400" cap="all" spc="100" dirty="0" smtClean="0">
                <a:solidFill>
                  <a:schemeClr val="tx1">
                    <a:lumMod val="50000"/>
                    <a:lumOff val="50000"/>
                  </a:schemeClr>
                </a:solidFill>
                <a:latin typeface="+mj-lt"/>
              </a:rPr>
              <a:t>  </a:t>
            </a:r>
            <a:r>
              <a:rPr lang="en-US" sz="1400" cap="all" spc="100" dirty="0" smtClean="0">
                <a:solidFill>
                  <a:schemeClr val="bg1"/>
                </a:solidFill>
                <a:latin typeface="+mj-lt"/>
              </a:rPr>
              <a:t>&gt;  </a:t>
            </a:r>
            <a:r>
              <a:rPr lang="en-US" sz="1400" cap="all" spc="100" dirty="0" smtClean="0">
                <a:solidFill>
                  <a:schemeClr val="tx1">
                    <a:lumMod val="50000"/>
                    <a:lumOff val="50000"/>
                  </a:schemeClr>
                </a:solidFill>
                <a:latin typeface="+mj-lt"/>
              </a:rPr>
              <a:t>SOLUTION</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PS Product: Solu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0200"/>
            <a:ext cx="8229600" cy="674688"/>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57200" y="1276350"/>
            <a:ext cx="8229600" cy="5111749"/>
          </a:xfrm>
        </p:spPr>
        <p:txBody>
          <a:bodyPr/>
          <a:lstStyle>
            <a:lvl1pPr>
              <a:spcBef>
                <a:spcPts val="600"/>
              </a:spcBef>
              <a:spcAft>
                <a:spcPts val="400"/>
              </a:spcAft>
              <a:defRPr sz="2400"/>
            </a:lvl1pPr>
            <a:lvl2pPr>
              <a:lnSpc>
                <a:spcPct val="95000"/>
              </a:lnSpc>
              <a:spcBef>
                <a:spcPts val="600"/>
              </a:spcBef>
              <a:spcAft>
                <a:spcPts val="400"/>
              </a:spcAft>
              <a:defRPr/>
            </a:lvl2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p>
            <a:fld id="{FBEFD321-8428-4FA3-977A-3765B8988B7A}" type="datetime1">
              <a:rPr lang="en-US" smtClean="0"/>
              <a:pPr/>
              <a:t>03/26/2014</a:t>
            </a:fld>
            <a:endParaRPr lang="en-US"/>
          </a:p>
        </p:txBody>
      </p:sp>
      <p:sp>
        <p:nvSpPr>
          <p:cNvPr id="7" name="Rectangle 6"/>
          <p:cNvSpPr/>
          <p:nvPr userDrawn="1"/>
        </p:nvSpPr>
        <p:spPr>
          <a:xfrm>
            <a:off x="7759700" y="152400"/>
            <a:ext cx="1239044" cy="2770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td_gen_off_patent_bp1"/>
          <p:cNvSpPr txBox="1">
            <a:spLocks/>
          </p:cNvSpPr>
          <p:nvPr userDrawn="1"/>
        </p:nvSpPr>
        <p:spPr bwMode="ltGray">
          <a:xfrm>
            <a:off x="6789737" y="152400"/>
            <a:ext cx="2206626" cy="279400"/>
          </a:xfrm>
          <a:prstGeom prst="rect">
            <a:avLst/>
          </a:prstGeom>
        </p:spPr>
        <p:txBody>
          <a:bodyPr vert="horz" lIns="0" tIns="0" rIns="0" bIns="0" rtlCol="0" anchor="ctr">
            <a:normAutofit/>
          </a:bodyPr>
          <a:lstStyle/>
          <a:p>
            <a:pPr marL="225425" marR="0" lvl="0" indent="-225425" algn="ctr" fontAlgn="auto">
              <a:lnSpc>
                <a:spcPct val="95000"/>
              </a:lnSpc>
              <a:spcBef>
                <a:spcPts val="900"/>
              </a:spcBef>
              <a:spcAft>
                <a:spcPts val="400"/>
              </a:spcAft>
              <a:buClr>
                <a:schemeClr val="accent4"/>
              </a:buClr>
              <a:buSzTx/>
              <a:tabLst/>
              <a:defRPr/>
            </a:pPr>
            <a:r>
              <a:rPr lang="en-US" sz="1400" cap="all" spc="100" dirty="0" smtClean="0">
                <a:solidFill>
                  <a:schemeClr val="tx1">
                    <a:lumMod val="50000"/>
                    <a:lumOff val="50000"/>
                  </a:schemeClr>
                </a:solidFill>
                <a:latin typeface="+mj-lt"/>
              </a:rPr>
              <a:t>PROBLEM  </a:t>
            </a:r>
            <a:r>
              <a:rPr lang="en-US" sz="1400" cap="all" spc="100" dirty="0" smtClean="0">
                <a:solidFill>
                  <a:schemeClr val="bg1"/>
                </a:solidFill>
                <a:latin typeface="+mj-lt"/>
              </a:rPr>
              <a:t>&gt;  SOLUTION</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on't Use Any Layouts Past This Slide">
    <p:bg>
      <p:bgPr>
        <a:solidFill>
          <a:srgbClr val="FF0000"/>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62E76A5-DCF3-4AB7-857E-75503E3C3386}" type="datetime1">
              <a:rPr lang="en-US" smtClean="0"/>
              <a:pPr/>
              <a:t>03/26/2014</a:t>
            </a:fld>
            <a:endParaRPr lang="en-US"/>
          </a:p>
        </p:txBody>
      </p:sp>
      <p:sp>
        <p:nvSpPr>
          <p:cNvPr id="5" name="Rectangle 4"/>
          <p:cNvSpPr/>
          <p:nvPr userDrawn="1"/>
        </p:nvSpPr>
        <p:spPr>
          <a:xfrm>
            <a:off x="739156" y="2598003"/>
            <a:ext cx="7665688" cy="1661993"/>
          </a:xfrm>
          <a:prstGeom prst="rect">
            <a:avLst/>
          </a:prstGeom>
        </p:spPr>
        <p:txBody>
          <a:bodyPr wrap="none">
            <a:spAutoFit/>
          </a:bodyPr>
          <a:lstStyle/>
          <a:p>
            <a:pPr algn="ctr" defTabSz="914400" rtl="0" eaLnBrk="1" latinLnBrk="0" hangingPunct="1">
              <a:lnSpc>
                <a:spcPct val="85000"/>
              </a:lnSpc>
              <a:spcBef>
                <a:spcPct val="0"/>
              </a:spcBef>
              <a:buNone/>
            </a:pPr>
            <a:r>
              <a:rPr lang="en-US" sz="6000" kern="1200" baseline="0" noProof="0" dirty="0" smtClean="0">
                <a:solidFill>
                  <a:schemeClr val="bg1"/>
                </a:solidFill>
                <a:latin typeface="+mj-lt"/>
                <a:ea typeface="+mj-ea"/>
                <a:cs typeface="+mj-cs"/>
              </a:rPr>
              <a:t>Don’t Use Any Layouts </a:t>
            </a:r>
            <a:br>
              <a:rPr lang="en-US" sz="6000" kern="1200" baseline="0" noProof="0" dirty="0" smtClean="0">
                <a:solidFill>
                  <a:schemeClr val="bg1"/>
                </a:solidFill>
                <a:latin typeface="+mj-lt"/>
                <a:ea typeface="+mj-ea"/>
                <a:cs typeface="+mj-cs"/>
              </a:rPr>
            </a:br>
            <a:r>
              <a:rPr lang="en-US" sz="6000" kern="1200" baseline="0" noProof="0" dirty="0" smtClean="0">
                <a:solidFill>
                  <a:schemeClr val="bg1"/>
                </a:solidFill>
                <a:latin typeface="+mj-lt"/>
                <a:ea typeface="+mj-ea"/>
                <a:cs typeface="+mj-cs"/>
              </a:rPr>
              <a:t>Past This Slide</a:t>
            </a:r>
            <a:endParaRPr lang="en-US" sz="6000" kern="1200" baseline="0" dirty="0">
              <a:solidFill>
                <a:schemeClr val="bg1"/>
              </a:solidFill>
              <a:latin typeface="+mj-lt"/>
              <a:ea typeface="+mj-ea"/>
              <a:cs typeface="+mj-cs"/>
            </a:endParaRPr>
          </a:p>
        </p:txBody>
      </p:sp>
      <p:sp>
        <p:nvSpPr>
          <p:cNvPr id="6"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tx1">
                    <a:lumMod val="75000"/>
                    <a:lumOff val="25000"/>
                  </a:schemeClr>
                </a:solidFill>
                <a:latin typeface="+mj-lt"/>
                <a:ea typeface="+mn-ea"/>
                <a:cs typeface="+mn-cs"/>
              </a:rPr>
              <a:pPr algn="ctr">
                <a:defRPr/>
              </a:pPr>
              <a:t>‹#›</a:t>
            </a:fld>
            <a:endParaRPr lang="en-US" sz="800" kern="1200" dirty="0">
              <a:solidFill>
                <a:schemeClr val="tx1">
                  <a:lumMod val="75000"/>
                  <a:lumOff val="25000"/>
                </a:schemeClr>
              </a:solidFill>
              <a:latin typeface="+mj-lt"/>
              <a:ea typeface="+mn-ea"/>
              <a:cs typeface="+mn-cs"/>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0199"/>
            <a:ext cx="8229600" cy="676275"/>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57200" y="1276350"/>
            <a:ext cx="8229600" cy="5111749"/>
          </a:xfrm>
        </p:spPr>
        <p:txBody>
          <a:bodyPr/>
          <a:lstStyle>
            <a:lvl1pPr marL="225425" indent="-225425" algn="l" defTabSz="914400" rtl="0" eaLnBrk="1" latinLnBrk="0" hangingPunct="1">
              <a:lnSpc>
                <a:spcPct val="95000"/>
              </a:lnSpc>
              <a:spcBef>
                <a:spcPts val="700"/>
              </a:spcBef>
              <a:spcAft>
                <a:spcPts val="300"/>
              </a:spcAft>
              <a:buClr>
                <a:schemeClr val="accent4"/>
              </a:buClr>
              <a:buFont typeface="Arial" pitchFamily="34" charset="0"/>
              <a:buChar char="•"/>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440E70B3-D75C-4EF6-B760-8A57A3A476F6}" type="datetime1">
              <a:rPr lang="en-US" smtClean="0"/>
              <a:pPr/>
              <a:t>03/26/2014</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tegory: 1-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396876"/>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76350"/>
            <a:ext cx="8229600" cy="5111749"/>
          </a:xfrm>
        </p:spPr>
        <p:txBody>
          <a:bodyPr/>
          <a:lstStyle>
            <a:lvl1pPr marL="225425" indent="-225425" algn="l" defTabSz="914400" rtl="0" eaLnBrk="1" latinLnBrk="0" hangingPunct="1">
              <a:lnSpc>
                <a:spcPct val="95000"/>
              </a:lnSpc>
              <a:spcBef>
                <a:spcPts val="700"/>
              </a:spcBef>
              <a:spcAft>
                <a:spcPts val="300"/>
              </a:spcAft>
              <a:buClr>
                <a:schemeClr val="accent4"/>
              </a:buClr>
              <a:buFont typeface="Arial" pitchFamily="34" charset="0"/>
              <a:buChar char="•"/>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BEEDCDC8-F475-407C-A566-548F8D0AC396}" type="datetime1">
              <a:rPr lang="en-US" smtClean="0"/>
              <a:pPr/>
              <a:t>03/26/2014</a:t>
            </a:fld>
            <a:endParaRPr lang="en-US"/>
          </a:p>
        </p:txBody>
      </p:sp>
      <p:sp>
        <p:nvSpPr>
          <p:cNvPr id="8" name="Text Placeholder 7"/>
          <p:cNvSpPr>
            <a:spLocks noGrp="1"/>
          </p:cNvSpPr>
          <p:nvPr>
            <p:ph type="body" sz="quarter" idx="13" hasCustomPrompt="1"/>
          </p:nvPr>
        </p:nvSpPr>
        <p:spPr>
          <a:xfrm>
            <a:off x="457200" y="330200"/>
            <a:ext cx="8229600" cy="279400"/>
          </a:xfrm>
        </p:spPr>
        <p:txBody>
          <a:bodyPr/>
          <a:lstStyle>
            <a:lvl1pPr marL="0" indent="0">
              <a:lnSpc>
                <a:spcPct val="85000"/>
              </a:lnSpc>
              <a:buNone/>
              <a:defRPr sz="1400" cap="all" spc="100" baseline="0">
                <a:solidFill>
                  <a:schemeClr val="tx1"/>
                </a:solidFill>
                <a:latin typeface="+mj-lt"/>
              </a:defRPr>
            </a:lvl1pPr>
          </a:lstStyle>
          <a:p>
            <a:pPr lvl="0"/>
            <a:r>
              <a:rPr lang="en-US" dirty="0" smtClean="0"/>
              <a:t>Category or Subtopic Goes Here</a:t>
            </a: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tegory: 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09599"/>
            <a:ext cx="8229600" cy="666751"/>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57200" y="1600200"/>
            <a:ext cx="8229600" cy="4787900"/>
          </a:xfrm>
        </p:spPr>
        <p:txBody>
          <a:bodyPr/>
          <a:lstStyle>
            <a:lvl1pPr marL="225425" indent="-225425" algn="l" defTabSz="914400" rtl="0" eaLnBrk="1" latinLnBrk="0" hangingPunct="1">
              <a:lnSpc>
                <a:spcPct val="95000"/>
              </a:lnSpc>
              <a:spcBef>
                <a:spcPts val="700"/>
              </a:spcBef>
              <a:spcAft>
                <a:spcPts val="300"/>
              </a:spcAft>
              <a:buClr>
                <a:schemeClr val="accent4"/>
              </a:buClr>
              <a:buFont typeface="Arial" pitchFamily="34" charset="0"/>
              <a:buChar char="•"/>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34E64A4A-C330-41DA-9278-97721FA99D03}" type="datetime1">
              <a:rPr lang="en-US" smtClean="0"/>
              <a:pPr/>
              <a:t>03/26/2014</a:t>
            </a:fld>
            <a:endParaRPr lang="en-US"/>
          </a:p>
        </p:txBody>
      </p:sp>
      <p:sp>
        <p:nvSpPr>
          <p:cNvPr id="8" name="Text Placeholder 7"/>
          <p:cNvSpPr>
            <a:spLocks noGrp="1"/>
          </p:cNvSpPr>
          <p:nvPr>
            <p:ph type="body" sz="quarter" idx="13" hasCustomPrompt="1"/>
          </p:nvPr>
        </p:nvSpPr>
        <p:spPr>
          <a:xfrm>
            <a:off x="457200" y="330200"/>
            <a:ext cx="8229600" cy="279400"/>
          </a:xfrm>
        </p:spPr>
        <p:txBody>
          <a:bodyPr/>
          <a:lstStyle>
            <a:lvl1pPr marL="0" indent="0">
              <a:lnSpc>
                <a:spcPct val="85000"/>
              </a:lnSpc>
              <a:buNone/>
              <a:defRPr sz="1400" cap="all" spc="100" baseline="0">
                <a:solidFill>
                  <a:schemeClr val="tx1"/>
                </a:solidFill>
                <a:latin typeface="+mj-lt"/>
              </a:defRPr>
            </a:lvl1pPr>
          </a:lstStyle>
          <a:p>
            <a:pPr lvl="0"/>
            <a:r>
              <a:rPr lang="en-US" dirty="0" smtClean="0"/>
              <a:t>Category or Subtopic GOES Here</a:t>
            </a:r>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Line Title, 2-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0200"/>
            <a:ext cx="8229600" cy="340360"/>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4800600" y="1006474"/>
            <a:ext cx="3886200" cy="5394325"/>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C20FD5B9-97FC-4E42-B28C-07DD898A2EB5}" type="datetime1">
              <a:rPr lang="en-US" smtClean="0"/>
              <a:pPr/>
              <a:t>03/26/2014</a:t>
            </a:fld>
            <a:endParaRPr lang="en-US"/>
          </a:p>
        </p:txBody>
      </p:sp>
      <p:sp>
        <p:nvSpPr>
          <p:cNvPr id="8" name="Text Placeholder 7"/>
          <p:cNvSpPr>
            <a:spLocks noGrp="1"/>
          </p:cNvSpPr>
          <p:nvPr>
            <p:ph type="body" sz="quarter" idx="13"/>
          </p:nvPr>
        </p:nvSpPr>
        <p:spPr>
          <a:xfrm>
            <a:off x="457200" y="1006474"/>
            <a:ext cx="3886200" cy="5394325"/>
          </a:xfrm>
        </p:spPr>
        <p:txBody>
          <a:bodyPr/>
          <a:lstStyle>
            <a:lvl1pPr>
              <a:defRPr lang="en-US" sz="2200" kern="1200" dirty="0" smtClean="0">
                <a:solidFill>
                  <a:schemeClr val="tx1"/>
                </a:solidFill>
                <a:latin typeface="+mn-lt"/>
                <a:ea typeface="+mn-ea"/>
                <a:cs typeface="+mn-cs"/>
              </a:defRPr>
            </a:lvl1pPr>
            <a:lvl2pPr>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Line Title,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0200"/>
            <a:ext cx="8229600" cy="676276"/>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800600" y="1276350"/>
            <a:ext cx="3886200" cy="5124449"/>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961E5B5B-2ED8-4CCF-8957-6A80E2BD39B0}" type="datetime1">
              <a:rPr lang="en-US" smtClean="0"/>
              <a:pPr/>
              <a:t>03/26/2014</a:t>
            </a:fld>
            <a:endParaRPr lang="en-US"/>
          </a:p>
        </p:txBody>
      </p:sp>
      <p:sp>
        <p:nvSpPr>
          <p:cNvPr id="8" name="Text Placeholder 7"/>
          <p:cNvSpPr>
            <a:spLocks noGrp="1"/>
          </p:cNvSpPr>
          <p:nvPr>
            <p:ph type="body" sz="quarter" idx="13"/>
          </p:nvPr>
        </p:nvSpPr>
        <p:spPr>
          <a:xfrm>
            <a:off x="457200" y="1276350"/>
            <a:ext cx="3886200" cy="5124449"/>
          </a:xfrm>
        </p:spPr>
        <p:txBody>
          <a:bodyPr/>
          <a:lstStyle>
            <a:lvl1pPr>
              <a:defRPr lang="en-US" sz="2200" kern="1200" dirty="0" smtClean="0">
                <a:solidFill>
                  <a:schemeClr val="tx1"/>
                </a:solidFill>
                <a:latin typeface="+mn-lt"/>
                <a:ea typeface="+mn-ea"/>
                <a:cs typeface="+mn-cs"/>
              </a:defRPr>
            </a:lvl1pPr>
            <a:lvl2pPr>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tegory: 2-Line Title,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92138"/>
            <a:ext cx="8229600" cy="684212"/>
          </a:xfrm>
        </p:spPr>
        <p:txBody>
          <a:bodyPr/>
          <a:lstStyle>
            <a:lvl1pPr>
              <a:defRPr baseline="0"/>
            </a:lvl1pPr>
          </a:lstStyle>
          <a:p>
            <a:r>
              <a:rPr lang="en-US" dirty="0" smtClean="0"/>
              <a:t>Click to edit Master title style</a:t>
            </a:r>
            <a:br>
              <a:rPr lang="en-US" dirty="0" smtClean="0"/>
            </a:br>
            <a:r>
              <a:rPr lang="en-US" dirty="0" smtClean="0"/>
              <a:t>Room for a Two-Line Title</a:t>
            </a:r>
            <a:endParaRPr lang="en-US" dirty="0"/>
          </a:p>
        </p:txBody>
      </p:sp>
      <p:sp>
        <p:nvSpPr>
          <p:cNvPr id="3" name="Content Placeholder 2"/>
          <p:cNvSpPr>
            <a:spLocks noGrp="1"/>
          </p:cNvSpPr>
          <p:nvPr>
            <p:ph idx="1"/>
          </p:nvPr>
        </p:nvSpPr>
        <p:spPr>
          <a:xfrm>
            <a:off x="4800600" y="1600200"/>
            <a:ext cx="3886200" cy="4800600"/>
          </a:xfrm>
        </p:spPr>
        <p:txBody>
          <a:bodyPr/>
          <a:lstStyle>
            <a:lvl1pPr>
              <a:spcBef>
                <a:spcPts val="600"/>
              </a:spcBef>
              <a:spcAft>
                <a:spcPts val="400"/>
              </a:spcAft>
              <a:defRPr lang="en-US" sz="2200" kern="1200" dirty="0" smtClean="0">
                <a:solidFill>
                  <a:schemeClr val="tx1"/>
                </a:solidFill>
                <a:latin typeface="+mn-lt"/>
                <a:ea typeface="+mn-ea"/>
                <a:cs typeface="+mn-cs"/>
              </a:defRPr>
            </a:lvl1pPr>
            <a:lvl2pPr>
              <a:lnSpc>
                <a:spcPct val="95000"/>
              </a:lnSpc>
              <a:spcBef>
                <a:spcPts val="600"/>
              </a:spcBef>
              <a:spcAft>
                <a:spcPts val="400"/>
              </a:spcAft>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4" name="Date Placeholder 3"/>
          <p:cNvSpPr>
            <a:spLocks noGrp="1"/>
          </p:cNvSpPr>
          <p:nvPr>
            <p:ph type="dt" sz="half" idx="10"/>
          </p:nvPr>
        </p:nvSpPr>
        <p:spPr/>
        <p:txBody>
          <a:bodyPr/>
          <a:lstStyle/>
          <a:p>
            <a:fld id="{29573349-B8E6-4531-88D4-3E71571E5850}" type="datetime1">
              <a:rPr lang="en-US" smtClean="0"/>
              <a:pPr/>
              <a:t>03/26/2014</a:t>
            </a:fld>
            <a:endParaRPr lang="en-US"/>
          </a:p>
        </p:txBody>
      </p:sp>
      <p:sp>
        <p:nvSpPr>
          <p:cNvPr id="8" name="Text Placeholder 7"/>
          <p:cNvSpPr>
            <a:spLocks noGrp="1"/>
          </p:cNvSpPr>
          <p:nvPr>
            <p:ph type="body" sz="quarter" idx="13" hasCustomPrompt="1"/>
          </p:nvPr>
        </p:nvSpPr>
        <p:spPr>
          <a:xfrm>
            <a:off x="457200" y="330200"/>
            <a:ext cx="8229600" cy="261938"/>
          </a:xfrm>
        </p:spPr>
        <p:txBody>
          <a:bodyPr/>
          <a:lstStyle>
            <a:lvl1pPr>
              <a:lnSpc>
                <a:spcPct val="85000"/>
              </a:lnSpc>
              <a:buNone/>
              <a:defRPr sz="1400" cap="all" spc="100" baseline="0">
                <a:solidFill>
                  <a:schemeClr val="tx1"/>
                </a:solidFill>
                <a:latin typeface="+mj-lt"/>
              </a:defRPr>
            </a:lvl1pPr>
          </a:lstStyle>
          <a:p>
            <a:pPr lvl="0"/>
            <a:r>
              <a:rPr lang="en-US" dirty="0" smtClean="0"/>
              <a:t>Category or Subtopic Goes Here</a:t>
            </a:r>
            <a:endParaRPr lang="en-US" dirty="0"/>
          </a:p>
        </p:txBody>
      </p:sp>
      <p:sp>
        <p:nvSpPr>
          <p:cNvPr id="9" name="Text Placeholder 8"/>
          <p:cNvSpPr>
            <a:spLocks noGrp="1"/>
          </p:cNvSpPr>
          <p:nvPr>
            <p:ph type="body" sz="quarter" idx="14"/>
          </p:nvPr>
        </p:nvSpPr>
        <p:spPr>
          <a:xfrm>
            <a:off x="457200" y="1600199"/>
            <a:ext cx="3886200" cy="4784725"/>
          </a:xfrm>
        </p:spPr>
        <p:txBody>
          <a:bodyPr/>
          <a:lstStyle>
            <a:lvl1pPr>
              <a:defRPr lang="en-US" sz="2200" kern="1200" dirty="0" smtClean="0">
                <a:solidFill>
                  <a:schemeClr val="tx1"/>
                </a:solidFill>
                <a:latin typeface="+mn-lt"/>
                <a:ea typeface="+mn-ea"/>
                <a:cs typeface="+mn-cs"/>
              </a:defRPr>
            </a:lvl1pPr>
            <a:lvl2pPr>
              <a:defRPr lang="en-US" sz="1800" kern="1200" dirty="0" smtClean="0">
                <a:solidFill>
                  <a:schemeClr val="tx1"/>
                </a:solidFill>
                <a:latin typeface="+mn-lt"/>
                <a:ea typeface="+mn-ea"/>
                <a:cs typeface="+mn-cs"/>
              </a:defRPr>
            </a:lvl2p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0199"/>
            <a:ext cx="8229600" cy="676276"/>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06476"/>
            <a:ext cx="8229600" cy="5381624"/>
          </a:xfrm>
          <a:prstGeom prst="rect">
            <a:avLst/>
          </a:prstGeom>
        </p:spPr>
        <p:txBody>
          <a:bodyPr vert="horz" lIns="0" tIns="0" rIns="0" bIns="0" rtlCol="0">
            <a:noAutofit/>
          </a:bodyPr>
          <a:lstStyle/>
          <a:p>
            <a:pPr marL="225425" lvl="0" indent="-225425" algn="l" defTabSz="914400" rtl="0" eaLnBrk="1" latinLnBrk="0" hangingPunct="1">
              <a:lnSpc>
                <a:spcPct val="95000"/>
              </a:lnSpc>
              <a:spcBef>
                <a:spcPts val="700"/>
              </a:spcBef>
              <a:spcAft>
                <a:spcPts val="300"/>
              </a:spcAft>
              <a:buClr>
                <a:schemeClr val="accent4"/>
              </a:buClr>
              <a:buFont typeface="Arial" pitchFamily="34" charset="0"/>
              <a:buChar char="•"/>
            </a:pPr>
            <a:r>
              <a:rPr lang="en-US" dirty="0" smtClean="0"/>
              <a:t>Click to edit Master text styles</a:t>
            </a:r>
          </a:p>
          <a:p>
            <a:pPr marL="571500" lvl="1" indent="-228600" algn="l" defTabSz="914400" rtl="0" eaLnBrk="1" latinLnBrk="0" hangingPunct="1">
              <a:lnSpc>
                <a:spcPct val="95000"/>
              </a:lnSpc>
              <a:spcBef>
                <a:spcPts val="200"/>
              </a:spcBef>
              <a:spcAft>
                <a:spcPts val="500"/>
              </a:spcAft>
              <a:buClr>
                <a:schemeClr val="accent1"/>
              </a:buClr>
              <a:buFont typeface="Arial" pitchFamily="34" charset="0"/>
              <a:buChar char="•"/>
            </a:pPr>
            <a:r>
              <a:rPr lang="en-US" dirty="0" smtClean="0"/>
              <a:t>Second level</a:t>
            </a:r>
          </a:p>
        </p:txBody>
      </p:sp>
      <p:sp>
        <p:nvSpPr>
          <p:cNvPr id="8" name="Freeform 5"/>
          <p:cNvSpPr>
            <a:spLocks/>
          </p:cNvSpPr>
          <p:nvPr userDrawn="1"/>
        </p:nvSpPr>
        <p:spPr bwMode="auto">
          <a:xfrm>
            <a:off x="0" y="6166552"/>
            <a:ext cx="9144000" cy="706438"/>
          </a:xfrm>
          <a:custGeom>
            <a:avLst/>
            <a:gdLst/>
            <a:ahLst/>
            <a:cxnLst>
              <a:cxn ang="0">
                <a:pos x="0" y="197"/>
              </a:cxn>
              <a:cxn ang="0">
                <a:pos x="2560" y="197"/>
              </a:cxn>
              <a:cxn ang="0">
                <a:pos x="2560" y="0"/>
              </a:cxn>
              <a:cxn ang="0">
                <a:pos x="1318" y="108"/>
              </a:cxn>
              <a:cxn ang="0">
                <a:pos x="0" y="70"/>
              </a:cxn>
              <a:cxn ang="0">
                <a:pos x="0" y="197"/>
              </a:cxn>
            </a:cxnLst>
            <a:rect l="0" t="0" r="r" b="b"/>
            <a:pathLst>
              <a:path w="2560" h="197">
                <a:moveTo>
                  <a:pt x="0" y="197"/>
                </a:moveTo>
                <a:cubicBezTo>
                  <a:pt x="2560" y="197"/>
                  <a:pt x="2560" y="197"/>
                  <a:pt x="2560" y="197"/>
                </a:cubicBezTo>
                <a:cubicBezTo>
                  <a:pt x="2560" y="0"/>
                  <a:pt x="2560" y="0"/>
                  <a:pt x="2560" y="0"/>
                </a:cubicBezTo>
                <a:cubicBezTo>
                  <a:pt x="2313" y="61"/>
                  <a:pt x="1733" y="102"/>
                  <a:pt x="1318" y="108"/>
                </a:cubicBezTo>
                <a:cubicBezTo>
                  <a:pt x="759" y="116"/>
                  <a:pt x="253" y="84"/>
                  <a:pt x="0" y="70"/>
                </a:cubicBezTo>
                <a:lnTo>
                  <a:pt x="0" y="197"/>
                </a:lnTo>
                <a:close/>
              </a:path>
            </a:pathLst>
          </a:custGeom>
          <a:solidFill>
            <a:srgbClr val="CDCDCD"/>
          </a:solidFill>
          <a:ln w="9525">
            <a:noFill/>
            <a:round/>
            <a:headEnd/>
            <a:tailEnd/>
          </a:ln>
        </p:spPr>
        <p:txBody>
          <a:bodyPr vert="horz" wrap="square" lIns="91440" tIns="45720" rIns="91440" bIns="45720" numCol="1" anchor="t" anchorCtr="0" compatLnSpc="1">
            <a:prstTxWarp prst="textNoShape">
              <a:avLst/>
            </a:prstTxWarp>
          </a:bodyPr>
          <a:lstStyle/>
          <a:p>
            <a:pPr algn="l"/>
            <a:endParaRPr lang="en-US"/>
          </a:p>
        </p:txBody>
      </p:sp>
      <p:sp>
        <p:nvSpPr>
          <p:cNvPr id="4" name="Date Placeholder 3"/>
          <p:cNvSpPr>
            <a:spLocks noGrp="1"/>
          </p:cNvSpPr>
          <p:nvPr>
            <p:ph type="dt" sz="half" idx="2"/>
          </p:nvPr>
        </p:nvSpPr>
        <p:spPr>
          <a:xfrm>
            <a:off x="3505200" y="6569076"/>
            <a:ext cx="2133600" cy="288924"/>
          </a:xfrm>
          <a:prstGeom prst="rect">
            <a:avLst/>
          </a:prstGeom>
        </p:spPr>
        <p:txBody>
          <a:bodyPr vert="horz" lIns="91440" tIns="45720" rIns="91440" bIns="45720" rtlCol="0" anchor="ctr"/>
          <a:lstStyle>
            <a:lvl1pPr algn="ctr">
              <a:defRPr sz="1000">
                <a:solidFill>
                  <a:schemeClr val="tx1">
                    <a:tint val="75000"/>
                  </a:schemeClr>
                </a:solidFill>
              </a:defRPr>
            </a:lvl1pPr>
          </a:lstStyle>
          <a:p>
            <a:fld id="{A7363AC0-26A8-4A03-9189-885AF3707843}" type="datetime1">
              <a:rPr lang="en-US" smtClean="0"/>
              <a:pPr/>
              <a:t>03/26/2014</a:t>
            </a:fld>
            <a:endParaRPr lang="en-US" dirty="0"/>
          </a:p>
        </p:txBody>
      </p:sp>
      <p:sp>
        <p:nvSpPr>
          <p:cNvPr id="36" name="TextBox 35"/>
          <p:cNvSpPr txBox="1"/>
          <p:nvPr userDrawn="1"/>
        </p:nvSpPr>
        <p:spPr>
          <a:xfrm>
            <a:off x="457200" y="6567831"/>
            <a:ext cx="3352800" cy="290170"/>
          </a:xfrm>
          <a:prstGeom prst="rect">
            <a:avLst/>
          </a:prstGeom>
          <a:noFill/>
        </p:spPr>
        <p:txBody>
          <a:bodyPr wrap="square" lIns="0" tIns="0" rIns="0" bIns="0" rtlCol="0">
            <a:noAutofit/>
          </a:bodyPr>
          <a:lstStyle/>
          <a:p>
            <a:r>
              <a:rPr lang="en-US" sz="800" kern="1200" baseline="0" dirty="0" smtClean="0">
                <a:solidFill>
                  <a:schemeClr val="tx1">
                    <a:lumMod val="50000"/>
                    <a:lumOff val="50000"/>
                  </a:schemeClr>
                </a:solidFill>
                <a:latin typeface="+mj-lt"/>
                <a:ea typeface="+mn-ea"/>
                <a:cs typeface="+mn-cs"/>
              </a:rPr>
              <a:t>Public Information</a:t>
            </a:r>
            <a:endParaRPr lang="en-US" sz="800" b="1" kern="1200" baseline="0" dirty="0" smtClean="0">
              <a:solidFill>
                <a:schemeClr val="tx1">
                  <a:lumMod val="50000"/>
                  <a:lumOff val="50000"/>
                </a:schemeClr>
              </a:solidFill>
              <a:latin typeface="+mj-lt"/>
              <a:ea typeface="+mn-ea"/>
              <a:cs typeface="+mn-cs"/>
            </a:endParaRPr>
          </a:p>
          <a:p>
            <a:r>
              <a:rPr lang="en-US" sz="700" kern="1200" baseline="0" dirty="0" smtClean="0">
                <a:solidFill>
                  <a:schemeClr val="tx1">
                    <a:lumMod val="50000"/>
                    <a:lumOff val="50000"/>
                  </a:schemeClr>
                </a:solidFill>
                <a:latin typeface="+mn-lt"/>
                <a:ea typeface="+mn-ea"/>
                <a:cs typeface="+mn-cs"/>
              </a:rPr>
              <a:t>© 2014 Express Scripts Holding Company. All Rights Reserved.</a:t>
            </a:r>
            <a:endParaRPr lang="en-US" sz="700" dirty="0">
              <a:solidFill>
                <a:schemeClr val="tx1">
                  <a:lumMod val="50000"/>
                  <a:lumOff val="50000"/>
                </a:schemeClr>
              </a:solidFill>
            </a:endParaRPr>
          </a:p>
        </p:txBody>
      </p:sp>
      <p:sp>
        <p:nvSpPr>
          <p:cNvPr id="35" name="Footer Placeholder 4"/>
          <p:cNvSpPr txBox="1">
            <a:spLocks/>
          </p:cNvSpPr>
          <p:nvPr userDrawn="1"/>
        </p:nvSpPr>
        <p:spPr>
          <a:xfrm>
            <a:off x="8686800" y="6457956"/>
            <a:ext cx="4572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tx1">
                    <a:lumMod val="75000"/>
                    <a:lumOff val="25000"/>
                  </a:schemeClr>
                </a:solidFill>
                <a:latin typeface="+mj-lt"/>
                <a:ea typeface="+mn-ea"/>
                <a:cs typeface="+mn-cs"/>
              </a:rPr>
              <a:pPr algn="ctr">
                <a:defRPr/>
              </a:pPr>
              <a:t>‹#›</a:t>
            </a:fld>
            <a:endParaRPr lang="en-US" sz="800" kern="1200" dirty="0">
              <a:solidFill>
                <a:schemeClr val="tx1">
                  <a:lumMod val="75000"/>
                  <a:lumOff val="25000"/>
                </a:schemeClr>
              </a:solidFill>
              <a:latin typeface="+mj-lt"/>
              <a:ea typeface="+mn-ea"/>
              <a:cs typeface="+mn-cs"/>
            </a:endParaRPr>
          </a:p>
        </p:txBody>
      </p:sp>
      <p:pic>
        <p:nvPicPr>
          <p:cNvPr id="34" name="Picture 2"/>
          <p:cNvPicPr>
            <a:picLocks noChangeAspect="1" noChangeArrowheads="1"/>
          </p:cNvPicPr>
          <p:nvPr userDrawn="1"/>
        </p:nvPicPr>
        <p:blipFill>
          <a:blip r:embed="rId36" cstate="print"/>
          <a:srcRect/>
          <a:stretch>
            <a:fillRect/>
          </a:stretch>
        </p:blipFill>
        <p:spPr bwMode="auto">
          <a:xfrm>
            <a:off x="7405688" y="6493686"/>
            <a:ext cx="1289304" cy="292877"/>
          </a:xfrm>
          <a:prstGeom prst="rect">
            <a:avLst/>
          </a:prstGeom>
          <a:noFill/>
          <a:ln w="9525">
            <a:noFill/>
            <a:miter lim="800000"/>
            <a:headEnd/>
            <a:tailEnd/>
          </a:ln>
          <a:effectLst/>
        </p:spPr>
      </p:pic>
      <p:pic>
        <p:nvPicPr>
          <p:cNvPr id="12" name="Picture 2" descr="http://esidepartments/sites/DEP169/Documents/Data%20Classification/12-1272%20Security%20Policy%20Classification%20Public.png"/>
          <p:cNvPicPr>
            <a:picLocks noChangeAspect="1" noChangeArrowheads="1"/>
          </p:cNvPicPr>
          <p:nvPr userDrawn="1"/>
        </p:nvPicPr>
        <p:blipFill>
          <a:blip r:embed="rId37" cstate="print"/>
          <a:srcRect/>
          <a:stretch>
            <a:fillRect/>
          </a:stretch>
        </p:blipFill>
        <p:spPr bwMode="auto">
          <a:xfrm>
            <a:off x="85725" y="6536531"/>
            <a:ext cx="285750" cy="246888"/>
          </a:xfrm>
          <a:prstGeom prst="rect">
            <a:avLst/>
          </a:prstGeom>
          <a:noFill/>
        </p:spPr>
      </p:pic>
    </p:spTree>
  </p:cSld>
  <p:clrMap bg1="lt1" tx1="dk1" bg2="lt2" tx2="dk2" accent1="accent1" accent2="accent2" accent3="accent3" accent4="accent4" accent5="accent5" accent6="accent6" hlink="hlink" folHlink="folHlink"/>
  <p:sldLayoutIdLst>
    <p:sldLayoutId id="2147483702" r:id="rId1"/>
    <p:sldLayoutId id="2147483649" r:id="rId2"/>
    <p:sldLayoutId id="2147483650" r:id="rId3"/>
    <p:sldLayoutId id="2147483663" r:id="rId4"/>
    <p:sldLayoutId id="2147483664" r:id="rId5"/>
    <p:sldLayoutId id="2147483665" r:id="rId6"/>
    <p:sldLayoutId id="2147483678" r:id="rId7"/>
    <p:sldLayoutId id="2147483676" r:id="rId8"/>
    <p:sldLayoutId id="2147483677" r:id="rId9"/>
    <p:sldLayoutId id="2147483692" r:id="rId10"/>
    <p:sldLayoutId id="2147483693" r:id="rId11"/>
    <p:sldLayoutId id="2147483694" r:id="rId12"/>
    <p:sldLayoutId id="2147483695" r:id="rId13"/>
    <p:sldLayoutId id="2147483696" r:id="rId14"/>
    <p:sldLayoutId id="2147483697" r:id="rId15"/>
    <p:sldLayoutId id="2147483691" r:id="rId16"/>
    <p:sldLayoutId id="2147483666" r:id="rId17"/>
    <p:sldLayoutId id="2147483699" r:id="rId18"/>
    <p:sldLayoutId id="2147483669" r:id="rId19"/>
    <p:sldLayoutId id="2147483698" r:id="rId20"/>
    <p:sldLayoutId id="2147483700" r:id="rId21"/>
    <p:sldLayoutId id="2147483670" r:id="rId22"/>
    <p:sldLayoutId id="2147483685" r:id="rId23"/>
    <p:sldLayoutId id="2147483680" r:id="rId24"/>
    <p:sldLayoutId id="2147483683" r:id="rId25"/>
    <p:sldLayoutId id="2147483684" r:id="rId26"/>
    <p:sldLayoutId id="2147483674" r:id="rId27"/>
    <p:sldLayoutId id="2147483675" r:id="rId28"/>
    <p:sldLayoutId id="2147483671" r:id="rId29"/>
    <p:sldLayoutId id="2147483673" r:id="rId30"/>
    <p:sldLayoutId id="2147483672" r:id="rId31"/>
    <p:sldLayoutId id="2147483688" r:id="rId32"/>
    <p:sldLayoutId id="2147483689" r:id="rId33"/>
    <p:sldLayoutId id="2147483686" r:id="rId34"/>
  </p:sldLayoutIdLst>
  <p:transition/>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2600" kern="1200">
          <a:solidFill>
            <a:schemeClr val="accent1"/>
          </a:solidFill>
          <a:latin typeface="+mj-lt"/>
          <a:ea typeface="+mj-ea"/>
          <a:cs typeface="+mj-cs"/>
        </a:defRPr>
      </a:lvl1pPr>
    </p:titleStyle>
    <p:bodyStyle>
      <a:lvl1pPr marL="225425" indent="-225425" algn="l" defTabSz="914400" rtl="0" eaLnBrk="1" latinLnBrk="0" hangingPunct="1">
        <a:lnSpc>
          <a:spcPct val="95000"/>
        </a:lnSpc>
        <a:spcBef>
          <a:spcPts val="700"/>
        </a:spcBef>
        <a:spcAft>
          <a:spcPts val="300"/>
        </a:spcAft>
        <a:buClr>
          <a:schemeClr val="accent4"/>
        </a:buClr>
        <a:buFont typeface="Arial" pitchFamily="34" charset="0"/>
        <a:buChar char="•"/>
        <a:defRPr lang="en-US" sz="2200" kern="1200" dirty="0" smtClean="0">
          <a:solidFill>
            <a:schemeClr val="tx1"/>
          </a:solidFill>
          <a:latin typeface="+mn-lt"/>
          <a:ea typeface="+mn-ea"/>
          <a:cs typeface="+mn-cs"/>
        </a:defRPr>
      </a:lvl1pPr>
      <a:lvl2pPr marL="571500" indent="-228600" algn="l" defTabSz="914400" rtl="0" eaLnBrk="1" latinLnBrk="0" hangingPunct="1">
        <a:lnSpc>
          <a:spcPct val="95000"/>
        </a:lnSpc>
        <a:spcBef>
          <a:spcPts val="600"/>
        </a:spcBef>
        <a:spcAft>
          <a:spcPts val="400"/>
        </a:spcAft>
        <a:buClr>
          <a:schemeClr val="accent1"/>
        </a:buClr>
        <a:buFont typeface="Arial" pitchFamily="34" charset="0"/>
        <a:buChar char="•"/>
        <a:defRPr lang="en-US" sz="18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gif"/><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nature.desktopnexus.com/get/1123976/?t=0k4dlsqd68t0f58o8pof29mq825321f3915a1a8"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upload.wikimedia.org/wikipedia/commons/0/0d/Sunrise_at_ocean.JP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awesomestories.com/images/user/2e803b0d53.jp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en.wikipedia.org/wiki/Medco_Health_Solution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Surviving “The Perfect Storm”</a:t>
            </a:r>
            <a:endParaRPr lang="en-US" dirty="0"/>
          </a:p>
        </p:txBody>
      </p:sp>
      <p:sp>
        <p:nvSpPr>
          <p:cNvPr id="3" name="Subtitle 2"/>
          <p:cNvSpPr>
            <a:spLocks noGrp="1"/>
          </p:cNvSpPr>
          <p:nvPr>
            <p:ph type="subTitle" idx="1"/>
          </p:nvPr>
        </p:nvSpPr>
        <p:spPr>
          <a:xfrm>
            <a:off x="2466974" y="3810000"/>
            <a:ext cx="5588001" cy="400050"/>
          </a:xfrm>
        </p:spPr>
        <p:txBody>
          <a:bodyPr/>
          <a:lstStyle/>
          <a:p>
            <a:r>
              <a:rPr lang="en-US" dirty="0" smtClean="0"/>
              <a:t>How Business Architecture played a pivotal role</a:t>
            </a:r>
          </a:p>
          <a:p>
            <a:r>
              <a:rPr lang="en-US" dirty="0" smtClean="0"/>
              <a:t>Presented by Tony Woods and Pat </a:t>
            </a:r>
            <a:r>
              <a:rPr lang="en-US" dirty="0" err="1" smtClean="0"/>
              <a:t>Salaski</a:t>
            </a:r>
            <a:endParaRPr lang="en-US" dirty="0"/>
          </a:p>
        </p:txBody>
      </p:sp>
      <p:sp>
        <p:nvSpPr>
          <p:cNvPr id="20" name="Text Placeholder 19"/>
          <p:cNvSpPr>
            <a:spLocks noGrp="1"/>
          </p:cNvSpPr>
          <p:nvPr>
            <p:ph type="body" sz="quarter" idx="13"/>
          </p:nvPr>
        </p:nvSpPr>
        <p:spPr/>
        <p:txBody>
          <a:bodyPr/>
          <a:lstStyle/>
          <a:p>
            <a:pPr lvl="0"/>
            <a:r>
              <a:rPr lang="en-US" smtClean="0"/>
              <a:t>Twin Cities Business Architecture Forum</a:t>
            </a:r>
          </a:p>
          <a:p>
            <a:pPr lvl="0"/>
            <a:r>
              <a:rPr lang="en-US" smtClean="0"/>
              <a:t>Hosted by Express Scripts</a:t>
            </a:r>
          </a:p>
          <a:p>
            <a:pPr lvl="0"/>
            <a:r>
              <a:rPr lang="en-US" smtClean="0"/>
              <a:t>18 March 2014</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March 2013: Integration Project Kick-Offs</a:t>
            </a:r>
            <a:endParaRPr lang="en-US" dirty="0"/>
          </a:p>
        </p:txBody>
      </p:sp>
      <p:sp>
        <p:nvSpPr>
          <p:cNvPr id="10" name="Pentagon 9"/>
          <p:cNvSpPr/>
          <p:nvPr/>
        </p:nvSpPr>
        <p:spPr>
          <a:xfrm>
            <a:off x="457200" y="1219200"/>
            <a:ext cx="1371600" cy="685800"/>
          </a:xfrm>
          <a:prstGeom prst="homePlate">
            <a:avLst/>
          </a:prstGeom>
          <a:solidFill>
            <a:schemeClr val="accent1"/>
          </a:solidFill>
          <a:scene3d>
            <a:camera prst="orthographicFront"/>
            <a:lightRig rig="threePt" dir="t"/>
          </a:scene3d>
          <a:sp3d>
            <a:bevelT w="165100" prst="coolSlant"/>
          </a:sp3d>
        </p:spPr>
        <p:txBody>
          <a:bodyPr wrap="square" lIns="91440" tIns="91440" rIns="91440" bIns="91440" rtlCol="0" anchor="ctr">
            <a:noAutofit/>
          </a:bodyPr>
          <a:lstStyle/>
          <a:p>
            <a:pPr algn="ctr">
              <a:lnSpc>
                <a:spcPct val="90000"/>
              </a:lnSpc>
              <a:spcAft>
                <a:spcPts val="700"/>
              </a:spcAft>
            </a:pPr>
            <a:r>
              <a:rPr lang="en-US" b="1" dirty="0" smtClean="0">
                <a:solidFill>
                  <a:schemeClr val="bg1"/>
                </a:solidFill>
              </a:rPr>
              <a:t>The Challenge</a:t>
            </a:r>
          </a:p>
        </p:txBody>
      </p:sp>
      <p:sp>
        <p:nvSpPr>
          <p:cNvPr id="11" name="Rectangle 10"/>
          <p:cNvSpPr/>
          <p:nvPr/>
        </p:nvSpPr>
        <p:spPr>
          <a:xfrm>
            <a:off x="2057400" y="838200"/>
            <a:ext cx="6629400" cy="2133600"/>
          </a:xfrm>
          <a:prstGeom prst="rect">
            <a:avLst/>
          </a:prstGeom>
          <a:noFill/>
        </p:spPr>
        <p:txBody>
          <a:bodyPr wrap="square" lIns="91440" tIns="91440" rIns="91440" bIns="91440" rtlCol="0" anchor="ctr">
            <a:noAutofit/>
          </a:bodyPr>
          <a:lstStyle/>
          <a:p>
            <a:pPr marL="171450" indent="-171450">
              <a:lnSpc>
                <a:spcPct val="90000"/>
              </a:lnSpc>
              <a:spcAft>
                <a:spcPts val="700"/>
              </a:spcAft>
              <a:buFont typeface="Arial" pitchFamily="34" charset="0"/>
              <a:buChar char="•"/>
            </a:pPr>
            <a:r>
              <a:rPr lang="en-US" dirty="0" smtClean="0">
                <a:solidFill>
                  <a:schemeClr val="accent1">
                    <a:lumMod val="75000"/>
                  </a:schemeClr>
                </a:solidFill>
              </a:rPr>
              <a:t>Much larger group of people</a:t>
            </a:r>
          </a:p>
          <a:p>
            <a:pPr marL="171450" indent="-171450">
              <a:lnSpc>
                <a:spcPct val="90000"/>
              </a:lnSpc>
              <a:spcAft>
                <a:spcPts val="700"/>
              </a:spcAft>
              <a:buFont typeface="Arial" pitchFamily="34" charset="0"/>
              <a:buChar char="•"/>
            </a:pPr>
            <a:r>
              <a:rPr lang="en-US" dirty="0" smtClean="0">
                <a:solidFill>
                  <a:schemeClr val="accent1">
                    <a:lumMod val="75000"/>
                  </a:schemeClr>
                </a:solidFill>
              </a:rPr>
              <a:t>Both companies had completely different Project Lifecycle processes</a:t>
            </a:r>
          </a:p>
          <a:p>
            <a:pPr marL="171450" indent="-171450">
              <a:lnSpc>
                <a:spcPct val="90000"/>
              </a:lnSpc>
              <a:spcAft>
                <a:spcPts val="700"/>
              </a:spcAft>
              <a:buFont typeface="Arial" pitchFamily="34" charset="0"/>
              <a:buChar char="•"/>
            </a:pPr>
            <a:r>
              <a:rPr lang="en-US" dirty="0" smtClean="0">
                <a:solidFill>
                  <a:schemeClr val="accent1">
                    <a:lumMod val="75000"/>
                  </a:schemeClr>
                </a:solidFill>
              </a:rPr>
              <a:t>Projects followed “business as usual” business requirements process </a:t>
            </a:r>
            <a:r>
              <a:rPr lang="en-US" b="1" i="1" u="sng" dirty="0" smtClean="0">
                <a:solidFill>
                  <a:srgbClr val="FF0000"/>
                </a:solidFill>
              </a:rPr>
              <a:t>from one of the combined companies</a:t>
            </a:r>
          </a:p>
          <a:p>
            <a:pPr marL="171450" indent="-171450">
              <a:lnSpc>
                <a:spcPct val="90000"/>
              </a:lnSpc>
              <a:spcAft>
                <a:spcPts val="700"/>
              </a:spcAft>
              <a:buFont typeface="Arial" pitchFamily="34" charset="0"/>
              <a:buChar char="•"/>
            </a:pPr>
            <a:r>
              <a:rPr lang="en-US" dirty="0" smtClean="0">
                <a:solidFill>
                  <a:schemeClr val="accent1">
                    <a:lumMod val="75000"/>
                  </a:schemeClr>
                </a:solidFill>
              </a:rPr>
              <a:t>Confusion and lack of common language started all over again</a:t>
            </a:r>
          </a:p>
          <a:p>
            <a:pPr marL="171450" indent="-171450">
              <a:lnSpc>
                <a:spcPct val="90000"/>
              </a:lnSpc>
              <a:spcAft>
                <a:spcPts val="700"/>
              </a:spcAft>
              <a:buFont typeface="Arial" pitchFamily="34" charset="0"/>
              <a:buChar char="•"/>
            </a:pPr>
            <a:r>
              <a:rPr lang="en-US" dirty="0" smtClean="0">
                <a:solidFill>
                  <a:schemeClr val="accent1">
                    <a:lumMod val="75000"/>
                  </a:schemeClr>
                </a:solidFill>
              </a:rPr>
              <a:t>Did not take advantage of alignment gained in February</a:t>
            </a:r>
          </a:p>
        </p:txBody>
      </p:sp>
      <p:grpSp>
        <p:nvGrpSpPr>
          <p:cNvPr id="15" name="Group 15"/>
          <p:cNvGrpSpPr/>
          <p:nvPr/>
        </p:nvGrpSpPr>
        <p:grpSpPr>
          <a:xfrm>
            <a:off x="7086600" y="3385951"/>
            <a:ext cx="1676400" cy="2329049"/>
            <a:chOff x="6144063" y="2895600"/>
            <a:chExt cx="1933137" cy="3080208"/>
          </a:xfrm>
        </p:grpSpPr>
        <p:sp>
          <p:nvSpPr>
            <p:cNvPr id="16" name="TextBox 15"/>
            <p:cNvSpPr txBox="1"/>
            <p:nvPr/>
          </p:nvSpPr>
          <p:spPr>
            <a:xfrm>
              <a:off x="6324600" y="4876800"/>
              <a:ext cx="1752600" cy="1099008"/>
            </a:xfrm>
            <a:prstGeom prst="rect">
              <a:avLst/>
            </a:prstGeom>
            <a:noFill/>
          </p:spPr>
          <p:txBody>
            <a:bodyPr wrap="square" rtlCol="0">
              <a:spAutoFit/>
            </a:bodyPr>
            <a:lstStyle/>
            <a:p>
              <a:pPr algn="ctr"/>
              <a:r>
                <a:rPr lang="en-US" sz="1600" b="1" dirty="0" smtClean="0"/>
                <a:t>Project Requirements Sessions</a:t>
              </a:r>
              <a:endParaRPr lang="en-US" sz="1600" b="1" dirty="0"/>
            </a:p>
          </p:txBody>
        </p:sp>
        <p:pic>
          <p:nvPicPr>
            <p:cNvPr id="17" name="Picture 3" descr="C:\Documents and Settings\p063042\Local Settings\Temporary Internet Files\Content.IE5\1FS8AC9F\MC900250665[1].wmf"/>
            <p:cNvPicPr>
              <a:picLocks noChangeAspect="1" noChangeArrowheads="1"/>
            </p:cNvPicPr>
            <p:nvPr/>
          </p:nvPicPr>
          <p:blipFill>
            <a:blip r:embed="rId3" cstate="print"/>
            <a:srcRect/>
            <a:stretch>
              <a:fillRect/>
            </a:stretch>
          </p:blipFill>
          <p:spPr bwMode="auto">
            <a:xfrm>
              <a:off x="6144063" y="2895600"/>
              <a:ext cx="1856937" cy="1743547"/>
            </a:xfrm>
            <a:prstGeom prst="rect">
              <a:avLst/>
            </a:prstGeom>
            <a:noFill/>
          </p:spPr>
        </p:pic>
      </p:grpSp>
      <p:grpSp>
        <p:nvGrpSpPr>
          <p:cNvPr id="18" name="Group 14"/>
          <p:cNvGrpSpPr/>
          <p:nvPr/>
        </p:nvGrpSpPr>
        <p:grpSpPr>
          <a:xfrm>
            <a:off x="228600" y="3657600"/>
            <a:ext cx="1685268" cy="2213814"/>
            <a:chOff x="1295400" y="3048000"/>
            <a:chExt cx="1752600" cy="2927808"/>
          </a:xfrm>
        </p:grpSpPr>
        <p:sp>
          <p:nvSpPr>
            <p:cNvPr id="19" name="TextBox 18"/>
            <p:cNvSpPr txBox="1"/>
            <p:nvPr/>
          </p:nvSpPr>
          <p:spPr>
            <a:xfrm>
              <a:off x="1295400" y="4876800"/>
              <a:ext cx="1752600" cy="1099008"/>
            </a:xfrm>
            <a:prstGeom prst="rect">
              <a:avLst/>
            </a:prstGeom>
            <a:noFill/>
          </p:spPr>
          <p:txBody>
            <a:bodyPr wrap="square" rtlCol="0">
              <a:spAutoFit/>
            </a:bodyPr>
            <a:lstStyle/>
            <a:p>
              <a:pPr algn="ctr"/>
              <a:r>
                <a:rPr lang="en-US" sz="1600" b="1" dirty="0" smtClean="0"/>
                <a:t>Business Capability Impact Assessments</a:t>
              </a:r>
              <a:endParaRPr lang="en-US" sz="1600" b="1" dirty="0"/>
            </a:p>
          </p:txBody>
        </p:sp>
        <p:pic>
          <p:nvPicPr>
            <p:cNvPr id="20" name="Picture 19" descr="stacks.BMP"/>
            <p:cNvPicPr>
              <a:picLocks noChangeAspect="1"/>
            </p:cNvPicPr>
            <p:nvPr/>
          </p:nvPicPr>
          <p:blipFill>
            <a:blip r:embed="rId4" cstate="print"/>
            <a:stretch>
              <a:fillRect/>
            </a:stretch>
          </p:blipFill>
          <p:spPr>
            <a:xfrm>
              <a:off x="1524000" y="3048000"/>
              <a:ext cx="1423339" cy="1747590"/>
            </a:xfrm>
            <a:prstGeom prst="rect">
              <a:avLst/>
            </a:prstGeom>
          </p:spPr>
        </p:pic>
      </p:grpSp>
      <p:grpSp>
        <p:nvGrpSpPr>
          <p:cNvPr id="22" name="Group 21"/>
          <p:cNvGrpSpPr/>
          <p:nvPr/>
        </p:nvGrpSpPr>
        <p:grpSpPr>
          <a:xfrm>
            <a:off x="2057400" y="2971800"/>
            <a:ext cx="4419352" cy="2736204"/>
            <a:chOff x="1800663" y="2971800"/>
            <a:chExt cx="4419352" cy="2736204"/>
          </a:xfrm>
        </p:grpSpPr>
        <p:grpSp>
          <p:nvGrpSpPr>
            <p:cNvPr id="8" name="Group 11"/>
            <p:cNvGrpSpPr/>
            <p:nvPr/>
          </p:nvGrpSpPr>
          <p:grpSpPr>
            <a:xfrm>
              <a:off x="2105463" y="2971800"/>
              <a:ext cx="4114552" cy="2736204"/>
              <a:chOff x="1343030" y="2048655"/>
              <a:chExt cx="4688871" cy="2840891"/>
            </a:xfrm>
          </p:grpSpPr>
          <p:pic>
            <p:nvPicPr>
              <p:cNvPr id="9" name="Picture 4" descr="C:\Documents and Settings\p063042\Local Settings\Temporary Internet Files\Content.IE5\6M312S1X\MM910001133[1].gif"/>
              <p:cNvPicPr>
                <a:picLocks noChangeAspect="1" noChangeArrowheads="1" noCrop="1"/>
              </p:cNvPicPr>
              <p:nvPr/>
            </p:nvPicPr>
            <p:blipFill>
              <a:blip r:embed="rId5" cstate="print"/>
              <a:srcRect/>
              <a:stretch>
                <a:fillRect/>
              </a:stretch>
            </p:blipFill>
            <p:spPr bwMode="auto">
              <a:xfrm>
                <a:off x="2645573" y="2048655"/>
                <a:ext cx="3386328" cy="2840891"/>
              </a:xfrm>
              <a:prstGeom prst="rect">
                <a:avLst/>
              </a:prstGeom>
              <a:noFill/>
            </p:spPr>
          </p:pic>
          <p:sp>
            <p:nvSpPr>
              <p:cNvPr id="14" name="TextBox 13"/>
              <p:cNvSpPr txBox="1"/>
              <p:nvPr/>
            </p:nvSpPr>
            <p:spPr>
              <a:xfrm>
                <a:off x="1343030" y="3156271"/>
                <a:ext cx="2431413" cy="862791"/>
              </a:xfrm>
              <a:prstGeom prst="rect">
                <a:avLst/>
              </a:prstGeom>
              <a:noFill/>
            </p:spPr>
            <p:txBody>
              <a:bodyPr wrap="square" rtlCol="0">
                <a:spAutoFit/>
              </a:bodyPr>
              <a:lstStyle/>
              <a:p>
                <a:pPr algn="ctr"/>
                <a:r>
                  <a:rPr lang="en-US" sz="1600" b="1" dirty="0" smtClean="0">
                    <a:solidFill>
                      <a:schemeClr val="accent1"/>
                    </a:solidFill>
                  </a:rPr>
                  <a:t>New Project Approach: Business Capability Centric Requirements</a:t>
                </a:r>
                <a:endParaRPr lang="en-US" sz="1600" b="1" dirty="0">
                  <a:solidFill>
                    <a:schemeClr val="accent1"/>
                  </a:solidFill>
                </a:endParaRPr>
              </a:p>
            </p:txBody>
          </p:sp>
        </p:grpSp>
        <p:sp>
          <p:nvSpPr>
            <p:cNvPr id="21" name="Pentagon 20"/>
            <p:cNvSpPr/>
            <p:nvPr/>
          </p:nvSpPr>
          <p:spPr>
            <a:xfrm>
              <a:off x="1800663" y="3048000"/>
              <a:ext cx="1371600" cy="685800"/>
            </a:xfrm>
            <a:prstGeom prst="homePlate">
              <a:avLst/>
            </a:prstGeom>
            <a:solidFill>
              <a:schemeClr val="accent3">
                <a:lumMod val="75000"/>
              </a:schemeClr>
            </a:solidFill>
            <a:scene3d>
              <a:camera prst="orthographicFront"/>
              <a:lightRig rig="threePt" dir="t"/>
            </a:scene3d>
            <a:sp3d>
              <a:bevelT w="165100" prst="coolSlant"/>
            </a:sp3d>
          </p:spPr>
          <p:txBody>
            <a:bodyPr wrap="square" lIns="91440" tIns="91440" rIns="91440" bIns="91440" rtlCol="0" anchor="ctr">
              <a:noAutofit/>
            </a:bodyPr>
            <a:lstStyle/>
            <a:p>
              <a:pPr algn="ctr">
                <a:lnSpc>
                  <a:spcPct val="90000"/>
                </a:lnSpc>
                <a:spcAft>
                  <a:spcPts val="700"/>
                </a:spcAft>
              </a:pPr>
              <a:r>
                <a:rPr lang="en-US" b="1" dirty="0" smtClean="0">
                  <a:solidFill>
                    <a:schemeClr val="bg1"/>
                  </a:solidFill>
                </a:rPr>
                <a:t>Our Response</a:t>
              </a:r>
            </a:p>
          </p:txBody>
        </p:sp>
      </p:grpSp>
      <p:sp>
        <p:nvSpPr>
          <p:cNvPr id="23" name="TextBox 22"/>
          <p:cNvSpPr txBox="1"/>
          <p:nvPr/>
        </p:nvSpPr>
        <p:spPr>
          <a:xfrm>
            <a:off x="2209800" y="5334000"/>
            <a:ext cx="4953000" cy="1200329"/>
          </a:xfrm>
          <a:prstGeom prst="rect">
            <a:avLst/>
          </a:prstGeom>
          <a:solidFill>
            <a:srgbClr val="00B050"/>
          </a:solidFill>
          <a:scene3d>
            <a:camera prst="orthographicFront"/>
            <a:lightRig rig="threePt" dir="t"/>
          </a:scene3d>
          <a:sp3d>
            <a:bevelT/>
          </a:sp3d>
        </p:spPr>
        <p:txBody>
          <a:bodyPr wrap="square" rtlCol="0">
            <a:spAutoFit/>
          </a:bodyPr>
          <a:lstStyle/>
          <a:p>
            <a:r>
              <a:rPr lang="en-US" b="1" dirty="0" smtClean="0"/>
              <a:t>Business Outcomes </a:t>
            </a:r>
            <a:r>
              <a:rPr lang="en-US" dirty="0" smtClean="0">
                <a:solidFill>
                  <a:schemeClr val="bg1"/>
                </a:solidFill>
              </a:rPr>
              <a:t>– Common language was spreading across the company to more people.  Building momentum  Project Lifecycle approach was recognized by the business as a success.</a:t>
            </a:r>
            <a:endParaRPr lang="en-US"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2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iki.ucfilespace.uc.edu/groups/seancunningham_09a_32artn522001/wiki/4fa0b/images/79c29.jpg"/>
          <p:cNvPicPr>
            <a:picLocks noChangeAspect="1" noChangeArrowheads="1"/>
          </p:cNvPicPr>
          <p:nvPr/>
        </p:nvPicPr>
        <p:blipFill>
          <a:blip r:embed="rId3" cstate="print"/>
          <a:srcRect/>
          <a:stretch>
            <a:fillRect/>
          </a:stretch>
        </p:blipFill>
        <p:spPr bwMode="auto">
          <a:xfrm>
            <a:off x="-685800" y="-152400"/>
            <a:ext cx="10641190" cy="7010400"/>
          </a:xfrm>
          <a:prstGeom prst="rect">
            <a:avLst/>
          </a:prstGeom>
          <a:noFill/>
        </p:spPr>
      </p:pic>
      <p:graphicFrame>
        <p:nvGraphicFramePr>
          <p:cNvPr id="5" name="Table 4"/>
          <p:cNvGraphicFramePr>
            <a:graphicFrameLocks noGrp="1"/>
          </p:cNvGraphicFramePr>
          <p:nvPr>
            <p:extLst>
              <p:ext uri="{D42A27DB-BD31-4B8C-83A1-F6EECF244321}">
                <p14:modId xmlns:p14="http://schemas.microsoft.com/office/powerpoint/2010/main" xmlns="" val="2482214675"/>
              </p:ext>
            </p:extLst>
          </p:nvPr>
        </p:nvGraphicFramePr>
        <p:xfrm>
          <a:off x="228600" y="533400"/>
          <a:ext cx="6019800" cy="1920240"/>
        </p:xfrm>
        <a:graphic>
          <a:graphicData uri="http://schemas.openxmlformats.org/drawingml/2006/table">
            <a:tbl>
              <a:tblPr firstRow="1" bandRow="1">
                <a:tableStyleId>{2D5ABB26-0587-4C30-8999-92F81FD0307C}</a:tableStyleId>
              </a:tblPr>
              <a:tblGrid>
                <a:gridCol w="4815840"/>
                <a:gridCol w="1203960"/>
              </a:tblGrid>
              <a:tr h="370840">
                <a:tc>
                  <a:txBody>
                    <a:bodyPr/>
                    <a:lstStyle/>
                    <a:p>
                      <a:pPr algn="l"/>
                      <a:r>
                        <a:rPr lang="en-US" sz="4000" b="1" dirty="0" smtClean="0">
                          <a:ln>
                            <a:solidFill>
                              <a:schemeClr val="bg1"/>
                            </a:solidFill>
                          </a:ln>
                          <a:solidFill>
                            <a:schemeClr val="bg1"/>
                          </a:solidFill>
                          <a:latin typeface="+mj-lt"/>
                        </a:rPr>
                        <a:t>April 2013</a:t>
                      </a:r>
                    </a:p>
                    <a:p>
                      <a:pPr algn="l"/>
                      <a:r>
                        <a:rPr lang="en-US" sz="4000" b="1" dirty="0" smtClean="0">
                          <a:ln>
                            <a:solidFill>
                              <a:schemeClr val="bg1"/>
                            </a:solidFill>
                          </a:ln>
                          <a:solidFill>
                            <a:schemeClr val="bg1"/>
                          </a:solidFill>
                          <a:latin typeface="+mj-lt"/>
                        </a:rPr>
                        <a:t>New Government Mandates</a:t>
                      </a:r>
                      <a:endParaRPr lang="en-US" sz="4000" b="1" dirty="0">
                        <a:ln>
                          <a:solidFill>
                            <a:schemeClr val="bg1"/>
                          </a:solidFill>
                        </a:ln>
                        <a:solidFill>
                          <a:schemeClr val="bg1"/>
                        </a:solidFill>
                        <a:latin typeface="+mj-lt"/>
                      </a:endParaRPr>
                    </a:p>
                  </a:txBody>
                  <a:tcPr/>
                </a:tc>
                <a:tc>
                  <a:txBody>
                    <a:bodyPr/>
                    <a:lstStyle/>
                    <a:p>
                      <a:pPr algn="l"/>
                      <a:endParaRPr lang="en-US" sz="2800" b="0" dirty="0">
                        <a:solidFill>
                          <a:srgbClr val="C00000"/>
                        </a:solidFill>
                        <a:latin typeface="+mj-lt"/>
                      </a:endParaRPr>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April 2013: New Government Program Mandates</a:t>
            </a:r>
            <a:endParaRPr lang="en-US" dirty="0"/>
          </a:p>
        </p:txBody>
      </p:sp>
      <p:sp>
        <p:nvSpPr>
          <p:cNvPr id="10" name="Pentagon 9"/>
          <p:cNvSpPr/>
          <p:nvPr/>
        </p:nvSpPr>
        <p:spPr>
          <a:xfrm>
            <a:off x="609600" y="1524000"/>
            <a:ext cx="1371600" cy="685800"/>
          </a:xfrm>
          <a:prstGeom prst="homePlate">
            <a:avLst/>
          </a:prstGeom>
          <a:solidFill>
            <a:schemeClr val="accent1"/>
          </a:solidFill>
          <a:scene3d>
            <a:camera prst="orthographicFront"/>
            <a:lightRig rig="threePt" dir="t"/>
          </a:scene3d>
          <a:sp3d>
            <a:bevelT w="165100" prst="coolSlant"/>
          </a:sp3d>
        </p:spPr>
        <p:txBody>
          <a:bodyPr wrap="square" lIns="91440" tIns="91440" rIns="91440" bIns="91440" rtlCol="0" anchor="ctr">
            <a:noAutofit/>
          </a:bodyPr>
          <a:lstStyle/>
          <a:p>
            <a:pPr algn="ctr">
              <a:lnSpc>
                <a:spcPct val="90000"/>
              </a:lnSpc>
              <a:spcAft>
                <a:spcPts val="700"/>
              </a:spcAft>
            </a:pPr>
            <a:r>
              <a:rPr lang="en-US" b="1" smtClean="0">
                <a:solidFill>
                  <a:schemeClr val="bg1"/>
                </a:solidFill>
              </a:rPr>
              <a:t>The Challenge</a:t>
            </a:r>
            <a:endParaRPr lang="en-US" b="1" dirty="0" err="1" smtClean="0">
              <a:solidFill>
                <a:schemeClr val="bg1"/>
              </a:solidFill>
            </a:endParaRPr>
          </a:p>
        </p:txBody>
      </p:sp>
      <p:sp>
        <p:nvSpPr>
          <p:cNvPr id="11" name="Rectangle 10"/>
          <p:cNvSpPr/>
          <p:nvPr/>
        </p:nvSpPr>
        <p:spPr>
          <a:xfrm>
            <a:off x="2057400" y="1219200"/>
            <a:ext cx="6629400" cy="1905000"/>
          </a:xfrm>
          <a:prstGeom prst="rect">
            <a:avLst/>
          </a:prstGeom>
          <a:noFill/>
        </p:spPr>
        <p:txBody>
          <a:bodyPr wrap="square" lIns="91440" tIns="91440" rIns="91440" bIns="91440" rtlCol="0" anchor="ctr">
            <a:noAutofit/>
          </a:bodyPr>
          <a:lstStyle/>
          <a:p>
            <a:pPr marL="171450" indent="-171450">
              <a:spcAft>
                <a:spcPts val="700"/>
              </a:spcAft>
              <a:buFont typeface="Arial" pitchFamily="34" charset="0"/>
              <a:buChar char="•"/>
            </a:pPr>
            <a:r>
              <a:rPr lang="en-US" dirty="0" smtClean="0">
                <a:solidFill>
                  <a:schemeClr val="accent1">
                    <a:lumMod val="75000"/>
                  </a:schemeClr>
                </a:solidFill>
              </a:rPr>
              <a:t>Largest, most complex set of government mandates issued</a:t>
            </a:r>
          </a:p>
          <a:p>
            <a:pPr marL="171450" indent="-171450">
              <a:spcAft>
                <a:spcPts val="700"/>
              </a:spcAft>
              <a:buFont typeface="Arial" pitchFamily="34" charset="0"/>
              <a:buChar char="•"/>
            </a:pPr>
            <a:r>
              <a:rPr lang="en-US" dirty="0" smtClean="0">
                <a:solidFill>
                  <a:schemeClr val="accent1">
                    <a:lumMod val="75000"/>
                  </a:schemeClr>
                </a:solidFill>
              </a:rPr>
              <a:t>Integration projects were still going on</a:t>
            </a:r>
          </a:p>
          <a:p>
            <a:pPr marL="171450" indent="-171450">
              <a:spcAft>
                <a:spcPts val="700"/>
              </a:spcAft>
              <a:buFont typeface="Arial" pitchFamily="34" charset="0"/>
              <a:buChar char="•"/>
            </a:pPr>
            <a:r>
              <a:rPr lang="en-US" dirty="0" smtClean="0">
                <a:solidFill>
                  <a:schemeClr val="accent1">
                    <a:lumMod val="75000"/>
                  </a:schemeClr>
                </a:solidFill>
              </a:rPr>
              <a:t>Need to quickly ramp up additional people </a:t>
            </a:r>
          </a:p>
          <a:p>
            <a:pPr marL="171450" indent="-171450">
              <a:spcAft>
                <a:spcPts val="700"/>
              </a:spcAft>
              <a:buFont typeface="Arial" pitchFamily="34" charset="0"/>
              <a:buChar char="•"/>
            </a:pPr>
            <a:r>
              <a:rPr lang="en-US" dirty="0" smtClean="0">
                <a:solidFill>
                  <a:schemeClr val="accent1">
                    <a:lumMod val="75000"/>
                  </a:schemeClr>
                </a:solidFill>
              </a:rPr>
              <a:t>Business Capability language had spread --- but was far from being adopted as the company’s common language</a:t>
            </a:r>
          </a:p>
          <a:p>
            <a:pPr marL="171450" indent="-171450">
              <a:spcAft>
                <a:spcPts val="700"/>
              </a:spcAft>
              <a:buFont typeface="Arial" pitchFamily="34" charset="0"/>
              <a:buChar char="•"/>
            </a:pPr>
            <a:r>
              <a:rPr lang="en-US" dirty="0" smtClean="0">
                <a:solidFill>
                  <a:schemeClr val="accent1">
                    <a:lumMod val="75000"/>
                  </a:schemeClr>
                </a:solidFill>
              </a:rPr>
              <a:t>New Methodology for eliciting project-level business requirements had been successful but was still evolving</a:t>
            </a:r>
          </a:p>
        </p:txBody>
      </p:sp>
      <p:sp>
        <p:nvSpPr>
          <p:cNvPr id="12" name="Pentagon 11"/>
          <p:cNvSpPr/>
          <p:nvPr/>
        </p:nvSpPr>
        <p:spPr>
          <a:xfrm>
            <a:off x="609600" y="3962400"/>
            <a:ext cx="1371600" cy="685800"/>
          </a:xfrm>
          <a:prstGeom prst="homePlate">
            <a:avLst/>
          </a:prstGeom>
          <a:solidFill>
            <a:schemeClr val="accent3">
              <a:lumMod val="75000"/>
            </a:schemeClr>
          </a:solidFill>
          <a:scene3d>
            <a:camera prst="orthographicFront"/>
            <a:lightRig rig="threePt" dir="t"/>
          </a:scene3d>
          <a:sp3d>
            <a:bevelT w="165100" prst="coolSlant"/>
          </a:sp3d>
        </p:spPr>
        <p:txBody>
          <a:bodyPr wrap="square" lIns="91440" tIns="91440" rIns="91440" bIns="91440" rtlCol="0" anchor="ctr">
            <a:noAutofit/>
          </a:bodyPr>
          <a:lstStyle/>
          <a:p>
            <a:pPr algn="ctr">
              <a:lnSpc>
                <a:spcPct val="90000"/>
              </a:lnSpc>
              <a:spcAft>
                <a:spcPts val="700"/>
              </a:spcAft>
            </a:pPr>
            <a:r>
              <a:rPr lang="en-US" b="1" smtClean="0">
                <a:solidFill>
                  <a:schemeClr val="bg1"/>
                </a:solidFill>
              </a:rPr>
              <a:t>Our Response</a:t>
            </a:r>
            <a:endParaRPr lang="en-US" b="1" dirty="0" err="1" smtClean="0">
              <a:solidFill>
                <a:schemeClr val="bg1"/>
              </a:solidFill>
            </a:endParaRPr>
          </a:p>
        </p:txBody>
      </p:sp>
      <p:sp>
        <p:nvSpPr>
          <p:cNvPr id="13" name="Rectangle 12"/>
          <p:cNvSpPr/>
          <p:nvPr/>
        </p:nvSpPr>
        <p:spPr>
          <a:xfrm>
            <a:off x="2209800" y="4800600"/>
            <a:ext cx="5867400" cy="685800"/>
          </a:xfrm>
          <a:prstGeom prst="rect">
            <a:avLst/>
          </a:prstGeom>
          <a:noFill/>
        </p:spPr>
        <p:txBody>
          <a:bodyPr wrap="square" lIns="91440" tIns="91440" rIns="91440" bIns="91440" rtlCol="0" anchor="ctr">
            <a:noAutofit/>
          </a:bodyPr>
          <a:lstStyle/>
          <a:p>
            <a:pPr marL="171450" indent="-171450">
              <a:spcAft>
                <a:spcPts val="700"/>
              </a:spcAft>
              <a:buFont typeface="Arial" pitchFamily="34" charset="0"/>
              <a:buChar char="•"/>
            </a:pPr>
            <a:r>
              <a:rPr lang="en-US" dirty="0" smtClean="0">
                <a:solidFill>
                  <a:schemeClr val="accent3">
                    <a:lumMod val="75000"/>
                  </a:schemeClr>
                </a:solidFill>
              </a:rPr>
              <a:t>Scale the new business capability centric requirements approach – gain broader understanding.</a:t>
            </a:r>
          </a:p>
          <a:p>
            <a:pPr marL="171450" indent="-171450">
              <a:spcAft>
                <a:spcPts val="700"/>
              </a:spcAft>
              <a:buFont typeface="Arial" pitchFamily="34" charset="0"/>
              <a:buChar char="•"/>
            </a:pPr>
            <a:r>
              <a:rPr lang="en-US" dirty="0" smtClean="0">
                <a:solidFill>
                  <a:schemeClr val="accent3">
                    <a:lumMod val="75000"/>
                  </a:schemeClr>
                </a:solidFill>
              </a:rPr>
              <a:t>Train more people – spread the common language</a:t>
            </a:r>
          </a:p>
          <a:p>
            <a:pPr marL="171450" indent="-171450">
              <a:spcAft>
                <a:spcPts val="700"/>
              </a:spcAft>
              <a:buFont typeface="Arial" pitchFamily="34" charset="0"/>
              <a:buChar char="•"/>
            </a:pPr>
            <a:r>
              <a:rPr lang="en-US" dirty="0" smtClean="0">
                <a:solidFill>
                  <a:schemeClr val="accent3">
                    <a:lumMod val="75000"/>
                  </a:schemeClr>
                </a:solidFill>
              </a:rPr>
              <a:t>Had to mature our business capability map to include more robust definitions</a:t>
            </a:r>
          </a:p>
          <a:p>
            <a:pPr marL="171450" indent="-171450">
              <a:spcAft>
                <a:spcPts val="700"/>
              </a:spcAft>
              <a:buFont typeface="Arial" pitchFamily="34" charset="0"/>
              <a:buChar char="•"/>
            </a:pPr>
            <a:r>
              <a:rPr lang="en-US" dirty="0" smtClean="0">
                <a:solidFill>
                  <a:schemeClr val="accent3">
                    <a:lumMod val="75000"/>
                  </a:schemeClr>
                </a:solidFill>
              </a:rPr>
              <a:t>Introduced just-in-time training to help teams learn the approach and better understand business capabilities.</a:t>
            </a:r>
          </a:p>
          <a:p>
            <a:pPr marL="171450" indent="-171450">
              <a:spcAft>
                <a:spcPts val="700"/>
              </a:spcAft>
              <a:buFont typeface="Arial" pitchFamily="34" charset="0"/>
              <a:buChar char="•"/>
            </a:pPr>
            <a:r>
              <a:rPr lang="en-US" dirty="0" smtClean="0">
                <a:solidFill>
                  <a:schemeClr val="accent3">
                    <a:lumMod val="75000"/>
                  </a:schemeClr>
                </a:solidFill>
              </a:rPr>
              <a:t>Introduced new technology tools to help provide a broader portfolio view</a:t>
            </a:r>
          </a:p>
        </p:txBody>
      </p:sp>
      <p:sp>
        <p:nvSpPr>
          <p:cNvPr id="7" name="TextBox 6"/>
          <p:cNvSpPr txBox="1"/>
          <p:nvPr/>
        </p:nvSpPr>
        <p:spPr>
          <a:xfrm>
            <a:off x="4191000" y="1752600"/>
            <a:ext cx="4343400" cy="4524315"/>
          </a:xfrm>
          <a:prstGeom prst="rect">
            <a:avLst/>
          </a:prstGeom>
          <a:solidFill>
            <a:srgbClr val="00B050"/>
          </a:solidFill>
          <a:scene3d>
            <a:camera prst="orthographicFront"/>
            <a:lightRig rig="threePt" dir="t"/>
          </a:scene3d>
          <a:sp3d>
            <a:bevelT/>
            <a:bevelB/>
          </a:sp3d>
        </p:spPr>
        <p:txBody>
          <a:bodyPr wrap="square" rtlCol="0">
            <a:spAutoFit/>
          </a:bodyPr>
          <a:lstStyle/>
          <a:p>
            <a:r>
              <a:rPr lang="en-US" b="1" dirty="0" smtClean="0"/>
              <a:t>Business Outcomes</a:t>
            </a:r>
            <a:r>
              <a:rPr lang="en-US" dirty="0" smtClean="0"/>
              <a:t>:</a:t>
            </a:r>
          </a:p>
          <a:p>
            <a:pPr marL="231775" indent="-231775">
              <a:buFont typeface="Arial" pitchFamily="34" charset="0"/>
              <a:buChar char="•"/>
            </a:pPr>
            <a:r>
              <a:rPr lang="en-US" dirty="0" smtClean="0">
                <a:solidFill>
                  <a:schemeClr val="bg1"/>
                </a:solidFill>
              </a:rPr>
              <a:t>Business Capabilities quickly became adopted as common language by broader group</a:t>
            </a:r>
          </a:p>
          <a:p>
            <a:pPr marL="231775" indent="-231775">
              <a:buFont typeface="Arial" pitchFamily="34" charset="0"/>
              <a:buChar char="•"/>
            </a:pPr>
            <a:endParaRPr lang="en-US" dirty="0" smtClean="0">
              <a:solidFill>
                <a:schemeClr val="bg1"/>
              </a:solidFill>
            </a:endParaRPr>
          </a:p>
          <a:p>
            <a:pPr marL="231775" indent="-231775">
              <a:buFont typeface="Arial" pitchFamily="34" charset="0"/>
              <a:buChar char="•"/>
            </a:pPr>
            <a:r>
              <a:rPr lang="en-US" dirty="0" smtClean="0">
                <a:solidFill>
                  <a:schemeClr val="bg1"/>
                </a:solidFill>
              </a:rPr>
              <a:t>Accelerated learning curve for team members</a:t>
            </a:r>
          </a:p>
          <a:p>
            <a:pPr marL="231775" indent="-231775">
              <a:buFont typeface="Arial" pitchFamily="34" charset="0"/>
              <a:buChar char="•"/>
            </a:pPr>
            <a:endParaRPr lang="en-US" dirty="0" smtClean="0">
              <a:solidFill>
                <a:schemeClr val="bg1"/>
              </a:solidFill>
            </a:endParaRPr>
          </a:p>
          <a:p>
            <a:pPr marL="231775" indent="-231775">
              <a:buFont typeface="Arial" pitchFamily="34" charset="0"/>
              <a:buChar char="•"/>
            </a:pPr>
            <a:r>
              <a:rPr lang="en-US" dirty="0" smtClean="0">
                <a:solidFill>
                  <a:schemeClr val="bg1"/>
                </a:solidFill>
              </a:rPr>
              <a:t>Faster time to market</a:t>
            </a:r>
          </a:p>
          <a:p>
            <a:pPr marL="231775" indent="-231775">
              <a:buFont typeface="Arial" pitchFamily="34" charset="0"/>
              <a:buChar char="•"/>
            </a:pPr>
            <a:endParaRPr lang="en-US" dirty="0" smtClean="0">
              <a:solidFill>
                <a:schemeClr val="bg1"/>
              </a:solidFill>
            </a:endParaRPr>
          </a:p>
          <a:p>
            <a:pPr marL="231775" indent="-231775">
              <a:buFont typeface="Arial" pitchFamily="34" charset="0"/>
              <a:buChar char="•"/>
            </a:pPr>
            <a:r>
              <a:rPr lang="en-US" dirty="0" smtClean="0">
                <a:solidFill>
                  <a:schemeClr val="bg1"/>
                </a:solidFill>
              </a:rPr>
              <a:t>Alignment between business and IT became easier</a:t>
            </a:r>
          </a:p>
          <a:p>
            <a:pPr marL="231775" indent="-231775"/>
            <a:endParaRPr lang="en-US" dirty="0" smtClean="0">
              <a:solidFill>
                <a:schemeClr val="bg1"/>
              </a:solidFill>
            </a:endParaRPr>
          </a:p>
          <a:p>
            <a:pPr marL="231775" indent="-231775">
              <a:buFont typeface="Arial" pitchFamily="34" charset="0"/>
              <a:buChar char="•"/>
            </a:pPr>
            <a:r>
              <a:rPr lang="en-US" dirty="0" smtClean="0">
                <a:solidFill>
                  <a:schemeClr val="bg1"/>
                </a:solidFill>
              </a:rPr>
              <a:t>More effective communication</a:t>
            </a:r>
          </a:p>
          <a:p>
            <a:pPr marL="231775" indent="-231775"/>
            <a:endParaRPr lang="en-US" dirty="0" smtClean="0">
              <a:solidFill>
                <a:schemeClr val="bg1"/>
              </a:solidFill>
            </a:endParaRPr>
          </a:p>
          <a:p>
            <a:pPr marL="231775" indent="-231775">
              <a:buFont typeface="Arial" pitchFamily="34" charset="0"/>
              <a:buChar char="•"/>
            </a:pPr>
            <a:r>
              <a:rPr lang="en-US" dirty="0" smtClean="0">
                <a:solidFill>
                  <a:schemeClr val="bg1"/>
                </a:solidFill>
              </a:rPr>
              <a:t>Fewer missed requirements</a:t>
            </a:r>
            <a:endParaRPr lang="en-US"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http://www.ourscotland.co.uk/potm/images/2012/Jul/Storm%20on%20the%20Horizon.jpg"/>
          <p:cNvPicPr>
            <a:picLocks noChangeAspect="1" noChangeArrowheads="1"/>
          </p:cNvPicPr>
          <p:nvPr/>
        </p:nvPicPr>
        <p:blipFill>
          <a:blip r:embed="rId3" cstate="print"/>
          <a:srcRect/>
          <a:stretch>
            <a:fillRect/>
          </a:stretch>
        </p:blipFill>
        <p:spPr bwMode="auto">
          <a:xfrm>
            <a:off x="-1" y="0"/>
            <a:ext cx="10522177" cy="7010400"/>
          </a:xfrm>
          <a:prstGeom prst="rect">
            <a:avLst/>
          </a:prstGeom>
          <a:noFill/>
        </p:spPr>
      </p:pic>
      <p:graphicFrame>
        <p:nvGraphicFramePr>
          <p:cNvPr id="5" name="Table 4"/>
          <p:cNvGraphicFramePr>
            <a:graphicFrameLocks noGrp="1"/>
          </p:cNvGraphicFramePr>
          <p:nvPr>
            <p:extLst>
              <p:ext uri="{D42A27DB-BD31-4B8C-83A1-F6EECF244321}">
                <p14:modId xmlns:p14="http://schemas.microsoft.com/office/powerpoint/2010/main" xmlns="" val="3998577938"/>
              </p:ext>
            </p:extLst>
          </p:nvPr>
        </p:nvGraphicFramePr>
        <p:xfrm>
          <a:off x="-152400" y="609600"/>
          <a:ext cx="9144000" cy="640080"/>
        </p:xfrm>
        <a:graphic>
          <a:graphicData uri="http://schemas.openxmlformats.org/drawingml/2006/table">
            <a:tbl>
              <a:tblPr firstRow="1" bandRow="1">
                <a:tableStyleId>{2D5ABB26-0587-4C30-8999-92F81FD0307C}</a:tableStyleId>
              </a:tblPr>
              <a:tblGrid>
                <a:gridCol w="2628901"/>
                <a:gridCol w="6515099"/>
              </a:tblGrid>
              <a:tr h="370840">
                <a:tc>
                  <a:txBody>
                    <a:bodyPr/>
                    <a:lstStyle/>
                    <a:p>
                      <a:pPr algn="r"/>
                      <a:r>
                        <a:rPr lang="en-US" sz="3600" b="1" smtClean="0">
                          <a:ln>
                            <a:solidFill>
                              <a:srgbClr val="C00000"/>
                            </a:solidFill>
                          </a:ln>
                          <a:solidFill>
                            <a:schemeClr val="tx1">
                              <a:lumMod val="75000"/>
                              <a:lumOff val="25000"/>
                            </a:schemeClr>
                          </a:solidFill>
                          <a:latin typeface="+mj-lt"/>
                        </a:rPr>
                        <a:t>May 2013</a:t>
                      </a:r>
                      <a:endParaRPr lang="en-US" sz="3600" b="1" dirty="0">
                        <a:ln>
                          <a:solidFill>
                            <a:srgbClr val="C00000"/>
                          </a:solidFill>
                        </a:ln>
                        <a:solidFill>
                          <a:schemeClr val="tx1">
                            <a:lumMod val="75000"/>
                            <a:lumOff val="25000"/>
                          </a:schemeClr>
                        </a:solidFill>
                        <a:latin typeface="+mj-lt"/>
                      </a:endParaRPr>
                    </a:p>
                  </a:txBody>
                  <a:tcPr/>
                </a:tc>
                <a:tc>
                  <a:txBody>
                    <a:bodyPr/>
                    <a:lstStyle/>
                    <a:p>
                      <a:r>
                        <a:rPr lang="en-US" sz="3600" b="1" smtClean="0">
                          <a:ln>
                            <a:solidFill>
                              <a:srgbClr val="C00000"/>
                            </a:solidFill>
                          </a:ln>
                          <a:solidFill>
                            <a:schemeClr val="tx1">
                              <a:lumMod val="75000"/>
                              <a:lumOff val="25000"/>
                            </a:schemeClr>
                          </a:solidFill>
                          <a:latin typeface="+mj-lt"/>
                        </a:rPr>
                        <a:t>A Gathering Storm</a:t>
                      </a:r>
                      <a:endParaRPr lang="en-US" sz="3600" b="1" dirty="0">
                        <a:ln>
                          <a:solidFill>
                            <a:srgbClr val="C00000"/>
                          </a:solidFill>
                        </a:ln>
                        <a:solidFill>
                          <a:schemeClr val="tx1">
                            <a:lumMod val="75000"/>
                            <a:lumOff val="25000"/>
                          </a:schemeClr>
                        </a:solidFill>
                        <a:latin typeface="+mj-lt"/>
                      </a:endParaRP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xciting Storm at Sea - lightning, storm, ocean, sky, nature, sea, clouds">
            <a:hlinkClick r:id="rId3"/>
          </p:cNvPr>
          <p:cNvPicPr>
            <a:picLocks noChangeAspect="1" noChangeArrowheads="1"/>
          </p:cNvPicPr>
          <p:nvPr/>
        </p:nvPicPr>
        <p:blipFill>
          <a:blip r:embed="rId4" cstate="print"/>
          <a:srcRect/>
          <a:stretch>
            <a:fillRect/>
          </a:stretch>
        </p:blipFill>
        <p:spPr bwMode="auto">
          <a:xfrm>
            <a:off x="-1" y="-190331"/>
            <a:ext cx="11775477" cy="7353131"/>
          </a:xfrm>
          <a:prstGeom prst="rect">
            <a:avLst/>
          </a:prstGeom>
          <a:noFill/>
        </p:spPr>
      </p:pic>
      <p:sp>
        <p:nvSpPr>
          <p:cNvPr id="4" name="TextBox 3"/>
          <p:cNvSpPr txBox="1"/>
          <p:nvPr/>
        </p:nvSpPr>
        <p:spPr>
          <a:xfrm>
            <a:off x="0" y="2819400"/>
            <a:ext cx="9906000" cy="707886"/>
          </a:xfrm>
          <a:prstGeom prst="rect">
            <a:avLst/>
          </a:prstGeom>
          <a:noFill/>
        </p:spPr>
        <p:txBody>
          <a:bodyPr wrap="square" rtlCol="0">
            <a:spAutoFit/>
          </a:bodyPr>
          <a:lstStyle/>
          <a:p>
            <a:pPr algn="ctr"/>
            <a:r>
              <a:rPr lang="en-US" sz="4000" b="1" smtClean="0">
                <a:ln>
                  <a:solidFill>
                    <a:schemeClr val="accent1">
                      <a:lumMod val="75000"/>
                    </a:schemeClr>
                  </a:solidFill>
                </a:ln>
                <a:solidFill>
                  <a:schemeClr val="bg1"/>
                </a:solidFill>
                <a:latin typeface="Franklin Gothic Demi" pitchFamily="34" charset="0"/>
              </a:rPr>
              <a:t>July 2013     The Storm Hits!</a:t>
            </a:r>
            <a:endParaRPr lang="en-US" sz="4000" b="1">
              <a:ln>
                <a:solidFill>
                  <a:schemeClr val="accent1">
                    <a:lumMod val="75000"/>
                  </a:schemeClr>
                </a:solidFill>
              </a:ln>
              <a:solidFill>
                <a:schemeClr val="bg1"/>
              </a:solidFill>
              <a:latin typeface="Franklin Gothic Dem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July 2013</a:t>
            </a:r>
            <a:endParaRPr lang="en-US" dirty="0"/>
          </a:p>
        </p:txBody>
      </p:sp>
      <p:sp>
        <p:nvSpPr>
          <p:cNvPr id="10" name="Pentagon 9"/>
          <p:cNvSpPr/>
          <p:nvPr/>
        </p:nvSpPr>
        <p:spPr>
          <a:xfrm>
            <a:off x="381000" y="1143000"/>
            <a:ext cx="1371600" cy="685800"/>
          </a:xfrm>
          <a:prstGeom prst="homePlate">
            <a:avLst/>
          </a:prstGeom>
          <a:solidFill>
            <a:schemeClr val="accent1"/>
          </a:solidFill>
          <a:scene3d>
            <a:camera prst="orthographicFront"/>
            <a:lightRig rig="threePt" dir="t"/>
          </a:scene3d>
          <a:sp3d>
            <a:bevelT w="165100" prst="coolSlant"/>
          </a:sp3d>
        </p:spPr>
        <p:txBody>
          <a:bodyPr wrap="square" lIns="91440" tIns="91440" rIns="91440" bIns="91440" rtlCol="0" anchor="ctr">
            <a:noAutofit/>
          </a:bodyPr>
          <a:lstStyle/>
          <a:p>
            <a:pPr algn="ctr">
              <a:lnSpc>
                <a:spcPct val="90000"/>
              </a:lnSpc>
              <a:spcAft>
                <a:spcPts val="700"/>
              </a:spcAft>
            </a:pPr>
            <a:r>
              <a:rPr lang="en-US" b="1" smtClean="0">
                <a:solidFill>
                  <a:schemeClr val="bg1"/>
                </a:solidFill>
              </a:rPr>
              <a:t>The Challenge</a:t>
            </a:r>
            <a:endParaRPr lang="en-US" b="1" dirty="0" err="1" smtClean="0">
              <a:solidFill>
                <a:schemeClr val="bg1"/>
              </a:solidFill>
            </a:endParaRPr>
          </a:p>
        </p:txBody>
      </p:sp>
      <p:sp>
        <p:nvSpPr>
          <p:cNvPr id="11" name="Rectangle 10"/>
          <p:cNvSpPr/>
          <p:nvPr/>
        </p:nvSpPr>
        <p:spPr>
          <a:xfrm>
            <a:off x="2057400" y="1752600"/>
            <a:ext cx="6629400" cy="685800"/>
          </a:xfrm>
          <a:prstGeom prst="rect">
            <a:avLst/>
          </a:prstGeom>
          <a:noFill/>
        </p:spPr>
        <p:txBody>
          <a:bodyPr wrap="square" lIns="91440" tIns="91440" rIns="91440" bIns="91440" rtlCol="0" anchor="ctr">
            <a:noAutofit/>
          </a:bodyPr>
          <a:lstStyle/>
          <a:p>
            <a:pPr marL="171450" indent="-171450">
              <a:spcAft>
                <a:spcPts val="700"/>
              </a:spcAft>
              <a:buFont typeface="Arial" pitchFamily="34" charset="0"/>
              <a:buChar char="•"/>
            </a:pPr>
            <a:r>
              <a:rPr lang="en-US" dirty="0" smtClean="0">
                <a:solidFill>
                  <a:schemeClr val="accent1">
                    <a:lumMod val="75000"/>
                  </a:schemeClr>
                </a:solidFill>
              </a:rPr>
              <a:t>50+ projects kicking off simultaneously</a:t>
            </a:r>
          </a:p>
          <a:p>
            <a:pPr marL="171450" indent="-171450">
              <a:spcAft>
                <a:spcPts val="700"/>
              </a:spcAft>
              <a:buFont typeface="Arial" pitchFamily="34" charset="0"/>
              <a:buChar char="•"/>
            </a:pPr>
            <a:r>
              <a:rPr lang="en-US" dirty="0" smtClean="0">
                <a:solidFill>
                  <a:schemeClr val="accent1">
                    <a:lumMod val="75000"/>
                  </a:schemeClr>
                </a:solidFill>
              </a:rPr>
              <a:t>Majority of people were not familiar with Business Capability-centric Methodology or Tools</a:t>
            </a:r>
          </a:p>
          <a:p>
            <a:pPr marL="171450" indent="-171450">
              <a:spcAft>
                <a:spcPts val="700"/>
              </a:spcAft>
              <a:buFont typeface="Arial" pitchFamily="34" charset="0"/>
              <a:buChar char="•"/>
            </a:pPr>
            <a:r>
              <a:rPr lang="en-US" dirty="0" smtClean="0">
                <a:solidFill>
                  <a:schemeClr val="accent1">
                    <a:lumMod val="75000"/>
                  </a:schemeClr>
                </a:solidFill>
              </a:rPr>
              <a:t>People located throughout corporate locations </a:t>
            </a:r>
          </a:p>
          <a:p>
            <a:pPr marL="171450" indent="-171450">
              <a:spcAft>
                <a:spcPts val="700"/>
              </a:spcAft>
              <a:buFont typeface="Arial" pitchFamily="34" charset="0"/>
              <a:buChar char="•"/>
            </a:pPr>
            <a:r>
              <a:rPr lang="en-US" dirty="0" smtClean="0">
                <a:solidFill>
                  <a:schemeClr val="accent1">
                    <a:lumMod val="75000"/>
                  </a:schemeClr>
                </a:solidFill>
              </a:rPr>
              <a:t>Different lines of business and different IT organizations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Outcomes</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2209800" y="1143000"/>
            <a:ext cx="6301788" cy="3532712"/>
          </a:xfrm>
          <a:prstGeom prst="rect">
            <a:avLst/>
          </a:prstGeom>
          <a:noFill/>
          <a:ln w="9525">
            <a:solidFill>
              <a:schemeClr val="tx1"/>
            </a:solidFill>
            <a:miter lim="800000"/>
            <a:headEnd/>
            <a:tailEnd/>
          </a:ln>
        </p:spPr>
      </p:pic>
      <p:sp>
        <p:nvSpPr>
          <p:cNvPr id="15" name="Rectangular Callout 14"/>
          <p:cNvSpPr/>
          <p:nvPr/>
        </p:nvSpPr>
        <p:spPr>
          <a:xfrm>
            <a:off x="5181600" y="5105400"/>
            <a:ext cx="1981200" cy="838200"/>
          </a:xfrm>
          <a:prstGeom prst="wedgeRectCallout">
            <a:avLst>
              <a:gd name="adj1" fmla="val -31223"/>
              <a:gd name="adj2" fmla="val -111897"/>
            </a:avLst>
          </a:prstGeom>
          <a:solidFill>
            <a:schemeClr val="accent1"/>
          </a:solidFill>
        </p:spPr>
        <p:txBody>
          <a:bodyPr wrap="square" lIns="91440" tIns="91440" rIns="91440" bIns="91440" rtlCol="0" anchor="ctr">
            <a:noAutofit/>
          </a:bodyPr>
          <a:lstStyle/>
          <a:p>
            <a:r>
              <a:rPr lang="en-US" sz="1100" dirty="0" smtClean="0">
                <a:solidFill>
                  <a:schemeClr val="bg1"/>
                </a:solidFill>
              </a:rPr>
              <a:t>All projects needed to have requirements and design complete.</a:t>
            </a:r>
            <a:endParaRPr lang="en-US" sz="1100" dirty="0">
              <a:solidFill>
                <a:schemeClr val="bg1"/>
              </a:solidFill>
            </a:endParaRPr>
          </a:p>
        </p:txBody>
      </p:sp>
      <p:sp>
        <p:nvSpPr>
          <p:cNvPr id="16" name="Rectangular Callout 15"/>
          <p:cNvSpPr/>
          <p:nvPr/>
        </p:nvSpPr>
        <p:spPr>
          <a:xfrm>
            <a:off x="228600" y="2895600"/>
            <a:ext cx="1447800" cy="838200"/>
          </a:xfrm>
          <a:prstGeom prst="wedgeRectCallout">
            <a:avLst>
              <a:gd name="adj1" fmla="val 158367"/>
              <a:gd name="adj2" fmla="val -61681"/>
            </a:avLst>
          </a:prstGeom>
          <a:solidFill>
            <a:schemeClr val="bg2"/>
          </a:solidFill>
        </p:spPr>
        <p:txBody>
          <a:bodyPr wrap="square" lIns="91440" tIns="91440" rIns="91440" bIns="91440" rtlCol="0" anchor="ctr">
            <a:noAutofit/>
          </a:bodyPr>
          <a:lstStyle/>
          <a:p>
            <a:r>
              <a:rPr lang="en-US" sz="1100" dirty="0" smtClean="0">
                <a:solidFill>
                  <a:schemeClr val="bg1"/>
                </a:solidFill>
              </a:rPr>
              <a:t>Project teams assembled in single location</a:t>
            </a:r>
            <a:endParaRPr lang="en-US" sz="1100" dirty="0">
              <a:solidFill>
                <a:schemeClr val="bg1"/>
              </a:solidFill>
            </a:endParaRPr>
          </a:p>
        </p:txBody>
      </p:sp>
      <p:sp>
        <p:nvSpPr>
          <p:cNvPr id="17" name="TextBox 16"/>
          <p:cNvSpPr txBox="1"/>
          <p:nvPr/>
        </p:nvSpPr>
        <p:spPr>
          <a:xfrm>
            <a:off x="609600" y="4724400"/>
            <a:ext cx="2286000" cy="1200329"/>
          </a:xfrm>
          <a:prstGeom prst="rect">
            <a:avLst/>
          </a:prstGeom>
          <a:noFill/>
        </p:spPr>
        <p:txBody>
          <a:bodyPr wrap="square" rtlCol="0">
            <a:spAutoFit/>
          </a:bodyPr>
          <a:lstStyle/>
          <a:p>
            <a:r>
              <a:rPr lang="en-US" dirty="0" smtClean="0"/>
              <a:t>Less than 20 business days to get 50+ projects past a critical milestone.</a:t>
            </a:r>
            <a:endParaRPr lang="en-US" dirty="0"/>
          </a:p>
        </p:txBody>
      </p:sp>
      <p:sp>
        <p:nvSpPr>
          <p:cNvPr id="18" name="TextBox 17"/>
          <p:cNvSpPr txBox="1"/>
          <p:nvPr/>
        </p:nvSpPr>
        <p:spPr>
          <a:xfrm rot="20473803">
            <a:off x="1087053" y="2736726"/>
            <a:ext cx="7690473" cy="923330"/>
          </a:xfrm>
          <a:prstGeom prst="rect">
            <a:avLst/>
          </a:prstGeom>
          <a:solidFill>
            <a:srgbClr val="FF0000"/>
          </a:solidFill>
        </p:spPr>
        <p:txBody>
          <a:bodyPr wrap="square" rtlCol="0">
            <a:spAutoFit/>
          </a:bodyPr>
          <a:lstStyle/>
          <a:p>
            <a:pPr algn="ctr"/>
            <a:r>
              <a:rPr lang="en-US" sz="5400" b="1" dirty="0" smtClean="0">
                <a:solidFill>
                  <a:schemeClr val="bg1"/>
                </a:solidFill>
              </a:rPr>
              <a:t>MISSION IMPOSSIBLE</a:t>
            </a:r>
            <a:endParaRPr lang="en-US" sz="5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par>
                          <p:cTn id="8" fill="hold">
                            <p:stCondLst>
                              <p:cond delay="2000"/>
                            </p:stCondLst>
                            <p:childTnLst>
                              <p:par>
                                <p:cTn id="9" presetID="10" presetClass="entr" presetSubtype="0" fill="hold" grpId="0" nodeType="afterEffect">
                                  <p:stCondLst>
                                    <p:cond delay="400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3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July 2013</a:t>
            </a:r>
            <a:endParaRPr lang="en-US" dirty="0"/>
          </a:p>
        </p:txBody>
      </p:sp>
      <p:grpSp>
        <p:nvGrpSpPr>
          <p:cNvPr id="3" name="Group 6"/>
          <p:cNvGrpSpPr/>
          <p:nvPr/>
        </p:nvGrpSpPr>
        <p:grpSpPr>
          <a:xfrm>
            <a:off x="609600" y="1219200"/>
            <a:ext cx="7543800" cy="2971800"/>
            <a:chOff x="609600" y="3352800"/>
            <a:chExt cx="7543800" cy="2514600"/>
          </a:xfrm>
        </p:grpSpPr>
        <p:sp>
          <p:nvSpPr>
            <p:cNvPr id="12" name="Pentagon 11"/>
            <p:cNvSpPr/>
            <p:nvPr/>
          </p:nvSpPr>
          <p:spPr>
            <a:xfrm>
              <a:off x="609600" y="3352800"/>
              <a:ext cx="1371600" cy="685800"/>
            </a:xfrm>
            <a:prstGeom prst="homePlate">
              <a:avLst/>
            </a:prstGeom>
            <a:solidFill>
              <a:schemeClr val="accent3">
                <a:lumMod val="75000"/>
              </a:schemeClr>
            </a:solidFill>
            <a:scene3d>
              <a:camera prst="orthographicFront"/>
              <a:lightRig rig="threePt" dir="t"/>
            </a:scene3d>
            <a:sp3d>
              <a:bevelT w="165100" prst="coolSlant"/>
            </a:sp3d>
          </p:spPr>
          <p:txBody>
            <a:bodyPr wrap="square" lIns="91440" tIns="91440" rIns="91440" bIns="91440" rtlCol="0" anchor="ctr">
              <a:noAutofit/>
            </a:bodyPr>
            <a:lstStyle/>
            <a:p>
              <a:pPr algn="ctr">
                <a:lnSpc>
                  <a:spcPct val="90000"/>
                </a:lnSpc>
                <a:spcAft>
                  <a:spcPts val="700"/>
                </a:spcAft>
              </a:pPr>
              <a:r>
                <a:rPr lang="en-US" b="1" smtClean="0">
                  <a:solidFill>
                    <a:schemeClr val="bg1"/>
                  </a:solidFill>
                </a:rPr>
                <a:t>Our Response</a:t>
              </a:r>
              <a:endParaRPr lang="en-US" b="1" dirty="0" err="1" smtClean="0">
                <a:solidFill>
                  <a:schemeClr val="bg1"/>
                </a:solidFill>
              </a:endParaRPr>
            </a:p>
          </p:txBody>
        </p:sp>
        <p:sp>
          <p:nvSpPr>
            <p:cNvPr id="13" name="Rectangle 12"/>
            <p:cNvSpPr/>
            <p:nvPr/>
          </p:nvSpPr>
          <p:spPr>
            <a:xfrm>
              <a:off x="2286000" y="3962400"/>
              <a:ext cx="5867400" cy="1905000"/>
            </a:xfrm>
            <a:prstGeom prst="rect">
              <a:avLst/>
            </a:prstGeom>
            <a:noFill/>
          </p:spPr>
          <p:txBody>
            <a:bodyPr wrap="square" lIns="91440" tIns="91440" rIns="91440" bIns="91440" rtlCol="0" anchor="ctr">
              <a:noAutofit/>
            </a:bodyPr>
            <a:lstStyle/>
            <a:p>
              <a:pPr marL="171450" indent="-171450">
                <a:spcAft>
                  <a:spcPts val="700"/>
                </a:spcAft>
                <a:buFont typeface="Arial" pitchFamily="34" charset="0"/>
                <a:buChar char="•"/>
              </a:pPr>
              <a:r>
                <a:rPr lang="en-US" dirty="0" smtClean="0">
                  <a:solidFill>
                    <a:schemeClr val="accent3">
                      <a:lumMod val="75000"/>
                    </a:schemeClr>
                  </a:solidFill>
                </a:rPr>
                <a:t>Brought teams together in a single location (business and IT)</a:t>
              </a:r>
            </a:p>
            <a:p>
              <a:pPr marL="171450" indent="-171450">
                <a:spcAft>
                  <a:spcPts val="700"/>
                </a:spcAft>
                <a:buFont typeface="Arial" pitchFamily="34" charset="0"/>
                <a:buChar char="•"/>
              </a:pPr>
              <a:r>
                <a:rPr lang="en-US" dirty="0" smtClean="0">
                  <a:solidFill>
                    <a:schemeClr val="accent3">
                      <a:lumMod val="75000"/>
                    </a:schemeClr>
                  </a:solidFill>
                </a:rPr>
                <a:t>Rolled out the new project methodology  (business capability centric requirements) </a:t>
              </a:r>
              <a:r>
                <a:rPr lang="en-US" i="1" dirty="0" smtClean="0"/>
                <a:t>en masse</a:t>
              </a:r>
            </a:p>
            <a:p>
              <a:pPr marL="171450" indent="-171450">
                <a:spcAft>
                  <a:spcPts val="700"/>
                </a:spcAft>
                <a:buFont typeface="Arial" pitchFamily="34" charset="0"/>
                <a:buChar char="•"/>
              </a:pPr>
              <a:r>
                <a:rPr lang="en-US" dirty="0" smtClean="0">
                  <a:solidFill>
                    <a:schemeClr val="accent3">
                      <a:lumMod val="75000"/>
                    </a:schemeClr>
                  </a:solidFill>
                </a:rPr>
                <a:t>Delivered training to 200 people (just-in-time)</a:t>
              </a:r>
            </a:p>
            <a:p>
              <a:pPr marL="171450" indent="-171450">
                <a:spcAft>
                  <a:spcPts val="700"/>
                </a:spcAft>
                <a:buFont typeface="Arial" pitchFamily="34" charset="0"/>
                <a:buChar char="•"/>
              </a:pPr>
              <a:r>
                <a:rPr lang="en-US" dirty="0" smtClean="0">
                  <a:solidFill>
                    <a:schemeClr val="accent3">
                      <a:lumMod val="75000"/>
                    </a:schemeClr>
                  </a:solidFill>
                </a:rPr>
                <a:t>Created next generation tool kit that enabled portfolio wide resource planning</a:t>
              </a:r>
            </a:p>
            <a:p>
              <a:pPr marL="171450" indent="-171450">
                <a:spcAft>
                  <a:spcPts val="700"/>
                </a:spcAft>
                <a:buFont typeface="Arial" pitchFamily="34" charset="0"/>
                <a:buChar char="•"/>
              </a:pPr>
              <a:r>
                <a:rPr lang="en-US" dirty="0" smtClean="0">
                  <a:solidFill>
                    <a:schemeClr val="accent3">
                      <a:lumMod val="75000"/>
                    </a:schemeClr>
                  </a:solidFill>
                </a:rPr>
                <a:t>Leveraged new tools to align subject matter expertise to project needs – </a:t>
              </a:r>
              <a:r>
                <a:rPr lang="en-US" i="1" dirty="0" smtClean="0">
                  <a:solidFill>
                    <a:schemeClr val="accent3">
                      <a:lumMod val="75000"/>
                    </a:schemeClr>
                  </a:solidFill>
                </a:rPr>
                <a:t>near real time</a:t>
              </a:r>
            </a:p>
            <a:p>
              <a:pPr marL="171450" indent="-171450">
                <a:spcAft>
                  <a:spcPts val="700"/>
                </a:spcAft>
              </a:pPr>
              <a:endParaRPr lang="en-US" dirty="0" smtClean="0">
                <a:solidFill>
                  <a:schemeClr val="accent3">
                    <a:lumMod val="75000"/>
                  </a:schemeClr>
                </a:solidFill>
              </a:endParaRPr>
            </a:p>
          </p:txBody>
        </p:sp>
      </p:grpSp>
      <p:sp>
        <p:nvSpPr>
          <p:cNvPr id="8" name="TextBox 7"/>
          <p:cNvSpPr txBox="1"/>
          <p:nvPr/>
        </p:nvSpPr>
        <p:spPr>
          <a:xfrm>
            <a:off x="1905000" y="4800600"/>
            <a:ext cx="5486400" cy="861774"/>
          </a:xfrm>
          <a:prstGeom prst="rect">
            <a:avLst/>
          </a:prstGeom>
          <a:solidFill>
            <a:srgbClr val="00B050"/>
          </a:solidFill>
          <a:scene3d>
            <a:camera prst="orthographicFront"/>
            <a:lightRig rig="threePt" dir="t"/>
          </a:scene3d>
          <a:sp3d>
            <a:bevelT/>
          </a:sp3d>
        </p:spPr>
        <p:txBody>
          <a:bodyPr wrap="square" rtlCol="0">
            <a:spAutoFit/>
          </a:bodyPr>
          <a:lstStyle/>
          <a:p>
            <a:r>
              <a:rPr lang="en-US" b="1" dirty="0" smtClean="0"/>
              <a:t>Business Outcomes </a:t>
            </a:r>
            <a:endParaRPr lang="en-US" dirty="0" smtClean="0">
              <a:solidFill>
                <a:schemeClr val="bg1"/>
              </a:solidFill>
            </a:endParaRPr>
          </a:p>
          <a:p>
            <a:pPr algn="ctr"/>
            <a:r>
              <a:rPr lang="en-US" sz="3200" dirty="0" smtClean="0">
                <a:solidFill>
                  <a:schemeClr val="bg1"/>
                </a:solidFill>
              </a:rPr>
              <a:t>MISSION ACCOMPLISHED!</a:t>
            </a:r>
            <a:endParaRPr lang="en-US" sz="32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File:Sunrise at ocean.JPG">
            <a:hlinkClick r:id="rId3"/>
          </p:cNvPr>
          <p:cNvPicPr>
            <a:picLocks noChangeAspect="1" noChangeArrowheads="1"/>
          </p:cNvPicPr>
          <p:nvPr/>
        </p:nvPicPr>
        <p:blipFill>
          <a:blip r:embed="rId4" cstate="print"/>
          <a:srcRect/>
          <a:stretch>
            <a:fillRect/>
          </a:stretch>
        </p:blipFill>
        <p:spPr bwMode="auto">
          <a:xfrm>
            <a:off x="-228600" y="-2362200"/>
            <a:ext cx="13716000" cy="10287000"/>
          </a:xfrm>
          <a:prstGeom prst="rect">
            <a:avLst/>
          </a:prstGeom>
          <a:noFill/>
        </p:spPr>
      </p:pic>
      <p:sp>
        <p:nvSpPr>
          <p:cNvPr id="4" name="TextBox 3"/>
          <p:cNvSpPr txBox="1"/>
          <p:nvPr/>
        </p:nvSpPr>
        <p:spPr>
          <a:xfrm>
            <a:off x="381000" y="3048000"/>
            <a:ext cx="6781800" cy="707886"/>
          </a:xfrm>
          <a:prstGeom prst="rect">
            <a:avLst/>
          </a:prstGeom>
          <a:noFill/>
        </p:spPr>
        <p:txBody>
          <a:bodyPr wrap="square" rtlCol="0">
            <a:spAutoFit/>
          </a:bodyPr>
          <a:lstStyle/>
          <a:p>
            <a:r>
              <a:rPr lang="en-US" sz="4000" b="1" smtClean="0">
                <a:ln>
                  <a:solidFill>
                    <a:schemeClr val="accent4">
                      <a:lumMod val="75000"/>
                    </a:schemeClr>
                  </a:solidFill>
                </a:ln>
                <a:solidFill>
                  <a:schemeClr val="bg1"/>
                </a:solidFill>
                <a:latin typeface="+mj-lt"/>
              </a:rPr>
              <a:t>The “calm” </a:t>
            </a:r>
            <a:r>
              <a:rPr lang="en-US" sz="4000" b="1" dirty="0" smtClean="0">
                <a:ln>
                  <a:solidFill>
                    <a:schemeClr val="accent4">
                      <a:lumMod val="75000"/>
                    </a:schemeClr>
                  </a:solidFill>
                </a:ln>
                <a:solidFill>
                  <a:schemeClr val="bg1"/>
                </a:solidFill>
                <a:latin typeface="+mj-lt"/>
              </a:rPr>
              <a:t>after the storm . . . </a:t>
            </a:r>
            <a:endParaRPr lang="en-US" sz="4000" b="1" dirty="0">
              <a:ln>
                <a:solidFill>
                  <a:schemeClr val="accent4">
                    <a:lumMod val="75000"/>
                  </a:schemeClr>
                </a:solidFill>
              </a:ln>
              <a:solidFill>
                <a:schemeClr val="bg1"/>
              </a:solidFill>
              <a:latin typeface="+mj-lt"/>
            </a:endParaRPr>
          </a:p>
        </p:txBody>
      </p:sp>
    </p:spTree>
    <p:extLst>
      <p:ext uri="{BB962C8B-B14F-4D97-AF65-F5344CB8AC3E}">
        <p14:creationId xmlns:p14="http://schemas.microsoft.com/office/powerpoint/2010/main" xmlns="" val="137034087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August and September 2013:</a:t>
            </a:r>
            <a:br>
              <a:rPr lang="en-US" smtClean="0"/>
            </a:br>
            <a:r>
              <a:rPr lang="en-US" smtClean="0"/>
              <a:t>A Multi-Faceted Approach to Organizational Learning</a:t>
            </a:r>
            <a:endParaRPr lang="en-US"/>
          </a:p>
        </p:txBody>
      </p:sp>
      <p:graphicFrame>
        <p:nvGraphicFramePr>
          <p:cNvPr id="5" name="Diagram 4"/>
          <p:cNvGraphicFramePr/>
          <p:nvPr/>
        </p:nvGraphicFramePr>
        <p:xfrm>
          <a:off x="0" y="1066800"/>
          <a:ext cx="8610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30398855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3276600"/>
          </a:xfrm>
        </p:spPr>
        <p:txBody>
          <a:bodyPr/>
          <a:lstStyle/>
          <a:p>
            <a:r>
              <a:rPr lang="en-US" dirty="0" smtClean="0">
                <a:solidFill>
                  <a:schemeClr val="bg1"/>
                </a:solidFill>
              </a:rPr>
              <a:t>Let’s begin at the end of the story . . . </a:t>
            </a:r>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0" y="246743"/>
            <a:ext cx="9144000" cy="740228"/>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noProof="0" dirty="0" smtClean="0">
                <a:solidFill>
                  <a:schemeClr val="bg1"/>
                </a:solidFill>
                <a:latin typeface="Franklin Gothic Medium" pitchFamily="34" charset="0"/>
                <a:ea typeface="+mj-ea"/>
                <a:cs typeface="+mj-cs"/>
              </a:rPr>
              <a:t>GP BAT Learning Goal</a:t>
            </a:r>
            <a:endParaRPr kumimoji="0" lang="en-US" sz="2800" b="0" i="0" u="none" strike="noStrike" kern="1200" cap="none" spc="0" normalizeH="0" baseline="0" noProof="0" dirty="0">
              <a:ln>
                <a:noFill/>
              </a:ln>
              <a:solidFill>
                <a:schemeClr val="bg1"/>
              </a:solidFill>
              <a:effectLst/>
              <a:uLnTx/>
              <a:uFillTx/>
              <a:latin typeface="Franklin Gothic Medium" pitchFamily="34" charset="0"/>
              <a:ea typeface="+mj-ea"/>
              <a:cs typeface="+mj-cs"/>
            </a:endParaRPr>
          </a:p>
        </p:txBody>
      </p:sp>
      <p:graphicFrame>
        <p:nvGraphicFramePr>
          <p:cNvPr id="10" name="Diagram 9"/>
          <p:cNvGraphicFramePr/>
          <p:nvPr/>
        </p:nvGraphicFramePr>
        <p:xfrm>
          <a:off x="2583543" y="1066800"/>
          <a:ext cx="4093029" cy="5268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ouble Brace 6"/>
          <p:cNvSpPr/>
          <p:nvPr/>
        </p:nvSpPr>
        <p:spPr>
          <a:xfrm rot="5400000">
            <a:off x="70944" y="1915512"/>
            <a:ext cx="2317534" cy="1387366"/>
          </a:xfrm>
          <a:prstGeom prst="bracePair">
            <a:avLst/>
          </a:prstGeom>
          <a:noFill/>
          <a:ln>
            <a:solidFill>
              <a:srgbClr val="CE343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fontAlgn="base">
              <a:spcBef>
                <a:spcPct val="0"/>
              </a:spcBef>
              <a:spcAft>
                <a:spcPct val="0"/>
              </a:spcAft>
            </a:pPr>
            <a:r>
              <a:rPr lang="en-US" sz="1200" dirty="0" smtClean="0">
                <a:solidFill>
                  <a:schemeClr val="tx1"/>
                </a:solidFill>
                <a:latin typeface="Calibri" pitchFamily="34" charset="0"/>
                <a:ea typeface="Times New Roman" pitchFamily="18" charset="0"/>
                <a:cs typeface="Times New Roman" pitchFamily="18" charset="0"/>
              </a:rPr>
              <a:t>“Learning is not the accumulation of knowledge, but rather, one thing only: understanding”</a:t>
            </a:r>
          </a:p>
          <a:p>
            <a:pPr lvl="0" fontAlgn="base">
              <a:spcBef>
                <a:spcPct val="0"/>
              </a:spcBef>
              <a:spcAft>
                <a:spcPct val="0"/>
              </a:spcAft>
            </a:pPr>
            <a:endParaRPr lang="en-US" sz="1100" dirty="0" smtClean="0">
              <a:solidFill>
                <a:schemeClr val="tx1"/>
              </a:solidFill>
              <a:latin typeface="Calibri" pitchFamily="34" charset="0"/>
              <a:ea typeface="Times New Roman" pitchFamily="18" charset="0"/>
              <a:cs typeface="Times New Roman" pitchFamily="18" charset="0"/>
            </a:endParaRPr>
          </a:p>
          <a:p>
            <a:pPr lvl="0" algn="r" fontAlgn="base">
              <a:spcBef>
                <a:spcPct val="0"/>
              </a:spcBef>
              <a:spcAft>
                <a:spcPct val="0"/>
              </a:spcAft>
            </a:pPr>
            <a:r>
              <a:rPr lang="en-US" sz="1100" i="1" dirty="0" smtClean="0">
                <a:solidFill>
                  <a:schemeClr val="tx1"/>
                </a:solidFill>
                <a:latin typeface="Calibri" pitchFamily="34" charset="0"/>
                <a:ea typeface="Times New Roman" pitchFamily="18" charset="0"/>
                <a:cs typeface="Times New Roman" pitchFamily="18" charset="0"/>
              </a:rPr>
              <a:t>- Donna Jo Napoli </a:t>
            </a:r>
          </a:p>
        </p:txBody>
      </p:sp>
      <p:sp>
        <p:nvSpPr>
          <p:cNvPr id="11" name="Double Brace 10"/>
          <p:cNvSpPr/>
          <p:nvPr/>
        </p:nvSpPr>
        <p:spPr>
          <a:xfrm rot="5400000">
            <a:off x="6909238" y="4465586"/>
            <a:ext cx="2057401" cy="1608084"/>
          </a:xfrm>
          <a:prstGeom prst="bracePair">
            <a:avLst/>
          </a:prstGeom>
          <a:ln w="28575">
            <a:solidFill>
              <a:srgbClr val="CE3431"/>
            </a:solidFill>
          </a:ln>
        </p:spPr>
        <p:style>
          <a:lnRef idx="1">
            <a:schemeClr val="accent1"/>
          </a:lnRef>
          <a:fillRef idx="0">
            <a:schemeClr val="accent1"/>
          </a:fillRef>
          <a:effectRef idx="0">
            <a:schemeClr val="accent1"/>
          </a:effectRef>
          <a:fontRef idx="minor">
            <a:schemeClr val="tx1"/>
          </a:fontRef>
        </p:style>
        <p:txBody>
          <a:bodyPr vert="vert270" rtlCol="0" anchor="ctr"/>
          <a:lstStyle/>
          <a:p>
            <a:pPr lvl="0" fontAlgn="base">
              <a:spcBef>
                <a:spcPct val="0"/>
              </a:spcBef>
              <a:spcAft>
                <a:spcPct val="0"/>
              </a:spcAft>
            </a:pPr>
            <a:r>
              <a:rPr lang="en-US" sz="1200" dirty="0" smtClean="0">
                <a:latin typeface="Calibri" pitchFamily="34" charset="0"/>
                <a:ea typeface="Times New Roman" pitchFamily="18" charset="0"/>
                <a:cs typeface="Times New Roman" pitchFamily="18" charset="0"/>
              </a:rPr>
              <a:t>“Learning isn't acquiring knowledge so much as it is trimming information that has already been acquired.” </a:t>
            </a:r>
          </a:p>
          <a:p>
            <a:pPr lvl="0" algn="r" fontAlgn="base">
              <a:spcBef>
                <a:spcPct val="0"/>
              </a:spcBef>
              <a:spcAft>
                <a:spcPct val="0"/>
              </a:spcAft>
            </a:pPr>
            <a:r>
              <a:rPr lang="en-US" sz="1100" i="1" dirty="0" smtClean="0">
                <a:latin typeface="Calibri" pitchFamily="34" charset="0"/>
                <a:ea typeface="Times New Roman" pitchFamily="18" charset="0"/>
                <a:cs typeface="Times New Roman" pitchFamily="18" charset="0"/>
              </a:rPr>
              <a:t>- Criss Jami</a:t>
            </a:r>
            <a:endParaRPr lang="en-US" sz="1100" i="1" dirty="0" smtClean="0">
              <a:latin typeface="Arial" pitchFamily="34" charset="0"/>
            </a:endParaRPr>
          </a:p>
        </p:txBody>
      </p:sp>
      <p:sp>
        <p:nvSpPr>
          <p:cNvPr id="8" name="Title 1"/>
          <p:cNvSpPr>
            <a:spLocks noGrp="1"/>
          </p:cNvSpPr>
          <p:nvPr>
            <p:ph type="title"/>
          </p:nvPr>
        </p:nvSpPr>
        <p:spPr>
          <a:xfrm>
            <a:off x="457200" y="381000"/>
            <a:ext cx="8229600" cy="396876"/>
          </a:xfrm>
        </p:spPr>
        <p:txBody>
          <a:bodyPr/>
          <a:lstStyle/>
          <a:p>
            <a:r>
              <a:rPr lang="en-US" smtClean="0"/>
              <a:t>Organizational Learning </a:t>
            </a:r>
            <a:r>
              <a:rPr lang="en-US" dirty="0" smtClean="0"/>
              <a:t>Goal</a:t>
            </a:r>
          </a:p>
        </p:txBody>
      </p:sp>
    </p:spTree>
    <p:extLst>
      <p:ext uri="{BB962C8B-B14F-4D97-AF65-F5344CB8AC3E}">
        <p14:creationId xmlns:p14="http://schemas.microsoft.com/office/powerpoint/2010/main" xmlns="" val="229970556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BSA Essential Knowledge: Results</a:t>
            </a:r>
            <a:endParaRPr lang="en-US"/>
          </a:p>
        </p:txBody>
      </p:sp>
      <p:sp>
        <p:nvSpPr>
          <p:cNvPr id="3" name="Content Placeholder 2"/>
          <p:cNvSpPr>
            <a:spLocks noGrp="1"/>
          </p:cNvSpPr>
          <p:nvPr>
            <p:ph idx="1"/>
          </p:nvPr>
        </p:nvSpPr>
        <p:spPr>
          <a:xfrm>
            <a:off x="457200" y="1295400"/>
            <a:ext cx="8229600" cy="5383212"/>
          </a:xfrm>
        </p:spPr>
        <p:txBody>
          <a:bodyPr/>
          <a:lstStyle/>
          <a:p>
            <a:pPr marL="403225" indent="-403225">
              <a:spcBef>
                <a:spcPts val="1800"/>
              </a:spcBef>
            </a:pPr>
            <a:r>
              <a:rPr lang="en-US" b="1" dirty="0">
                <a:solidFill>
                  <a:srgbClr val="003CB4"/>
                </a:solidFill>
              </a:rPr>
              <a:t>BSA Essential Knowledge Series</a:t>
            </a:r>
          </a:p>
          <a:p>
            <a:pPr marL="635000" lvl="1" indent="-403225">
              <a:spcBef>
                <a:spcPts val="0"/>
              </a:spcBef>
              <a:buFont typeface="Wingdings" pitchFamily="2" charset="2"/>
              <a:buChar char="Ø"/>
            </a:pPr>
            <a:r>
              <a:rPr lang="en-US" dirty="0" smtClean="0">
                <a:solidFill>
                  <a:srgbClr val="003CB4"/>
                </a:solidFill>
              </a:rPr>
              <a:t>50 participants completed the 7-session series</a:t>
            </a:r>
          </a:p>
          <a:p>
            <a:endParaRPr lang="en-US" dirty="0"/>
          </a:p>
        </p:txBody>
      </p:sp>
      <p:graphicFrame>
        <p:nvGraphicFramePr>
          <p:cNvPr id="4" name="Table 3"/>
          <p:cNvGraphicFramePr>
            <a:graphicFrameLocks noGrp="1"/>
          </p:cNvGraphicFramePr>
          <p:nvPr/>
        </p:nvGraphicFramePr>
        <p:xfrm>
          <a:off x="685800" y="2286000"/>
          <a:ext cx="7543799" cy="1493520"/>
        </p:xfrm>
        <a:graphic>
          <a:graphicData uri="http://schemas.openxmlformats.org/drawingml/2006/table">
            <a:tbl>
              <a:tblPr firstRow="1" bandRow="1">
                <a:tableStyleId>{69012ECD-51FC-41F1-AA8D-1B2483CD663E}</a:tableStyleId>
              </a:tblPr>
              <a:tblGrid>
                <a:gridCol w="5063050"/>
                <a:gridCol w="1175091"/>
                <a:gridCol w="1305658"/>
              </a:tblGrid>
              <a:tr h="455247">
                <a:tc>
                  <a:txBody>
                    <a:bodyPr/>
                    <a:lstStyle/>
                    <a:p>
                      <a:endParaRPr lang="en-US" sz="1400" i="1">
                        <a:solidFill>
                          <a:srgbClr val="003591"/>
                        </a:solidFill>
                      </a:endParaRPr>
                    </a:p>
                  </a:txBody>
                  <a:tcPr/>
                </a:tc>
                <a:tc>
                  <a:txBody>
                    <a:bodyPr/>
                    <a:lstStyle/>
                    <a:p>
                      <a:pPr algn="ctr"/>
                      <a:r>
                        <a:rPr lang="en-US" sz="1200" smtClean="0"/>
                        <a:t>Pre-Course Survey</a:t>
                      </a:r>
                      <a:endParaRPr lang="en-US" sz="1200" b="1">
                        <a:solidFill>
                          <a:srgbClr val="00359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smtClean="0"/>
                        <a:t>Post-Course Survey</a:t>
                      </a:r>
                      <a:endParaRPr lang="en-US" sz="1200" b="1">
                        <a:solidFill>
                          <a:srgbClr val="C00000"/>
                        </a:solidFill>
                      </a:endParaRPr>
                    </a:p>
                  </a:txBody>
                  <a:tcPr/>
                </a:tc>
              </a:tr>
              <a:tr h="370840">
                <a:tc>
                  <a:txBody>
                    <a:bodyPr/>
                    <a:lstStyle/>
                    <a:p>
                      <a:r>
                        <a:rPr lang="en-US" sz="1400" i="1" smtClean="0"/>
                        <a:t>I have the information I need to follow the business architecture process (I know what to do and when to do it). </a:t>
                      </a:r>
                      <a:endParaRPr lang="en-US" sz="1400" i="1">
                        <a:solidFill>
                          <a:schemeClr val="tx1"/>
                        </a:solidFill>
                      </a:endParaRPr>
                    </a:p>
                  </a:txBody>
                  <a:tcPr/>
                </a:tc>
                <a:tc>
                  <a:txBody>
                    <a:bodyPr/>
                    <a:lstStyle/>
                    <a:p>
                      <a:pPr algn="ctr"/>
                      <a:r>
                        <a:rPr lang="en-US" sz="1600" smtClean="0"/>
                        <a:t>2.7</a:t>
                      </a:r>
                      <a:endParaRPr lang="en-US" sz="1600" b="1">
                        <a:solidFill>
                          <a:srgbClr val="003591"/>
                        </a:solidFill>
                      </a:endParaRPr>
                    </a:p>
                  </a:txBody>
                  <a:tcPr/>
                </a:tc>
                <a:tc>
                  <a:txBody>
                    <a:bodyPr/>
                    <a:lstStyle/>
                    <a:p>
                      <a:pPr algn="ctr"/>
                      <a:r>
                        <a:rPr lang="en-US" sz="1600" b="1" smtClean="0">
                          <a:solidFill>
                            <a:srgbClr val="C00000"/>
                          </a:solidFill>
                        </a:rPr>
                        <a:t>4.3</a:t>
                      </a:r>
                      <a:endParaRPr lang="en-US" sz="1600" b="1">
                        <a:solidFill>
                          <a:srgbClr val="C00000"/>
                        </a:solidFill>
                      </a:endParaRPr>
                    </a:p>
                  </a:txBody>
                  <a:tcPr/>
                </a:tc>
              </a:tr>
              <a:tr h="370840">
                <a:tc>
                  <a:txBody>
                    <a:bodyPr/>
                    <a:lstStyle/>
                    <a:p>
                      <a:r>
                        <a:rPr lang="en-US" sz="1400" i="1" smtClean="0"/>
                        <a:t>I understand my responsibilities and accountabilities as a BSA throughout the project life cycle.</a:t>
                      </a:r>
                      <a:endParaRPr lang="en-US" sz="1400" i="1">
                        <a:solidFill>
                          <a:schemeClr val="tx1"/>
                        </a:solidFill>
                      </a:endParaRPr>
                    </a:p>
                  </a:txBody>
                  <a:tcPr/>
                </a:tc>
                <a:tc>
                  <a:txBody>
                    <a:bodyPr/>
                    <a:lstStyle/>
                    <a:p>
                      <a:pPr algn="ctr"/>
                      <a:r>
                        <a:rPr lang="en-US" sz="1600" smtClean="0"/>
                        <a:t>3.3</a:t>
                      </a:r>
                      <a:endParaRPr lang="en-US" sz="1600" b="1">
                        <a:solidFill>
                          <a:srgbClr val="003591"/>
                        </a:solidFill>
                      </a:endParaRPr>
                    </a:p>
                  </a:txBody>
                  <a:tcPr/>
                </a:tc>
                <a:tc>
                  <a:txBody>
                    <a:bodyPr/>
                    <a:lstStyle/>
                    <a:p>
                      <a:pPr algn="ctr"/>
                      <a:r>
                        <a:rPr lang="en-US" sz="1600" b="1" dirty="0" smtClean="0">
                          <a:solidFill>
                            <a:srgbClr val="C00000"/>
                          </a:solidFill>
                        </a:rPr>
                        <a:t>4.4</a:t>
                      </a:r>
                      <a:endParaRPr lang="en-US" sz="1600" b="1" dirty="0">
                        <a:solidFill>
                          <a:srgbClr val="C00000"/>
                        </a:solidFill>
                      </a:endParaRPr>
                    </a:p>
                  </a:txBody>
                  <a:tcPr/>
                </a:tc>
              </a:tr>
            </a:tbl>
          </a:graphicData>
        </a:graphic>
      </p:graphicFrame>
      <p:sp>
        <p:nvSpPr>
          <p:cNvPr id="5" name="TextBox 4"/>
          <p:cNvSpPr txBox="1"/>
          <p:nvPr/>
        </p:nvSpPr>
        <p:spPr>
          <a:xfrm>
            <a:off x="685800" y="3810000"/>
            <a:ext cx="7543800" cy="246221"/>
          </a:xfrm>
          <a:prstGeom prst="rect">
            <a:avLst/>
          </a:prstGeom>
          <a:noFill/>
        </p:spPr>
        <p:txBody>
          <a:bodyPr wrap="square" rtlCol="0">
            <a:spAutoFit/>
          </a:bodyPr>
          <a:lstStyle/>
          <a:p>
            <a:pPr algn="ctr"/>
            <a:r>
              <a:rPr lang="en-US" sz="1000" i="1" dirty="0" smtClean="0"/>
              <a:t>Scale of 1-5 (5 = Strongly Agree, 1 = Strongly Disagree)</a:t>
            </a:r>
            <a:endParaRPr lang="en-US" sz="1000" i="1" dirty="0"/>
          </a:p>
        </p:txBody>
      </p:sp>
      <p:sp>
        <p:nvSpPr>
          <p:cNvPr id="6" name="TextBox 5"/>
          <p:cNvSpPr txBox="1"/>
          <p:nvPr/>
        </p:nvSpPr>
        <p:spPr>
          <a:xfrm>
            <a:off x="838200" y="4191000"/>
            <a:ext cx="7010400" cy="1508105"/>
          </a:xfrm>
          <a:prstGeom prst="rect">
            <a:avLst/>
          </a:prstGeom>
          <a:solidFill>
            <a:srgbClr val="00B050"/>
          </a:solidFill>
          <a:scene3d>
            <a:camera prst="orthographicFront"/>
            <a:lightRig rig="threePt" dir="t"/>
          </a:scene3d>
          <a:sp3d>
            <a:bevelT/>
          </a:sp3d>
        </p:spPr>
        <p:txBody>
          <a:bodyPr wrap="square" rtlCol="0">
            <a:spAutoFit/>
          </a:bodyPr>
          <a:lstStyle/>
          <a:p>
            <a:r>
              <a:rPr lang="en-US" b="1" dirty="0" smtClean="0"/>
              <a:t>Business Outcomes </a:t>
            </a:r>
            <a:endParaRPr lang="en-US" dirty="0" smtClean="0">
              <a:solidFill>
                <a:schemeClr val="bg1"/>
              </a:solidFill>
            </a:endParaRPr>
          </a:p>
          <a:p>
            <a:pPr marL="174625" indent="-174625">
              <a:buFont typeface="Arial" pitchFamily="34" charset="0"/>
              <a:buChar char="•"/>
            </a:pPr>
            <a:r>
              <a:rPr lang="en-US" dirty="0" smtClean="0">
                <a:solidFill>
                  <a:schemeClr val="bg1"/>
                </a:solidFill>
              </a:rPr>
              <a:t>Role and expectations clearly defined</a:t>
            </a:r>
            <a:endParaRPr lang="en-US" sz="2000" dirty="0" smtClean="0">
              <a:solidFill>
                <a:schemeClr val="bg1"/>
              </a:solidFill>
            </a:endParaRPr>
          </a:p>
          <a:p>
            <a:pPr marL="174625" indent="-174625">
              <a:buFont typeface="Arial" pitchFamily="34" charset="0"/>
              <a:buChar char="•"/>
            </a:pPr>
            <a:r>
              <a:rPr lang="en-US" dirty="0" smtClean="0">
                <a:solidFill>
                  <a:schemeClr val="bg1"/>
                </a:solidFill>
              </a:rPr>
              <a:t>Team IQ increased</a:t>
            </a:r>
          </a:p>
          <a:p>
            <a:pPr marL="174625" indent="-174625">
              <a:buFont typeface="Arial" pitchFamily="34" charset="0"/>
              <a:buChar char="•"/>
            </a:pPr>
            <a:r>
              <a:rPr lang="en-US" dirty="0" smtClean="0">
                <a:solidFill>
                  <a:schemeClr val="bg1"/>
                </a:solidFill>
              </a:rPr>
              <a:t>Methodology becomes “new normal” within Government Programs</a:t>
            </a:r>
          </a:p>
          <a:p>
            <a:pPr marL="174625" indent="-174625">
              <a:buFont typeface="Arial" pitchFamily="34" charset="0"/>
              <a:buChar char="•"/>
            </a:pPr>
            <a:r>
              <a:rPr lang="en-US" dirty="0" smtClean="0">
                <a:solidFill>
                  <a:schemeClr val="bg1"/>
                </a:solidFill>
              </a:rPr>
              <a:t>Opportunity to expand to other parts of the enterprise</a:t>
            </a:r>
          </a:p>
        </p:txBody>
      </p:sp>
      <p:grpSp>
        <p:nvGrpSpPr>
          <p:cNvPr id="9" name="Group 8"/>
          <p:cNvGrpSpPr/>
          <p:nvPr/>
        </p:nvGrpSpPr>
        <p:grpSpPr>
          <a:xfrm>
            <a:off x="5791200" y="5753557"/>
            <a:ext cx="2743200" cy="647243"/>
            <a:chOff x="5791200" y="5753557"/>
            <a:chExt cx="2743200" cy="647243"/>
          </a:xfrm>
        </p:grpSpPr>
        <p:pic>
          <p:nvPicPr>
            <p:cNvPr id="2050" name="Picture 2" descr="C:\Documents and Settings\p063042\Local Settings\Temporary Internet Files\Content.IE5\UVRF07KL\MC900015903[1].wmf"/>
            <p:cNvPicPr>
              <a:picLocks noChangeAspect="1" noChangeArrowheads="1"/>
            </p:cNvPicPr>
            <p:nvPr/>
          </p:nvPicPr>
          <p:blipFill>
            <a:blip r:embed="rId3" cstate="print"/>
            <a:srcRect/>
            <a:stretch>
              <a:fillRect/>
            </a:stretch>
          </p:blipFill>
          <p:spPr bwMode="auto">
            <a:xfrm>
              <a:off x="5791200" y="5753557"/>
              <a:ext cx="824343" cy="647243"/>
            </a:xfrm>
            <a:prstGeom prst="rect">
              <a:avLst/>
            </a:prstGeom>
            <a:noFill/>
          </p:spPr>
        </p:pic>
        <p:sp>
          <p:nvSpPr>
            <p:cNvPr id="8" name="TextBox 7"/>
            <p:cNvSpPr txBox="1"/>
            <p:nvPr/>
          </p:nvSpPr>
          <p:spPr>
            <a:xfrm>
              <a:off x="6629400" y="5829757"/>
              <a:ext cx="1905000" cy="523220"/>
            </a:xfrm>
            <a:prstGeom prst="rect">
              <a:avLst/>
            </a:prstGeom>
            <a:noFill/>
          </p:spPr>
          <p:txBody>
            <a:bodyPr wrap="square" rtlCol="0">
              <a:spAutoFit/>
            </a:bodyPr>
            <a:lstStyle/>
            <a:p>
              <a:r>
                <a:rPr lang="en-US" sz="1400" dirty="0" smtClean="0"/>
                <a:t>Canadian subsidiary expresses interest.</a:t>
              </a:r>
              <a:endParaRPr lang="en-US" sz="1400" dirty="0"/>
            </a:p>
          </p:txBody>
        </p:sp>
      </p:grpSp>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August and September 2013:</a:t>
            </a:r>
            <a:br>
              <a:rPr lang="en-US" smtClean="0"/>
            </a:br>
            <a:r>
              <a:rPr lang="en-US" smtClean="0"/>
              <a:t>A Multi-Faceted Approach to Organizational Learning</a:t>
            </a:r>
            <a:endParaRPr lang="en-US"/>
          </a:p>
        </p:txBody>
      </p:sp>
      <p:graphicFrame>
        <p:nvGraphicFramePr>
          <p:cNvPr id="5" name="Diagram 4"/>
          <p:cNvGraphicFramePr/>
          <p:nvPr/>
        </p:nvGraphicFramePr>
        <p:xfrm>
          <a:off x="0" y="1066800"/>
          <a:ext cx="8610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5715000" y="1295400"/>
            <a:ext cx="2438400" cy="1066800"/>
          </a:xfrm>
          <a:prstGeom prst="roundRect">
            <a:avLst/>
          </a:prstGeom>
          <a:solidFill>
            <a:schemeClr val="accent3"/>
          </a:solidFill>
        </p:spPr>
        <p:txBody>
          <a:bodyPr wrap="square" lIns="91440" tIns="91440" rIns="91440" bIns="91440" rtlCol="0" anchor="ctr">
            <a:noAutofit/>
          </a:bodyPr>
          <a:lstStyle/>
          <a:p>
            <a:pPr marL="174625" indent="-174625">
              <a:lnSpc>
                <a:spcPct val="90000"/>
              </a:lnSpc>
              <a:spcAft>
                <a:spcPts val="700"/>
              </a:spcAft>
              <a:buFont typeface="Arial" pitchFamily="34" charset="0"/>
              <a:buChar char="•"/>
            </a:pPr>
            <a:r>
              <a:rPr lang="en-US" sz="1200" dirty="0" smtClean="0">
                <a:solidFill>
                  <a:schemeClr val="bg1"/>
                </a:solidFill>
              </a:rPr>
              <a:t>Teamed with Metro State University, Cargill, General Mills and Rust Consulting</a:t>
            </a:r>
          </a:p>
          <a:p>
            <a:pPr marL="174625" indent="-174625">
              <a:lnSpc>
                <a:spcPct val="90000"/>
              </a:lnSpc>
              <a:spcAft>
                <a:spcPts val="700"/>
              </a:spcAft>
              <a:buFont typeface="Arial" pitchFamily="34" charset="0"/>
              <a:buChar char="•"/>
            </a:pPr>
            <a:r>
              <a:rPr lang="en-US" sz="1200" dirty="0" smtClean="0">
                <a:solidFill>
                  <a:schemeClr val="bg1"/>
                </a:solidFill>
              </a:rPr>
              <a:t>12 team members  attended  BACP Training</a:t>
            </a:r>
          </a:p>
        </p:txBody>
      </p:sp>
    </p:spTree>
    <p:extLst>
      <p:ext uri="{BB962C8B-B14F-4D97-AF65-F5344CB8AC3E}">
        <p14:creationId xmlns:p14="http://schemas.microsoft.com/office/powerpoint/2010/main" xmlns="" val="230398855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40360"/>
          </a:xfrm>
        </p:spPr>
        <p:txBody>
          <a:bodyPr/>
          <a:lstStyle/>
          <a:p>
            <a:r>
              <a:rPr lang="en-US" dirty="0" smtClean="0"/>
              <a:t>2013 --- </a:t>
            </a:r>
            <a:r>
              <a:rPr lang="en-US" smtClean="0"/>
              <a:t>A Year </a:t>
            </a:r>
            <a:r>
              <a:rPr lang="en-US" dirty="0" smtClean="0"/>
              <a:t>in Review</a:t>
            </a:r>
            <a:endParaRPr lang="en-US" dirty="0"/>
          </a:p>
        </p:txBody>
      </p:sp>
      <p:graphicFrame>
        <p:nvGraphicFramePr>
          <p:cNvPr id="7" name="Diagram 6"/>
          <p:cNvGraphicFramePr/>
          <p:nvPr/>
        </p:nvGraphicFramePr>
        <p:xfrm>
          <a:off x="1600200" y="1752600"/>
          <a:ext cx="5486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524000" y="914400"/>
            <a:ext cx="5715000" cy="646331"/>
          </a:xfrm>
          <a:prstGeom prst="rect">
            <a:avLst/>
          </a:prstGeom>
          <a:noFill/>
        </p:spPr>
        <p:txBody>
          <a:bodyPr wrap="square" rtlCol="0">
            <a:spAutoFit/>
          </a:bodyPr>
          <a:lstStyle/>
          <a:p>
            <a:pPr algn="ctr"/>
            <a:r>
              <a:rPr lang="en-US" b="1" dirty="0" smtClean="0">
                <a:solidFill>
                  <a:schemeClr val="accent3">
                    <a:lumMod val="75000"/>
                  </a:schemeClr>
                </a:solidFill>
              </a:rPr>
              <a:t>Implement Business Capability</a:t>
            </a:r>
          </a:p>
          <a:p>
            <a:pPr algn="ctr"/>
            <a:r>
              <a:rPr lang="en-US" b="1" dirty="0" smtClean="0">
                <a:solidFill>
                  <a:schemeClr val="accent3">
                    <a:lumMod val="75000"/>
                  </a:schemeClr>
                </a:solidFill>
              </a:rPr>
              <a:t>Strategy and Approach</a:t>
            </a:r>
            <a:endParaRPr lang="en-US" b="1" dirty="0">
              <a:solidFill>
                <a:schemeClr val="accent3">
                  <a:lumMod val="75000"/>
                </a:schemeClr>
              </a:solidFill>
            </a:endParaRPr>
          </a:p>
        </p:txBody>
      </p:sp>
    </p:spTree>
    <p:extLst>
      <p:ext uri="{BB962C8B-B14F-4D97-AF65-F5344CB8AC3E}">
        <p14:creationId xmlns:p14="http://schemas.microsoft.com/office/powerpoint/2010/main" xmlns="" val="32629779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graphicEl>
                                              <a:dgm id="{5EF46A61-5C0C-481E-B04E-59859CFFA8F1}"/>
                                            </p:graphicEl>
                                          </p:spTgt>
                                        </p:tgtEl>
                                        <p:attrNameLst>
                                          <p:attrName>style.visibility</p:attrName>
                                        </p:attrNameLst>
                                      </p:cBhvr>
                                      <p:to>
                                        <p:strVal val="visible"/>
                                      </p:to>
                                    </p:set>
                                    <p:animEffect transition="in" filter="fade">
                                      <p:cBhvr>
                                        <p:cTn id="11" dur="1000"/>
                                        <p:tgtEl>
                                          <p:spTgt spid="7">
                                            <p:graphicEl>
                                              <a:dgm id="{5EF46A61-5C0C-481E-B04E-59859CFFA8F1}"/>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graphicEl>
                                              <a:dgm id="{0D22E012-956C-470F-A9EA-17A90B0D8841}"/>
                                            </p:graphicEl>
                                          </p:spTgt>
                                        </p:tgtEl>
                                        <p:attrNameLst>
                                          <p:attrName>style.visibility</p:attrName>
                                        </p:attrNameLst>
                                      </p:cBhvr>
                                      <p:to>
                                        <p:strVal val="visible"/>
                                      </p:to>
                                    </p:set>
                                    <p:animEffect transition="in" filter="fade">
                                      <p:cBhvr>
                                        <p:cTn id="16" dur="1000"/>
                                        <p:tgtEl>
                                          <p:spTgt spid="7">
                                            <p:graphicEl>
                                              <a:dgm id="{0D22E012-956C-470F-A9EA-17A90B0D8841}"/>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graphicEl>
                                              <a:dgm id="{9282CF6B-3E4B-43D8-884B-9ABEFBFAC1A8}"/>
                                            </p:graphicEl>
                                          </p:spTgt>
                                        </p:tgtEl>
                                        <p:attrNameLst>
                                          <p:attrName>style.visibility</p:attrName>
                                        </p:attrNameLst>
                                      </p:cBhvr>
                                      <p:to>
                                        <p:strVal val="visible"/>
                                      </p:to>
                                    </p:set>
                                    <p:animEffect transition="in" filter="fade">
                                      <p:cBhvr>
                                        <p:cTn id="19" dur="1000"/>
                                        <p:tgtEl>
                                          <p:spTgt spid="7">
                                            <p:graphicEl>
                                              <a:dgm id="{9282CF6B-3E4B-43D8-884B-9ABEFBFAC1A8}"/>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graphicEl>
                                              <a:dgm id="{15186496-9EFC-4BEC-AE51-ADC6C034A64F}"/>
                                            </p:graphicEl>
                                          </p:spTgt>
                                        </p:tgtEl>
                                        <p:attrNameLst>
                                          <p:attrName>style.visibility</p:attrName>
                                        </p:attrNameLst>
                                      </p:cBhvr>
                                      <p:to>
                                        <p:strVal val="visible"/>
                                      </p:to>
                                    </p:set>
                                    <p:animEffect transition="in" filter="fade">
                                      <p:cBhvr>
                                        <p:cTn id="24" dur="1000"/>
                                        <p:tgtEl>
                                          <p:spTgt spid="7">
                                            <p:graphicEl>
                                              <a:dgm id="{15186496-9EFC-4BEC-AE51-ADC6C034A64F}"/>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graphicEl>
                                              <a:dgm id="{E65E0C89-2C2E-4F22-8F6D-5001039965C4}"/>
                                            </p:graphicEl>
                                          </p:spTgt>
                                        </p:tgtEl>
                                        <p:attrNameLst>
                                          <p:attrName>style.visibility</p:attrName>
                                        </p:attrNameLst>
                                      </p:cBhvr>
                                      <p:to>
                                        <p:strVal val="visible"/>
                                      </p:to>
                                    </p:set>
                                    <p:animEffect transition="in" filter="fade">
                                      <p:cBhvr>
                                        <p:cTn id="27" dur="1000"/>
                                        <p:tgtEl>
                                          <p:spTgt spid="7">
                                            <p:graphicEl>
                                              <a:dgm id="{E65E0C89-2C2E-4F22-8F6D-5001039965C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8EBD0A27-3221-4713-9185-D44424EC813D}"/>
                                            </p:graphicEl>
                                          </p:spTgt>
                                        </p:tgtEl>
                                        <p:attrNameLst>
                                          <p:attrName>style.visibility</p:attrName>
                                        </p:attrNameLst>
                                      </p:cBhvr>
                                      <p:to>
                                        <p:strVal val="visible"/>
                                      </p:to>
                                    </p:set>
                                    <p:animEffect transition="in" filter="fade">
                                      <p:cBhvr>
                                        <p:cTn id="32" dur="1000"/>
                                        <p:tgtEl>
                                          <p:spTgt spid="7">
                                            <p:graphicEl>
                                              <a:dgm id="{8EBD0A27-3221-4713-9185-D44424EC813D}"/>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graphicEl>
                                              <a:dgm id="{52A1F7B4-EE05-4990-B7B4-37B5988B2FA9}"/>
                                            </p:graphicEl>
                                          </p:spTgt>
                                        </p:tgtEl>
                                        <p:attrNameLst>
                                          <p:attrName>style.visibility</p:attrName>
                                        </p:attrNameLst>
                                      </p:cBhvr>
                                      <p:to>
                                        <p:strVal val="visible"/>
                                      </p:to>
                                    </p:set>
                                    <p:animEffect transition="in" filter="fade">
                                      <p:cBhvr>
                                        <p:cTn id="35" dur="1000"/>
                                        <p:tgtEl>
                                          <p:spTgt spid="7">
                                            <p:graphicEl>
                                              <a:dgm id="{52A1F7B4-EE05-4990-B7B4-37B5988B2FA9}"/>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graphicEl>
                                              <a:dgm id="{2FCCC446-710D-4E3B-B53C-BFBCF6B245A8}"/>
                                            </p:graphicEl>
                                          </p:spTgt>
                                        </p:tgtEl>
                                        <p:attrNameLst>
                                          <p:attrName>style.visibility</p:attrName>
                                        </p:attrNameLst>
                                      </p:cBhvr>
                                      <p:to>
                                        <p:strVal val="visible"/>
                                      </p:to>
                                    </p:set>
                                    <p:animEffect transition="in" filter="fade">
                                      <p:cBhvr>
                                        <p:cTn id="40" dur="1000"/>
                                        <p:tgtEl>
                                          <p:spTgt spid="7">
                                            <p:graphicEl>
                                              <a:dgm id="{2FCCC446-710D-4E3B-B53C-BFBCF6B245A8}"/>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graphicEl>
                                              <a:dgm id="{25B5A0C2-85A3-4949-92CC-C5587D49184A}"/>
                                            </p:graphicEl>
                                          </p:spTgt>
                                        </p:tgtEl>
                                        <p:attrNameLst>
                                          <p:attrName>style.visibility</p:attrName>
                                        </p:attrNameLst>
                                      </p:cBhvr>
                                      <p:to>
                                        <p:strVal val="visible"/>
                                      </p:to>
                                    </p:set>
                                    <p:animEffect transition="in" filter="fade">
                                      <p:cBhvr>
                                        <p:cTn id="43" dur="1000"/>
                                        <p:tgtEl>
                                          <p:spTgt spid="7">
                                            <p:graphicEl>
                                              <a:dgm id="{25B5A0C2-85A3-4949-92CC-C5587D49184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0200"/>
            <a:ext cx="8229600" cy="736600"/>
          </a:xfrm>
        </p:spPr>
        <p:txBody>
          <a:bodyPr/>
          <a:lstStyle/>
          <a:p>
            <a:r>
              <a:rPr lang="en-US" dirty="0" smtClean="0"/>
              <a:t>VALUE OF BUSINESS ARCHITECTURE</a:t>
            </a:r>
            <a:br>
              <a:rPr lang="en-US" dirty="0" smtClean="0"/>
            </a:br>
            <a:r>
              <a:rPr lang="en-US" dirty="0" smtClean="0"/>
              <a:t>@ Express-Scripts</a:t>
            </a:r>
            <a:endParaRPr lang="en-US" dirty="0"/>
          </a:p>
        </p:txBody>
      </p:sp>
      <p:graphicFrame>
        <p:nvGraphicFramePr>
          <p:cNvPr id="4" name="Diagram 3"/>
          <p:cNvGraphicFramePr/>
          <p:nvPr/>
        </p:nvGraphicFramePr>
        <p:xfrm>
          <a:off x="1447800" y="1727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9624931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3FECAAB5-0433-4987-913C-829375B1C65C}"/>
                                            </p:graphicEl>
                                          </p:spTgt>
                                        </p:tgtEl>
                                        <p:attrNameLst>
                                          <p:attrName>style.visibility</p:attrName>
                                        </p:attrNameLst>
                                      </p:cBhvr>
                                      <p:to>
                                        <p:strVal val="visible"/>
                                      </p:to>
                                    </p:set>
                                    <p:animEffect transition="in" filter="fade">
                                      <p:cBhvr>
                                        <p:cTn id="7" dur="2000"/>
                                        <p:tgtEl>
                                          <p:spTgt spid="4">
                                            <p:graphicEl>
                                              <a:dgm id="{3FECAAB5-0433-4987-913C-829375B1C65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6B99A0EC-9700-45D0-BFC1-F425D5614B6A}"/>
                                            </p:graphicEl>
                                          </p:spTgt>
                                        </p:tgtEl>
                                        <p:attrNameLst>
                                          <p:attrName>style.visibility</p:attrName>
                                        </p:attrNameLst>
                                      </p:cBhvr>
                                      <p:to>
                                        <p:strVal val="visible"/>
                                      </p:to>
                                    </p:set>
                                    <p:animEffect transition="in" filter="fade">
                                      <p:cBhvr>
                                        <p:cTn id="12" dur="2000"/>
                                        <p:tgtEl>
                                          <p:spTgt spid="4">
                                            <p:graphicEl>
                                              <a:dgm id="{6B99A0EC-9700-45D0-BFC1-F425D5614B6A}"/>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1719E353-C6DE-4FF4-83BA-42651BE72FAA}"/>
                                            </p:graphicEl>
                                          </p:spTgt>
                                        </p:tgtEl>
                                        <p:attrNameLst>
                                          <p:attrName>style.visibility</p:attrName>
                                        </p:attrNameLst>
                                      </p:cBhvr>
                                      <p:to>
                                        <p:strVal val="visible"/>
                                      </p:to>
                                    </p:set>
                                    <p:animEffect transition="in" filter="fade">
                                      <p:cBhvr>
                                        <p:cTn id="15" dur="2000"/>
                                        <p:tgtEl>
                                          <p:spTgt spid="4">
                                            <p:graphicEl>
                                              <a:dgm id="{1719E353-C6DE-4FF4-83BA-42651BE72FA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260B88BE-4DF4-43ED-9A54-EE69C6562A64}"/>
                                            </p:graphicEl>
                                          </p:spTgt>
                                        </p:tgtEl>
                                        <p:attrNameLst>
                                          <p:attrName>style.visibility</p:attrName>
                                        </p:attrNameLst>
                                      </p:cBhvr>
                                      <p:to>
                                        <p:strVal val="visible"/>
                                      </p:to>
                                    </p:set>
                                    <p:animEffect transition="in" filter="fade">
                                      <p:cBhvr>
                                        <p:cTn id="20" dur="2000"/>
                                        <p:tgtEl>
                                          <p:spTgt spid="4">
                                            <p:graphicEl>
                                              <a:dgm id="{260B88BE-4DF4-43ED-9A54-EE69C6562A6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0049A770-D3BD-430E-8F00-9686189B693A}"/>
                                            </p:graphicEl>
                                          </p:spTgt>
                                        </p:tgtEl>
                                        <p:attrNameLst>
                                          <p:attrName>style.visibility</p:attrName>
                                        </p:attrNameLst>
                                      </p:cBhvr>
                                      <p:to>
                                        <p:strVal val="visible"/>
                                      </p:to>
                                    </p:set>
                                    <p:animEffect transition="in" filter="fade">
                                      <p:cBhvr>
                                        <p:cTn id="23" dur="2000"/>
                                        <p:tgtEl>
                                          <p:spTgt spid="4">
                                            <p:graphicEl>
                                              <a:dgm id="{0049A770-D3BD-430E-8F00-9686189B693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02AD8B48-F2A6-44E6-8190-51B895FD5761}"/>
                                            </p:graphicEl>
                                          </p:spTgt>
                                        </p:tgtEl>
                                        <p:attrNameLst>
                                          <p:attrName>style.visibility</p:attrName>
                                        </p:attrNameLst>
                                      </p:cBhvr>
                                      <p:to>
                                        <p:strVal val="visible"/>
                                      </p:to>
                                    </p:set>
                                    <p:animEffect transition="in" filter="fade">
                                      <p:cBhvr>
                                        <p:cTn id="28" dur="2000"/>
                                        <p:tgtEl>
                                          <p:spTgt spid="4">
                                            <p:graphicEl>
                                              <a:dgm id="{02AD8B48-F2A6-44E6-8190-51B895FD5761}"/>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BC16D360-7592-4BB4-AAC2-FAC1B024AA33}"/>
                                            </p:graphicEl>
                                          </p:spTgt>
                                        </p:tgtEl>
                                        <p:attrNameLst>
                                          <p:attrName>style.visibility</p:attrName>
                                        </p:attrNameLst>
                                      </p:cBhvr>
                                      <p:to>
                                        <p:strVal val="visible"/>
                                      </p:to>
                                    </p:set>
                                    <p:animEffect transition="in" filter="fade">
                                      <p:cBhvr>
                                        <p:cTn id="31" dur="2000"/>
                                        <p:tgtEl>
                                          <p:spTgt spid="4">
                                            <p:graphicEl>
                                              <a:dgm id="{BC16D360-7592-4BB4-AAC2-FAC1B024AA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Ship-captain-with-telescope"/>
          <p:cNvPicPr>
            <a:picLocks noChangeAspect="1" noChangeArrowheads="1"/>
          </p:cNvPicPr>
          <p:nvPr/>
        </p:nvPicPr>
        <p:blipFill>
          <a:blip r:embed="rId3" cstate="print"/>
          <a:srcRect/>
          <a:stretch>
            <a:fillRect/>
          </a:stretch>
        </p:blipFill>
        <p:spPr bwMode="auto">
          <a:xfrm>
            <a:off x="-838200" y="0"/>
            <a:ext cx="9982200" cy="6858000"/>
          </a:xfrm>
          <a:prstGeom prst="rect">
            <a:avLst/>
          </a:prstGeom>
          <a:noFill/>
        </p:spPr>
      </p:pic>
      <p:sp>
        <p:nvSpPr>
          <p:cNvPr id="2" name="Title 1"/>
          <p:cNvSpPr>
            <a:spLocks noGrp="1"/>
          </p:cNvSpPr>
          <p:nvPr>
            <p:ph type="title"/>
          </p:nvPr>
        </p:nvSpPr>
        <p:spPr>
          <a:xfrm>
            <a:off x="457200" y="330200"/>
            <a:ext cx="8229600" cy="736600"/>
          </a:xfrm>
        </p:spPr>
        <p:txBody>
          <a:bodyPr/>
          <a:lstStyle/>
          <a:p>
            <a:r>
              <a:rPr lang="en-US" dirty="0" smtClean="0"/>
              <a:t>What’s Next? (What we hope to accomplish in 2014)  </a:t>
            </a:r>
            <a:endParaRPr lang="en-US" dirty="0"/>
          </a:p>
        </p:txBody>
      </p:sp>
      <p:sp>
        <p:nvSpPr>
          <p:cNvPr id="6" name="TextBox 5"/>
          <p:cNvSpPr txBox="1"/>
          <p:nvPr/>
        </p:nvSpPr>
        <p:spPr>
          <a:xfrm>
            <a:off x="4953000" y="1071801"/>
            <a:ext cx="3962400" cy="5786199"/>
          </a:xfrm>
          <a:prstGeom prst="rect">
            <a:avLst/>
          </a:prstGeom>
          <a:noFill/>
        </p:spPr>
        <p:txBody>
          <a:bodyPr wrap="square" rtlCol="0">
            <a:spAutoFit/>
          </a:bodyPr>
          <a:lstStyle/>
          <a:p>
            <a:pPr marL="231775" lvl="0" indent="-231775">
              <a:spcAft>
                <a:spcPts val="3000"/>
              </a:spcAft>
              <a:buFont typeface="Arial" pitchFamily="34" charset="0"/>
              <a:buChar char="•"/>
            </a:pPr>
            <a:r>
              <a:rPr lang="en-US" dirty="0" smtClean="0">
                <a:solidFill>
                  <a:schemeClr val="bg1"/>
                </a:solidFill>
              </a:rPr>
              <a:t>Taking the approach and tools “enterprise-wide</a:t>
            </a:r>
            <a:r>
              <a:rPr lang="en-US" smtClean="0">
                <a:solidFill>
                  <a:schemeClr val="bg1"/>
                </a:solidFill>
              </a:rPr>
              <a:t>”   </a:t>
            </a:r>
            <a:endParaRPr lang="en-US" dirty="0" smtClean="0">
              <a:solidFill>
                <a:schemeClr val="bg1"/>
              </a:solidFill>
            </a:endParaRPr>
          </a:p>
          <a:p>
            <a:pPr marL="231775" lvl="0" indent="-231775">
              <a:spcAft>
                <a:spcPts val="3000"/>
              </a:spcAft>
              <a:buFont typeface="Arial" pitchFamily="34" charset="0"/>
              <a:buChar char="•"/>
            </a:pPr>
            <a:r>
              <a:rPr lang="en-US" dirty="0" smtClean="0">
                <a:solidFill>
                  <a:schemeClr val="bg1"/>
                </a:solidFill>
              </a:rPr>
              <a:t>Identifying new opportunities for process efficiencies within Business Architecture practice (Business Goal of Reducing Cost to </a:t>
            </a:r>
            <a:r>
              <a:rPr lang="en-US" smtClean="0">
                <a:solidFill>
                  <a:schemeClr val="bg1"/>
                </a:solidFill>
              </a:rPr>
              <a:t>Deliver)</a:t>
            </a:r>
            <a:endParaRPr lang="en-US" dirty="0" smtClean="0">
              <a:solidFill>
                <a:schemeClr val="bg1"/>
              </a:solidFill>
            </a:endParaRPr>
          </a:p>
          <a:p>
            <a:pPr marL="231775" lvl="0" indent="-231775">
              <a:spcAft>
                <a:spcPts val="3000"/>
              </a:spcAft>
              <a:buFont typeface="Arial" pitchFamily="34" charset="0"/>
              <a:buChar char="•"/>
            </a:pPr>
            <a:r>
              <a:rPr lang="en-US" dirty="0" smtClean="0">
                <a:solidFill>
                  <a:schemeClr val="bg1"/>
                </a:solidFill>
              </a:rPr>
              <a:t>Introducing a governance process for modifying business capabilities (as required) </a:t>
            </a:r>
          </a:p>
          <a:p>
            <a:pPr marL="231775" lvl="0" indent="-231775">
              <a:spcAft>
                <a:spcPts val="3000"/>
              </a:spcAft>
              <a:buFont typeface="Arial" pitchFamily="34" charset="0"/>
              <a:buChar char="•"/>
            </a:pPr>
            <a:r>
              <a:rPr lang="en-US" dirty="0" smtClean="0">
                <a:solidFill>
                  <a:schemeClr val="bg1"/>
                </a:solidFill>
              </a:rPr>
              <a:t>Assessing the performance/maturity levels of each business capability and comparing to a desired-state</a:t>
            </a:r>
          </a:p>
          <a:p>
            <a:pPr marL="231775" lvl="0" indent="-231775">
              <a:buFont typeface="Arial" pitchFamily="34" charset="0"/>
              <a:buChar char="•"/>
            </a:pPr>
            <a:r>
              <a:rPr lang="en-US" dirty="0" smtClean="0">
                <a:solidFill>
                  <a:schemeClr val="bg1"/>
                </a:solidFill>
              </a:rPr>
              <a:t>Aligning business capabilities to strategic objectives</a:t>
            </a:r>
          </a:p>
          <a:p>
            <a:endParaRPr lang="en-US" dirty="0">
              <a:solidFill>
                <a:schemeClr val="bg1"/>
              </a:solidFill>
            </a:endParaRPr>
          </a:p>
        </p:txBody>
      </p:sp>
    </p:spTree>
    <p:extLst>
      <p:ext uri="{BB962C8B-B14F-4D97-AF65-F5344CB8AC3E}">
        <p14:creationId xmlns:p14="http://schemas.microsoft.com/office/powerpoint/2010/main" xmlns="" val="396249316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990600" y="2971800"/>
            <a:ext cx="7239000" cy="1015663"/>
          </a:xfrm>
          <a:prstGeom prst="rect">
            <a:avLst/>
          </a:prstGeom>
          <a:noFill/>
        </p:spPr>
        <p:txBody>
          <a:bodyPr wrap="square" rtlCol="0">
            <a:spAutoFit/>
          </a:bodyPr>
          <a:lstStyle/>
          <a:p>
            <a:r>
              <a:rPr lang="en-US" sz="2000" dirty="0" smtClean="0">
                <a:solidFill>
                  <a:schemeClr val="bg1"/>
                </a:solidFill>
              </a:rPr>
              <a:t>If you are interested in learning more and seeing some of the tools and other artifacts we have created let us know.  We would be happy to arrange a conversation.</a:t>
            </a:r>
            <a:endParaRPr lang="en-US" sz="2000" dirty="0">
              <a:solidFill>
                <a:schemeClr val="bg1"/>
              </a:solidFill>
            </a:endParaRPr>
          </a:p>
        </p:txBody>
      </p:sp>
      <p:sp>
        <p:nvSpPr>
          <p:cNvPr id="4" name="Title 3"/>
          <p:cNvSpPr>
            <a:spLocks noGrp="1"/>
          </p:cNvSpPr>
          <p:nvPr>
            <p:ph type="title"/>
          </p:nvPr>
        </p:nvSpPr>
        <p:spPr>
          <a:xfrm>
            <a:off x="914400" y="2209800"/>
            <a:ext cx="2819400" cy="381000"/>
          </a:xfrm>
        </p:spPr>
        <p:txBody>
          <a:bodyPr/>
          <a:lstStyle/>
          <a:p>
            <a:r>
              <a:rPr lang="en-US" dirty="0" smtClean="0">
                <a:solidFill>
                  <a:schemeClr val="bg1"/>
                </a:solidFill>
              </a:rPr>
              <a:t>To Learn More ….</a:t>
            </a:r>
            <a:endParaRPr lang="en-US" dirty="0">
              <a:solidFill>
                <a:schemeClr val="bg1"/>
              </a:solidFill>
            </a:endParaRPr>
          </a:p>
        </p:txBody>
      </p:sp>
    </p:spTree>
    <p:extLst>
      <p:ext uri="{BB962C8B-B14F-4D97-AF65-F5344CB8AC3E}">
        <p14:creationId xmlns:p14="http://schemas.microsoft.com/office/powerpoint/2010/main" xmlns="" val="396249316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17091" name="Picture 3" descr="http://awesomestories.com/images/user/358d6efff4.jpg"/>
          <p:cNvPicPr>
            <a:picLocks noChangeAspect="1" noChangeArrowheads="1"/>
          </p:cNvPicPr>
          <p:nvPr/>
        </p:nvPicPr>
        <p:blipFill>
          <a:blip r:embed="rId3" cstate="print"/>
          <a:srcRect/>
          <a:stretch>
            <a:fillRect/>
          </a:stretch>
        </p:blipFill>
        <p:spPr bwMode="auto">
          <a:xfrm>
            <a:off x="0" y="0"/>
            <a:ext cx="9415670" cy="7010400"/>
          </a:xfrm>
          <a:prstGeom prst="rect">
            <a:avLst/>
          </a:prstGeom>
          <a:noFill/>
        </p:spPr>
      </p:pic>
      <p:sp>
        <p:nvSpPr>
          <p:cNvPr id="3" name="TextBox 2"/>
          <p:cNvSpPr txBox="1"/>
          <p:nvPr/>
        </p:nvSpPr>
        <p:spPr>
          <a:xfrm>
            <a:off x="3733800" y="2819400"/>
            <a:ext cx="4724400" cy="2554545"/>
          </a:xfrm>
          <a:prstGeom prst="rect">
            <a:avLst/>
          </a:prstGeom>
          <a:noFill/>
        </p:spPr>
        <p:txBody>
          <a:bodyPr wrap="square" rtlCol="0">
            <a:spAutoFit/>
          </a:bodyPr>
          <a:lstStyle/>
          <a:p>
            <a:pPr algn="ctr"/>
            <a:r>
              <a:rPr lang="en-US" sz="4400" b="1" i="1" dirty="0" smtClean="0">
                <a:solidFill>
                  <a:schemeClr val="bg1"/>
                </a:solidFill>
                <a:latin typeface="Constantia" pitchFamily="18" charset="0"/>
              </a:rPr>
              <a:t>January 1, 2014 </a:t>
            </a:r>
          </a:p>
          <a:p>
            <a:pPr algn="ctr"/>
            <a:endParaRPr lang="en-US" sz="3200" b="1" i="1" dirty="0" smtClean="0">
              <a:solidFill>
                <a:schemeClr val="bg1"/>
              </a:solidFill>
              <a:latin typeface="Constantia" pitchFamily="18" charset="0"/>
            </a:endParaRPr>
          </a:p>
          <a:p>
            <a:pPr algn="ctr"/>
            <a:r>
              <a:rPr lang="en-US" sz="2800" b="1" i="1" dirty="0" smtClean="0">
                <a:solidFill>
                  <a:schemeClr val="bg1"/>
                </a:solidFill>
                <a:latin typeface="Constantia" pitchFamily="18" charset="0"/>
              </a:rPr>
              <a:t>The most significant</a:t>
            </a:r>
          </a:p>
          <a:p>
            <a:pPr algn="ctr"/>
            <a:r>
              <a:rPr lang="en-US" sz="2800" b="1" i="1" dirty="0" smtClean="0">
                <a:solidFill>
                  <a:schemeClr val="bg1"/>
                </a:solidFill>
                <a:latin typeface="Constantia" pitchFamily="18" charset="0"/>
              </a:rPr>
              <a:t>1/1 in the company’s history!</a:t>
            </a:r>
            <a:endParaRPr lang="en-US" sz="2800" b="1" i="1" dirty="0">
              <a:solidFill>
                <a:schemeClr val="bg1"/>
              </a:solidFill>
              <a:latin typeface="Constant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09923" name="Picture 3" descr="The Perfect Storm Event - Poster - Preview Image">
            <a:hlinkClick r:id="rId3"/>
          </p:cNvPr>
          <p:cNvPicPr>
            <a:picLocks noChangeAspect="1" noChangeArrowheads="1"/>
          </p:cNvPicPr>
          <p:nvPr/>
        </p:nvPicPr>
        <p:blipFill>
          <a:blip r:embed="rId4" cstate="print"/>
          <a:srcRect/>
          <a:stretch>
            <a:fillRect/>
          </a:stretch>
        </p:blipFill>
        <p:spPr bwMode="auto">
          <a:xfrm>
            <a:off x="1295400" y="838200"/>
            <a:ext cx="6477000" cy="5141119"/>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3276600"/>
          </a:xfrm>
        </p:spPr>
        <p:txBody>
          <a:bodyPr/>
          <a:lstStyle/>
          <a:p>
            <a:r>
              <a:rPr lang="en-US" dirty="0" smtClean="0">
                <a:solidFill>
                  <a:schemeClr val="bg1"/>
                </a:solidFill>
              </a:rPr>
              <a:t>In the beginning . . . </a:t>
            </a:r>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  3D, blue, splash, ripples, water drops wallpapers"/>
          <p:cNvPicPr>
            <a:picLocks noChangeAspect="1" noChangeArrowheads="1"/>
          </p:cNvPicPr>
          <p:nvPr/>
        </p:nvPicPr>
        <p:blipFill>
          <a:blip r:embed="rId3" cstate="print"/>
          <a:srcRect/>
          <a:stretch>
            <a:fillRect/>
          </a:stretch>
        </p:blipFill>
        <p:spPr bwMode="auto">
          <a:xfrm>
            <a:off x="-304800" y="0"/>
            <a:ext cx="10294068" cy="7086600"/>
          </a:xfrm>
          <a:prstGeom prst="rect">
            <a:avLst/>
          </a:prstGeom>
          <a:noFill/>
        </p:spPr>
      </p:pic>
      <p:graphicFrame>
        <p:nvGraphicFramePr>
          <p:cNvPr id="5" name="Table 4"/>
          <p:cNvGraphicFramePr>
            <a:graphicFrameLocks noGrp="1"/>
          </p:cNvGraphicFramePr>
          <p:nvPr>
            <p:extLst>
              <p:ext uri="{D42A27DB-BD31-4B8C-83A1-F6EECF244321}">
                <p14:modId xmlns:p14="http://schemas.microsoft.com/office/powerpoint/2010/main" xmlns="" val="4208573611"/>
              </p:ext>
            </p:extLst>
          </p:nvPr>
        </p:nvGraphicFramePr>
        <p:xfrm>
          <a:off x="914400" y="609600"/>
          <a:ext cx="7620001" cy="457200"/>
        </p:xfrm>
        <a:graphic>
          <a:graphicData uri="http://schemas.openxmlformats.org/drawingml/2006/table">
            <a:tbl>
              <a:tblPr firstRow="1" bandRow="1">
                <a:tableStyleId>{2D5ABB26-0587-4C30-8999-92F81FD0307C}</a:tableStyleId>
              </a:tblPr>
              <a:tblGrid>
                <a:gridCol w="2190751"/>
                <a:gridCol w="5429250"/>
              </a:tblGrid>
              <a:tr h="370840">
                <a:tc>
                  <a:txBody>
                    <a:bodyPr/>
                    <a:lstStyle/>
                    <a:p>
                      <a:pPr algn="r"/>
                      <a:r>
                        <a:rPr lang="en-US" sz="2400" b="1" dirty="0" smtClean="0">
                          <a:solidFill>
                            <a:schemeClr val="bg1"/>
                          </a:solidFill>
                        </a:rPr>
                        <a:t>February 2013</a:t>
                      </a:r>
                      <a:endParaRPr lang="en-US" sz="2400" b="1" dirty="0">
                        <a:solidFill>
                          <a:schemeClr val="bg1"/>
                        </a:solidFill>
                      </a:endParaRPr>
                    </a:p>
                  </a:txBody>
                  <a:tcPr/>
                </a:tc>
                <a:tc>
                  <a:txBody>
                    <a:bodyPr/>
                    <a:lstStyle/>
                    <a:p>
                      <a:r>
                        <a:rPr lang="en-US" sz="2400" b="1" dirty="0" smtClean="0">
                          <a:solidFill>
                            <a:schemeClr val="bg1"/>
                          </a:solidFill>
                        </a:rPr>
                        <a:t>Government</a:t>
                      </a:r>
                      <a:r>
                        <a:rPr lang="en-US" sz="2400" b="1" baseline="0" dirty="0" smtClean="0">
                          <a:solidFill>
                            <a:schemeClr val="bg1"/>
                          </a:solidFill>
                        </a:rPr>
                        <a:t> Programs Integration Gaps</a:t>
                      </a:r>
                      <a:endParaRPr lang="en-US" sz="2400" b="1" dirty="0">
                        <a:solidFill>
                          <a:schemeClr val="bg1"/>
                        </a:solidFill>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Merger – Key Facts</a:t>
            </a:r>
            <a:endParaRPr lang="en-US" dirty="0"/>
          </a:p>
        </p:txBody>
      </p:sp>
      <p:pic>
        <p:nvPicPr>
          <p:cNvPr id="8" name="Picture 2" descr="  3D, blue, splash, ripples, water drops wallpapers"/>
          <p:cNvPicPr>
            <a:picLocks noChangeAspect="1" noChangeArrowheads="1"/>
          </p:cNvPicPr>
          <p:nvPr/>
        </p:nvPicPr>
        <p:blipFill>
          <a:blip r:embed="rId3" cstate="print"/>
          <a:srcRect/>
          <a:stretch>
            <a:fillRect/>
          </a:stretch>
        </p:blipFill>
        <p:spPr bwMode="auto">
          <a:xfrm>
            <a:off x="381000" y="5238418"/>
            <a:ext cx="1676400" cy="1154060"/>
          </a:xfrm>
          <a:prstGeom prst="rect">
            <a:avLst/>
          </a:prstGeom>
          <a:noFill/>
        </p:spPr>
      </p:pic>
      <p:sp>
        <p:nvSpPr>
          <p:cNvPr id="14" name="Rectangle 13"/>
          <p:cNvSpPr/>
          <p:nvPr/>
        </p:nvSpPr>
        <p:spPr>
          <a:xfrm>
            <a:off x="914400" y="1219200"/>
            <a:ext cx="7162800" cy="2585323"/>
          </a:xfrm>
          <a:prstGeom prst="rect">
            <a:avLst/>
          </a:prstGeom>
        </p:spPr>
        <p:txBody>
          <a:bodyPr wrap="square">
            <a:spAutoFit/>
          </a:bodyPr>
          <a:lstStyle/>
          <a:p>
            <a:r>
              <a:rPr lang="en-US" dirty="0" smtClean="0"/>
              <a:t>In April 2012, Express Scripts completed a $29.1 billion acquisition of </a:t>
            </a:r>
            <a:r>
              <a:rPr lang="en-US" dirty="0" smtClean="0">
                <a:hlinkClick r:id="rId4" action="ppaction://hlinkfile" tooltip="Medco Health Solutions"/>
              </a:rPr>
              <a:t>Medco Health Solutions</a:t>
            </a:r>
            <a:r>
              <a:rPr lang="en-US" dirty="0" smtClean="0"/>
              <a:t>.</a:t>
            </a:r>
          </a:p>
          <a:p>
            <a:endParaRPr lang="en-US" dirty="0" smtClean="0"/>
          </a:p>
          <a:p>
            <a:r>
              <a:rPr lang="en-US" dirty="0" smtClean="0"/>
              <a:t>The acquisition positioned Express Scripts Holding Co. as the largest pharmacy benefit manager, filling 1.4 billion annual prescriptions. </a:t>
            </a:r>
          </a:p>
          <a:p>
            <a:endParaRPr lang="en-US" dirty="0" smtClean="0"/>
          </a:p>
          <a:p>
            <a:r>
              <a:rPr lang="en-US" dirty="0" smtClean="0"/>
              <a:t>2012 revenues of $93.8 billion.</a:t>
            </a:r>
          </a:p>
          <a:p>
            <a:endParaRPr lang="en-US" dirty="0" smtClean="0"/>
          </a:p>
          <a:p>
            <a:endParaRPr lang="en-US" dirty="0"/>
          </a:p>
        </p:txBody>
      </p:sp>
      <p:sp>
        <p:nvSpPr>
          <p:cNvPr id="5" name="TextBox 4"/>
          <p:cNvSpPr txBox="1"/>
          <p:nvPr/>
        </p:nvSpPr>
        <p:spPr>
          <a:xfrm>
            <a:off x="4876800" y="3429000"/>
            <a:ext cx="2819400" cy="1508105"/>
          </a:xfrm>
          <a:prstGeom prst="rect">
            <a:avLst/>
          </a:prstGeom>
          <a:solidFill>
            <a:schemeClr val="accent1"/>
          </a:solidFill>
          <a:ln>
            <a:solidFill>
              <a:schemeClr val="tx1"/>
            </a:solidFill>
          </a:ln>
        </p:spPr>
        <p:txBody>
          <a:bodyPr wrap="square" rtlCol="0">
            <a:spAutoFit/>
          </a:bodyPr>
          <a:lstStyle/>
          <a:p>
            <a:pPr algn="ctr"/>
            <a:r>
              <a:rPr lang="en-US" sz="6000" b="1" dirty="0" smtClean="0">
                <a:solidFill>
                  <a:schemeClr val="bg1"/>
                </a:solidFill>
              </a:rPr>
              <a:t>1/3</a:t>
            </a:r>
            <a:r>
              <a:rPr lang="en-US" sz="4400" b="1" dirty="0" smtClean="0">
                <a:solidFill>
                  <a:schemeClr val="bg1"/>
                </a:solidFill>
              </a:rPr>
              <a:t>          </a:t>
            </a:r>
            <a:r>
              <a:rPr lang="en-US" sz="2000" b="1" dirty="0" smtClean="0">
                <a:solidFill>
                  <a:schemeClr val="bg1"/>
                </a:solidFill>
              </a:rPr>
              <a:t>of all prescriptions in US </a:t>
            </a:r>
            <a:endParaRPr lang="en-US" sz="4400" b="1" dirty="0" smtClean="0">
              <a:solidFill>
                <a:schemeClr val="bg1"/>
              </a:solidFill>
            </a:endParaRPr>
          </a:p>
          <a:p>
            <a:pPr algn="ctr"/>
            <a:r>
              <a:rPr lang="en-US" sz="1200" i="1" dirty="0" smtClean="0">
                <a:solidFill>
                  <a:schemeClr val="bg1"/>
                </a:solidFill>
              </a:rPr>
              <a:t>are processed by Express Scripts</a:t>
            </a:r>
            <a:endParaRPr lang="en-US" sz="1600" i="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340360"/>
          </a:xfrm>
        </p:spPr>
        <p:txBody>
          <a:bodyPr/>
          <a:lstStyle/>
          <a:p>
            <a:r>
              <a:rPr lang="en-US" dirty="0" smtClean="0"/>
              <a:t>February 2013: Gap Identification</a:t>
            </a:r>
            <a:endParaRPr lang="en-US" dirty="0"/>
          </a:p>
        </p:txBody>
      </p:sp>
      <p:sp>
        <p:nvSpPr>
          <p:cNvPr id="10" name="Pentagon 9"/>
          <p:cNvSpPr/>
          <p:nvPr/>
        </p:nvSpPr>
        <p:spPr>
          <a:xfrm>
            <a:off x="609600" y="914400"/>
            <a:ext cx="1371600" cy="685800"/>
          </a:xfrm>
          <a:prstGeom prst="homePlate">
            <a:avLst/>
          </a:prstGeom>
          <a:solidFill>
            <a:schemeClr val="accent1"/>
          </a:solidFill>
          <a:scene3d>
            <a:camera prst="orthographicFront"/>
            <a:lightRig rig="threePt" dir="t"/>
          </a:scene3d>
          <a:sp3d>
            <a:bevelT w="165100" prst="coolSlant"/>
          </a:sp3d>
        </p:spPr>
        <p:txBody>
          <a:bodyPr wrap="square" lIns="91440" tIns="91440" rIns="91440" bIns="91440" rtlCol="0" anchor="ctr">
            <a:noAutofit/>
          </a:bodyPr>
          <a:lstStyle/>
          <a:p>
            <a:pPr algn="ctr">
              <a:lnSpc>
                <a:spcPct val="90000"/>
              </a:lnSpc>
              <a:spcAft>
                <a:spcPts val="700"/>
              </a:spcAft>
            </a:pPr>
            <a:r>
              <a:rPr lang="en-US" b="1" dirty="0" smtClean="0">
                <a:solidFill>
                  <a:schemeClr val="bg1"/>
                </a:solidFill>
              </a:rPr>
              <a:t>The Challenge</a:t>
            </a:r>
          </a:p>
        </p:txBody>
      </p:sp>
      <p:sp>
        <p:nvSpPr>
          <p:cNvPr id="11" name="Rectangle 10"/>
          <p:cNvSpPr/>
          <p:nvPr/>
        </p:nvSpPr>
        <p:spPr>
          <a:xfrm>
            <a:off x="2057400" y="838200"/>
            <a:ext cx="6629400" cy="914400"/>
          </a:xfrm>
          <a:prstGeom prst="rect">
            <a:avLst/>
          </a:prstGeom>
          <a:noFill/>
        </p:spPr>
        <p:txBody>
          <a:bodyPr wrap="square" lIns="91440" tIns="91440" rIns="91440" bIns="91440" rtlCol="0" anchor="ctr">
            <a:noAutofit/>
          </a:bodyPr>
          <a:lstStyle/>
          <a:p>
            <a:pPr marL="171450" indent="-171450">
              <a:lnSpc>
                <a:spcPct val="90000"/>
              </a:lnSpc>
              <a:spcAft>
                <a:spcPts val="700"/>
              </a:spcAft>
              <a:buFont typeface="Arial" pitchFamily="34" charset="0"/>
              <a:buChar char="•"/>
            </a:pPr>
            <a:r>
              <a:rPr lang="en-US" dirty="0" smtClean="0">
                <a:solidFill>
                  <a:schemeClr val="accent1">
                    <a:lumMod val="75000"/>
                  </a:schemeClr>
                </a:solidFill>
              </a:rPr>
              <a:t>Identify gaps between legacy and new systems</a:t>
            </a:r>
          </a:p>
          <a:p>
            <a:pPr marL="171450" indent="-171450">
              <a:lnSpc>
                <a:spcPct val="90000"/>
              </a:lnSpc>
              <a:spcAft>
                <a:spcPts val="700"/>
              </a:spcAft>
              <a:buFont typeface="Arial" pitchFamily="34" charset="0"/>
              <a:buChar char="•"/>
            </a:pPr>
            <a:r>
              <a:rPr lang="en-US" dirty="0" smtClean="0">
                <a:solidFill>
                  <a:schemeClr val="accent1">
                    <a:lumMod val="75000"/>
                  </a:schemeClr>
                </a:solidFill>
              </a:rPr>
              <a:t>Gain alignment between teams from both companies</a:t>
            </a:r>
          </a:p>
          <a:p>
            <a:pPr marL="171450" indent="-171450">
              <a:lnSpc>
                <a:spcPct val="90000"/>
              </a:lnSpc>
              <a:spcAft>
                <a:spcPts val="700"/>
              </a:spcAft>
              <a:buFont typeface="Arial" pitchFamily="34" charset="0"/>
              <a:buChar char="•"/>
            </a:pPr>
            <a:r>
              <a:rPr lang="en-US" dirty="0" smtClean="0">
                <a:solidFill>
                  <a:schemeClr val="accent1">
                    <a:lumMod val="75000"/>
                  </a:schemeClr>
                </a:solidFill>
              </a:rPr>
              <a:t> Come together quickly to meet client and market expectations</a:t>
            </a:r>
          </a:p>
        </p:txBody>
      </p:sp>
      <p:grpSp>
        <p:nvGrpSpPr>
          <p:cNvPr id="15" name="Group 14"/>
          <p:cNvGrpSpPr/>
          <p:nvPr/>
        </p:nvGrpSpPr>
        <p:grpSpPr>
          <a:xfrm>
            <a:off x="685800" y="4724400"/>
            <a:ext cx="8077200" cy="685800"/>
            <a:chOff x="685800" y="4724400"/>
            <a:chExt cx="8077200" cy="685800"/>
          </a:xfrm>
        </p:grpSpPr>
        <p:sp>
          <p:nvSpPr>
            <p:cNvPr id="12" name="Pentagon 11"/>
            <p:cNvSpPr/>
            <p:nvPr/>
          </p:nvSpPr>
          <p:spPr>
            <a:xfrm>
              <a:off x="685800" y="4724400"/>
              <a:ext cx="1371600" cy="685800"/>
            </a:xfrm>
            <a:prstGeom prst="homePlate">
              <a:avLst/>
            </a:prstGeom>
            <a:solidFill>
              <a:schemeClr val="accent3">
                <a:lumMod val="75000"/>
              </a:schemeClr>
            </a:solidFill>
            <a:scene3d>
              <a:camera prst="orthographicFront"/>
              <a:lightRig rig="threePt" dir="t"/>
            </a:scene3d>
            <a:sp3d>
              <a:bevelT w="165100" prst="coolSlant"/>
            </a:sp3d>
          </p:spPr>
          <p:txBody>
            <a:bodyPr wrap="square" lIns="91440" tIns="91440" rIns="91440" bIns="91440" rtlCol="0" anchor="ctr">
              <a:noAutofit/>
            </a:bodyPr>
            <a:lstStyle/>
            <a:p>
              <a:pPr algn="ctr">
                <a:lnSpc>
                  <a:spcPct val="90000"/>
                </a:lnSpc>
                <a:spcAft>
                  <a:spcPts val="700"/>
                </a:spcAft>
              </a:pPr>
              <a:r>
                <a:rPr lang="en-US" b="1" dirty="0" smtClean="0">
                  <a:solidFill>
                    <a:schemeClr val="bg1"/>
                  </a:solidFill>
                </a:rPr>
                <a:t>Our Response</a:t>
              </a:r>
            </a:p>
          </p:txBody>
        </p:sp>
        <p:sp>
          <p:nvSpPr>
            <p:cNvPr id="13" name="Rectangle 12"/>
            <p:cNvSpPr/>
            <p:nvPr/>
          </p:nvSpPr>
          <p:spPr>
            <a:xfrm>
              <a:off x="2133600" y="4724400"/>
              <a:ext cx="6629400" cy="685800"/>
            </a:xfrm>
            <a:prstGeom prst="rect">
              <a:avLst/>
            </a:prstGeom>
            <a:noFill/>
          </p:spPr>
          <p:txBody>
            <a:bodyPr wrap="square" lIns="91440" tIns="91440" rIns="91440" bIns="91440" rtlCol="0" anchor="ctr">
              <a:noAutofit/>
            </a:bodyPr>
            <a:lstStyle/>
            <a:p>
              <a:pPr marL="171450" indent="-171450">
                <a:lnSpc>
                  <a:spcPct val="90000"/>
                </a:lnSpc>
                <a:spcAft>
                  <a:spcPts val="700"/>
                </a:spcAft>
                <a:buFont typeface="Arial" pitchFamily="34" charset="0"/>
                <a:buChar char="•"/>
              </a:pPr>
              <a:r>
                <a:rPr lang="en-US" dirty="0" smtClean="0">
                  <a:solidFill>
                    <a:schemeClr val="accent3">
                      <a:lumMod val="75000"/>
                    </a:schemeClr>
                  </a:solidFill>
                </a:rPr>
                <a:t>Leveraged the Business Capability map as a tool to create common language, drive conversations and build business alignment</a:t>
              </a:r>
            </a:p>
          </p:txBody>
        </p:sp>
      </p:grpSp>
      <p:pic>
        <p:nvPicPr>
          <p:cNvPr id="9" name="Picture 2"/>
          <p:cNvPicPr>
            <a:picLocks noChangeAspect="1" noChangeArrowheads="1"/>
          </p:cNvPicPr>
          <p:nvPr/>
        </p:nvPicPr>
        <p:blipFill>
          <a:blip r:embed="rId3" cstate="print"/>
          <a:srcRect/>
          <a:stretch>
            <a:fillRect/>
          </a:stretch>
        </p:blipFill>
        <p:spPr bwMode="auto">
          <a:xfrm>
            <a:off x="3276600" y="1905001"/>
            <a:ext cx="3810000" cy="2620752"/>
          </a:xfrm>
          <a:prstGeom prst="rect">
            <a:avLst/>
          </a:prstGeom>
          <a:noFill/>
          <a:ln w="9525">
            <a:solidFill>
              <a:schemeClr val="accent1"/>
            </a:solidFill>
            <a:miter lim="800000"/>
            <a:headEnd/>
            <a:tailEnd/>
          </a:ln>
        </p:spPr>
      </p:pic>
      <p:sp>
        <p:nvSpPr>
          <p:cNvPr id="14" name="TextBox 13"/>
          <p:cNvSpPr txBox="1"/>
          <p:nvPr/>
        </p:nvSpPr>
        <p:spPr>
          <a:xfrm>
            <a:off x="2057400" y="5486400"/>
            <a:ext cx="6324600" cy="923330"/>
          </a:xfrm>
          <a:prstGeom prst="rect">
            <a:avLst/>
          </a:prstGeom>
          <a:solidFill>
            <a:srgbClr val="00B050"/>
          </a:solidFill>
          <a:scene3d>
            <a:camera prst="orthographicFront"/>
            <a:lightRig rig="threePt" dir="t"/>
          </a:scene3d>
          <a:sp3d>
            <a:bevelT/>
          </a:sp3d>
        </p:spPr>
        <p:txBody>
          <a:bodyPr wrap="square" rtlCol="0">
            <a:spAutoFit/>
          </a:bodyPr>
          <a:lstStyle/>
          <a:p>
            <a:r>
              <a:rPr lang="en-US" b="1" dirty="0" smtClean="0"/>
              <a:t>Business Outcomes </a:t>
            </a:r>
            <a:r>
              <a:rPr lang="en-US" dirty="0" smtClean="0">
                <a:solidFill>
                  <a:schemeClr val="bg1"/>
                </a:solidFill>
              </a:rPr>
              <a:t>– teams came together and were able to effectively communicate and understand each other and make critical decisions more quickly.</a:t>
            </a:r>
            <a:endParaRPr lang="en-US"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  3D, blue, splash, ripples, water drops wallpapers"/>
          <p:cNvPicPr>
            <a:picLocks noChangeAspect="1" noChangeArrowheads="1"/>
          </p:cNvPicPr>
          <p:nvPr/>
        </p:nvPicPr>
        <p:blipFill>
          <a:blip r:embed="rId3" cstate="print"/>
          <a:srcRect/>
          <a:stretch>
            <a:fillRect/>
          </a:stretch>
        </p:blipFill>
        <p:spPr bwMode="auto">
          <a:xfrm>
            <a:off x="-304800" y="0"/>
            <a:ext cx="10294068" cy="7086600"/>
          </a:xfrm>
          <a:prstGeom prst="rect">
            <a:avLst/>
          </a:prstGeom>
          <a:noFill/>
        </p:spPr>
      </p:pic>
      <p:graphicFrame>
        <p:nvGraphicFramePr>
          <p:cNvPr id="5" name="Table 4"/>
          <p:cNvGraphicFramePr>
            <a:graphicFrameLocks noGrp="1"/>
          </p:cNvGraphicFramePr>
          <p:nvPr>
            <p:extLst>
              <p:ext uri="{D42A27DB-BD31-4B8C-83A1-F6EECF244321}">
                <p14:modId xmlns:p14="http://schemas.microsoft.com/office/powerpoint/2010/main" xmlns="" val="2372508415"/>
              </p:ext>
            </p:extLst>
          </p:nvPr>
        </p:nvGraphicFramePr>
        <p:xfrm>
          <a:off x="914400" y="609600"/>
          <a:ext cx="7620001" cy="457200"/>
        </p:xfrm>
        <a:graphic>
          <a:graphicData uri="http://schemas.openxmlformats.org/drawingml/2006/table">
            <a:tbl>
              <a:tblPr firstRow="1" bandRow="1">
                <a:tableStyleId>{2D5ABB26-0587-4C30-8999-92F81FD0307C}</a:tableStyleId>
              </a:tblPr>
              <a:tblGrid>
                <a:gridCol w="2190751"/>
                <a:gridCol w="5429250"/>
              </a:tblGrid>
              <a:tr h="370840">
                <a:tc>
                  <a:txBody>
                    <a:bodyPr/>
                    <a:lstStyle/>
                    <a:p>
                      <a:pPr algn="r"/>
                      <a:r>
                        <a:rPr lang="en-US" sz="2400" b="1" dirty="0" smtClean="0">
                          <a:solidFill>
                            <a:schemeClr val="bg1"/>
                          </a:solidFill>
                        </a:rPr>
                        <a:t>March 2013</a:t>
                      </a:r>
                      <a:endParaRPr lang="en-US" sz="2400" b="1" dirty="0">
                        <a:solidFill>
                          <a:schemeClr val="bg1"/>
                        </a:solidFill>
                      </a:endParaRPr>
                    </a:p>
                  </a:txBody>
                  <a:tcPr/>
                </a:tc>
                <a:tc>
                  <a:txBody>
                    <a:bodyPr/>
                    <a:lstStyle/>
                    <a:p>
                      <a:r>
                        <a:rPr lang="en-US" sz="2400" b="1" dirty="0" smtClean="0">
                          <a:solidFill>
                            <a:schemeClr val="bg1"/>
                          </a:solidFill>
                        </a:rPr>
                        <a:t>Integration Project Kick-Offs</a:t>
                      </a:r>
                      <a:endParaRPr lang="en-US" sz="2400" b="1" dirty="0">
                        <a:solidFill>
                          <a:schemeClr val="bg1"/>
                        </a:solidFill>
                      </a:endParaRPr>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2014 Express Scripts Corporate Template v1.2 - Public Label">
  <a:themeElements>
    <a:clrScheme name="2014 Express Scripts Palette">
      <a:dk1>
        <a:srgbClr val="000000"/>
      </a:dk1>
      <a:lt1>
        <a:sysClr val="window" lastClr="FFFFFF"/>
      </a:lt1>
      <a:dk2>
        <a:srgbClr val="F4DC2C"/>
      </a:dk2>
      <a:lt2>
        <a:srgbClr val="71B1D5"/>
      </a:lt2>
      <a:accent1>
        <a:srgbClr val="003CB4"/>
      </a:accent1>
      <a:accent2>
        <a:srgbClr val="FE9100"/>
      </a:accent2>
      <a:accent3>
        <a:srgbClr val="840C4A"/>
      </a:accent3>
      <a:accent4>
        <a:srgbClr val="DC4B0A"/>
      </a:accent4>
      <a:accent5>
        <a:srgbClr val="CDD71E"/>
      </a:accent5>
      <a:accent6>
        <a:srgbClr val="9BA90E"/>
      </a:accent6>
      <a:hlink>
        <a:srgbClr val="0000FF"/>
      </a:hlink>
      <a:folHlink>
        <a:srgbClr val="840C4A"/>
      </a:folHlink>
    </a:clrScheme>
    <a:fontScheme name="Express Scripts">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wrap="square" lIns="91440" tIns="91440" rIns="91440" bIns="91440" rtlCol="0" anchor="ctr">
        <a:noAutofit/>
      </a:bodyPr>
      <a:lstStyle>
        <a:defPPr algn="ctr">
          <a:lnSpc>
            <a:spcPct val="90000"/>
          </a:lnSpc>
          <a:spcAft>
            <a:spcPts val="700"/>
          </a:spcAft>
          <a:defRPr dirty="0" err="1" smtClean="0">
            <a:solidFill>
              <a:schemeClr val="bg1"/>
            </a:solidFill>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06dbc50a-7c40-497c-8ead-392c4a2b388e"/>
</file>

<file path=customXml/itemProps1.xml><?xml version="1.0" encoding="utf-8"?>
<ds:datastoreItem xmlns:ds="http://schemas.openxmlformats.org/officeDocument/2006/customXml" ds:itemID="{BB25FA3E-386D-43F0-9A05-238DDFE72F39}">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15198</TotalTime>
  <Words>1941</Words>
  <Application>Microsoft Office PowerPoint</Application>
  <PresentationFormat>On-screen Show (4:3)</PresentationFormat>
  <Paragraphs>265</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2014 Express Scripts Corporate Template v1.2 - Public Label</vt:lpstr>
      <vt:lpstr>Surviving “The Perfect Storm”</vt:lpstr>
      <vt:lpstr>Let’s begin at the end of the story . . . </vt:lpstr>
      <vt:lpstr>Slide 3</vt:lpstr>
      <vt:lpstr>Slide 4</vt:lpstr>
      <vt:lpstr>In the beginning . . . </vt:lpstr>
      <vt:lpstr>Slide 6</vt:lpstr>
      <vt:lpstr>The Merger – Key Facts</vt:lpstr>
      <vt:lpstr>February 2013: Gap Identification</vt:lpstr>
      <vt:lpstr>Slide 9</vt:lpstr>
      <vt:lpstr>March 2013: Integration Project Kick-Offs</vt:lpstr>
      <vt:lpstr>Slide 11</vt:lpstr>
      <vt:lpstr>April 2013: New Government Program Mandates</vt:lpstr>
      <vt:lpstr>Slide 13</vt:lpstr>
      <vt:lpstr>Slide 14</vt:lpstr>
      <vt:lpstr>July 2013</vt:lpstr>
      <vt:lpstr>Business Outcomes</vt:lpstr>
      <vt:lpstr>July 2013</vt:lpstr>
      <vt:lpstr>Slide 18</vt:lpstr>
      <vt:lpstr>August and September 2013: A Multi-Faceted Approach to Organizational Learning</vt:lpstr>
      <vt:lpstr>Organizational Learning Goal</vt:lpstr>
      <vt:lpstr>BSA Essential Knowledge: Results</vt:lpstr>
      <vt:lpstr>August and September 2013: A Multi-Faceted Approach to Organizational Learning</vt:lpstr>
      <vt:lpstr>2013 --- A Year in Review</vt:lpstr>
      <vt:lpstr>VALUE OF BUSINESS ARCHITECTURE @ Express-Scripts</vt:lpstr>
      <vt:lpstr>What’s Next? (What we hope to accomplish in 2014)  </vt:lpstr>
      <vt:lpstr>To Learn More ….</vt:lpstr>
      <vt:lpstr>Slide 27</vt:lpstr>
    </vt:vector>
  </TitlesOfParts>
  <Company>Express Scripts,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 Frauenhoffer</dc:creator>
  <cp:lastModifiedBy>WoodsT</cp:lastModifiedBy>
  <cp:revision>360</cp:revision>
  <dcterms:created xsi:type="dcterms:W3CDTF">2013-09-22T22:22:01Z</dcterms:created>
  <dcterms:modified xsi:type="dcterms:W3CDTF">2014-03-26T15:52:04Z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d0490457-111e-4fea-b70c-5d3081e6df67</vt:lpwstr>
  </property>
  <property fmtid="{D5CDD505-2E9C-101B-9397-08002B2CF9AE}" pid="3" name="bjSaver">
    <vt:lpwstr>GwCNjCJUilMYT3JZixyIyZWJkULWBLeg</vt:lpwstr>
  </property>
  <property fmtid="{D5CDD505-2E9C-101B-9397-08002B2CF9AE}" pid="4" name="bjDocumentSecurityLabel">
    <vt:lpwstr>This item has no classification</vt:lpwstr>
  </property>
</Properties>
</file>