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5" r:id="rId2"/>
    <p:sldId id="296" r:id="rId3"/>
    <p:sldId id="297" r:id="rId4"/>
    <p:sldId id="298" r:id="rId5"/>
    <p:sldId id="301" r:id="rId6"/>
    <p:sldId id="300" r:id="rId7"/>
    <p:sldId id="280" r:id="rId8"/>
    <p:sldId id="289" r:id="rId9"/>
    <p:sldId id="281" r:id="rId10"/>
    <p:sldId id="282" r:id="rId11"/>
    <p:sldId id="283" r:id="rId12"/>
    <p:sldId id="284" r:id="rId13"/>
    <p:sldId id="290" r:id="rId14"/>
    <p:sldId id="292" r:id="rId15"/>
    <p:sldId id="293" r:id="rId16"/>
    <p:sldId id="294" r:id="rId17"/>
    <p:sldId id="286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3"/>
    <a:srgbClr val="B2D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5411" autoAdjust="0"/>
  </p:normalViewPr>
  <p:slideViewPr>
    <p:cSldViewPr snapToGrid="0" snapToObjects="1">
      <p:cViewPr varScale="1">
        <p:scale>
          <a:sx n="82" d="100"/>
          <a:sy n="82" d="100"/>
        </p:scale>
        <p:origin x="18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28503-760E-47A5-B289-F4C5ABB242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68D252-62E0-4624-8186-EE28C34C25F9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733DD847-2D20-4242-9683-A4EB9EE792E6}" type="parTrans" cxnId="{FF08536A-97DD-49AA-BAEC-ACA6B3C656DE}">
      <dgm:prSet/>
      <dgm:spPr/>
      <dgm:t>
        <a:bodyPr/>
        <a:lstStyle/>
        <a:p>
          <a:endParaRPr lang="en-US"/>
        </a:p>
      </dgm:t>
    </dgm:pt>
    <dgm:pt modelId="{8EBA4354-51F1-4D6F-A89D-040E5D2B94EE}" type="sibTrans" cxnId="{FF08536A-97DD-49AA-BAEC-ACA6B3C656DE}">
      <dgm:prSet/>
      <dgm:spPr/>
      <dgm:t>
        <a:bodyPr/>
        <a:lstStyle/>
        <a:p>
          <a:endParaRPr lang="en-US"/>
        </a:p>
      </dgm:t>
    </dgm:pt>
    <dgm:pt modelId="{C40C1353-1688-4074-B81F-1B92F7B49B61}">
      <dgm:prSet phldrT="[Text]"/>
      <dgm:spPr/>
      <dgm:t>
        <a:bodyPr/>
        <a:lstStyle/>
        <a:p>
          <a:r>
            <a:rPr lang="en-US" dirty="0" smtClean="0"/>
            <a:t>Portfolio Planning</a:t>
          </a:r>
          <a:endParaRPr lang="en-US" dirty="0"/>
        </a:p>
      </dgm:t>
    </dgm:pt>
    <dgm:pt modelId="{CDBC83FF-79C4-41DB-A8E8-687BE6BF6135}" type="parTrans" cxnId="{4A021FBB-0C08-4CEA-A63C-03CF16626E29}">
      <dgm:prSet/>
      <dgm:spPr/>
      <dgm:t>
        <a:bodyPr/>
        <a:lstStyle/>
        <a:p>
          <a:endParaRPr lang="en-US"/>
        </a:p>
      </dgm:t>
    </dgm:pt>
    <dgm:pt modelId="{2B6FA766-B5EC-44D9-92C8-60D27A2A9E63}" type="sibTrans" cxnId="{4A021FBB-0C08-4CEA-A63C-03CF16626E29}">
      <dgm:prSet/>
      <dgm:spPr/>
      <dgm:t>
        <a:bodyPr/>
        <a:lstStyle/>
        <a:p>
          <a:endParaRPr lang="en-US"/>
        </a:p>
      </dgm:t>
    </dgm:pt>
    <dgm:pt modelId="{D9CC675F-23DF-4FB3-AC45-87F4FA8BA8A9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2E65C33E-56D0-4E4A-9587-9E501F2FB2F4}" type="parTrans" cxnId="{46E4F295-767A-4768-BA69-95A99393348B}">
      <dgm:prSet/>
      <dgm:spPr/>
      <dgm:t>
        <a:bodyPr/>
        <a:lstStyle/>
        <a:p>
          <a:endParaRPr lang="en-US"/>
        </a:p>
      </dgm:t>
    </dgm:pt>
    <dgm:pt modelId="{7A1AA40B-9D8B-4C14-B1DA-58C1B3D2ACBA}" type="sibTrans" cxnId="{46E4F295-767A-4768-BA69-95A99393348B}">
      <dgm:prSet/>
      <dgm:spPr/>
      <dgm:t>
        <a:bodyPr/>
        <a:lstStyle/>
        <a:p>
          <a:endParaRPr lang="en-US"/>
        </a:p>
      </dgm:t>
    </dgm:pt>
    <dgm:pt modelId="{C11082E1-DE41-49FA-BB3B-2B61E41595F2}">
      <dgm:prSet phldrT="[Text]"/>
      <dgm:spPr/>
      <dgm:t>
        <a:bodyPr/>
        <a:lstStyle/>
        <a:p>
          <a:r>
            <a:rPr lang="en-US" dirty="0" smtClean="0"/>
            <a:t>Benefits Realization</a:t>
          </a:r>
          <a:endParaRPr lang="en-US" dirty="0"/>
        </a:p>
      </dgm:t>
    </dgm:pt>
    <dgm:pt modelId="{E112FA1D-F533-451D-979A-67FAC37B640B}" type="parTrans" cxnId="{0D5BB1F6-7596-4138-8E55-E7ED06F382A0}">
      <dgm:prSet/>
      <dgm:spPr/>
      <dgm:t>
        <a:bodyPr/>
        <a:lstStyle/>
        <a:p>
          <a:endParaRPr lang="en-US"/>
        </a:p>
      </dgm:t>
    </dgm:pt>
    <dgm:pt modelId="{2064A23C-FDE6-4217-BEA7-6A3640E8772F}" type="sibTrans" cxnId="{0D5BB1F6-7596-4138-8E55-E7ED06F382A0}">
      <dgm:prSet/>
      <dgm:spPr/>
      <dgm:t>
        <a:bodyPr/>
        <a:lstStyle/>
        <a:p>
          <a:endParaRPr lang="en-US"/>
        </a:p>
      </dgm:t>
    </dgm:pt>
    <dgm:pt modelId="{F5EEA546-2A32-404D-9574-81B3594F4D5B}" type="pres">
      <dgm:prSet presAssocID="{36D28503-760E-47A5-B289-F4C5ABB24209}" presName="Name0" presStyleCnt="0">
        <dgm:presLayoutVars>
          <dgm:dir/>
          <dgm:animLvl val="lvl"/>
          <dgm:resizeHandles val="exact"/>
        </dgm:presLayoutVars>
      </dgm:prSet>
      <dgm:spPr/>
    </dgm:pt>
    <dgm:pt modelId="{B90784B6-9A32-429B-A4BA-C2FBCB6C4B29}" type="pres">
      <dgm:prSet presAssocID="{4C68D252-62E0-4624-8186-EE28C34C25F9}" presName="parTxOnly" presStyleLbl="node1" presStyleIdx="0" presStyleCnt="4" custLinFactNeighborY="-1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91EC-64CB-4B1B-A582-1931E348CA1F}" type="pres">
      <dgm:prSet presAssocID="{8EBA4354-51F1-4D6F-A89D-040E5D2B94EE}" presName="parTxOnlySpace" presStyleCnt="0"/>
      <dgm:spPr/>
    </dgm:pt>
    <dgm:pt modelId="{60D487B8-14E1-4937-90DD-DC55CD53818F}" type="pres">
      <dgm:prSet presAssocID="{C40C1353-1688-4074-B81F-1B92F7B49B6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605D8-EA51-4AFD-956A-2ED61C3C207F}" type="pres">
      <dgm:prSet presAssocID="{2B6FA766-B5EC-44D9-92C8-60D27A2A9E63}" presName="parTxOnlySpace" presStyleCnt="0"/>
      <dgm:spPr/>
    </dgm:pt>
    <dgm:pt modelId="{04A039DD-07AC-433E-9CBF-F9B8072E76FE}" type="pres">
      <dgm:prSet presAssocID="{D9CC675F-23DF-4FB3-AC45-87F4FA8BA8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8B3DB-2E0A-4FE3-A30D-B082C0E8B181}" type="pres">
      <dgm:prSet presAssocID="{7A1AA40B-9D8B-4C14-B1DA-58C1B3D2ACBA}" presName="parTxOnlySpace" presStyleCnt="0"/>
      <dgm:spPr/>
    </dgm:pt>
    <dgm:pt modelId="{A2C9FCE7-BC32-4CA7-941A-512E579B5650}" type="pres">
      <dgm:prSet presAssocID="{C11082E1-DE41-49FA-BB3B-2B61E41595F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DCDEF-A5ED-4F2E-A763-555D0096A5B2}" type="presOf" srcId="{4C68D252-62E0-4624-8186-EE28C34C25F9}" destId="{B90784B6-9A32-429B-A4BA-C2FBCB6C4B29}" srcOrd="0" destOrd="0" presId="urn:microsoft.com/office/officeart/2005/8/layout/chevron1"/>
    <dgm:cxn modelId="{FF08536A-97DD-49AA-BAEC-ACA6B3C656DE}" srcId="{36D28503-760E-47A5-B289-F4C5ABB24209}" destId="{4C68D252-62E0-4624-8186-EE28C34C25F9}" srcOrd="0" destOrd="0" parTransId="{733DD847-2D20-4242-9683-A4EB9EE792E6}" sibTransId="{8EBA4354-51F1-4D6F-A89D-040E5D2B94EE}"/>
    <dgm:cxn modelId="{46E4F295-767A-4768-BA69-95A99393348B}" srcId="{36D28503-760E-47A5-B289-F4C5ABB24209}" destId="{D9CC675F-23DF-4FB3-AC45-87F4FA8BA8A9}" srcOrd="2" destOrd="0" parTransId="{2E65C33E-56D0-4E4A-9587-9E501F2FB2F4}" sibTransId="{7A1AA40B-9D8B-4C14-B1DA-58C1B3D2ACBA}"/>
    <dgm:cxn modelId="{3D7A0A16-D56E-40A3-9603-45FA3EE83749}" type="presOf" srcId="{D9CC675F-23DF-4FB3-AC45-87F4FA8BA8A9}" destId="{04A039DD-07AC-433E-9CBF-F9B8072E76FE}" srcOrd="0" destOrd="0" presId="urn:microsoft.com/office/officeart/2005/8/layout/chevron1"/>
    <dgm:cxn modelId="{0D5BB1F6-7596-4138-8E55-E7ED06F382A0}" srcId="{36D28503-760E-47A5-B289-F4C5ABB24209}" destId="{C11082E1-DE41-49FA-BB3B-2B61E41595F2}" srcOrd="3" destOrd="0" parTransId="{E112FA1D-F533-451D-979A-67FAC37B640B}" sibTransId="{2064A23C-FDE6-4217-BEA7-6A3640E8772F}"/>
    <dgm:cxn modelId="{1CCEB9F7-AD9F-4B6F-A2D0-853F1E5947C3}" type="presOf" srcId="{C40C1353-1688-4074-B81F-1B92F7B49B61}" destId="{60D487B8-14E1-4937-90DD-DC55CD53818F}" srcOrd="0" destOrd="0" presId="urn:microsoft.com/office/officeart/2005/8/layout/chevron1"/>
    <dgm:cxn modelId="{201B6481-FC15-405E-BA07-2757B0E4795C}" type="presOf" srcId="{36D28503-760E-47A5-B289-F4C5ABB24209}" destId="{F5EEA546-2A32-404D-9574-81B3594F4D5B}" srcOrd="0" destOrd="0" presId="urn:microsoft.com/office/officeart/2005/8/layout/chevron1"/>
    <dgm:cxn modelId="{73A566F9-A8D4-4EA4-9D70-A4E871E84ECE}" type="presOf" srcId="{C11082E1-DE41-49FA-BB3B-2B61E41595F2}" destId="{A2C9FCE7-BC32-4CA7-941A-512E579B5650}" srcOrd="0" destOrd="0" presId="urn:microsoft.com/office/officeart/2005/8/layout/chevron1"/>
    <dgm:cxn modelId="{4A021FBB-0C08-4CEA-A63C-03CF16626E29}" srcId="{36D28503-760E-47A5-B289-F4C5ABB24209}" destId="{C40C1353-1688-4074-B81F-1B92F7B49B61}" srcOrd="1" destOrd="0" parTransId="{CDBC83FF-79C4-41DB-A8E8-687BE6BF6135}" sibTransId="{2B6FA766-B5EC-44D9-92C8-60D27A2A9E63}"/>
    <dgm:cxn modelId="{40062790-7BC6-4BA5-AE71-A76C6512E0A5}" type="presParOf" srcId="{F5EEA546-2A32-404D-9574-81B3594F4D5B}" destId="{B90784B6-9A32-429B-A4BA-C2FBCB6C4B29}" srcOrd="0" destOrd="0" presId="urn:microsoft.com/office/officeart/2005/8/layout/chevron1"/>
    <dgm:cxn modelId="{5E84B9FD-E27B-4250-8828-49D231F019A0}" type="presParOf" srcId="{F5EEA546-2A32-404D-9574-81B3594F4D5B}" destId="{A22991EC-64CB-4B1B-A582-1931E348CA1F}" srcOrd="1" destOrd="0" presId="urn:microsoft.com/office/officeart/2005/8/layout/chevron1"/>
    <dgm:cxn modelId="{0134EC1F-00F1-4963-8C07-B6CA00609C0B}" type="presParOf" srcId="{F5EEA546-2A32-404D-9574-81B3594F4D5B}" destId="{60D487B8-14E1-4937-90DD-DC55CD53818F}" srcOrd="2" destOrd="0" presId="urn:microsoft.com/office/officeart/2005/8/layout/chevron1"/>
    <dgm:cxn modelId="{149FF3F7-D20D-4658-9EE0-76756AF6B8FB}" type="presParOf" srcId="{F5EEA546-2A32-404D-9574-81B3594F4D5B}" destId="{5D1605D8-EA51-4AFD-956A-2ED61C3C207F}" srcOrd="3" destOrd="0" presId="urn:microsoft.com/office/officeart/2005/8/layout/chevron1"/>
    <dgm:cxn modelId="{552E64CB-38EC-47ED-9578-48DD16F088BB}" type="presParOf" srcId="{F5EEA546-2A32-404D-9574-81B3594F4D5B}" destId="{04A039DD-07AC-433E-9CBF-F9B8072E76FE}" srcOrd="4" destOrd="0" presId="urn:microsoft.com/office/officeart/2005/8/layout/chevron1"/>
    <dgm:cxn modelId="{9E6AC912-85E6-490F-B7C9-549B1841BCC1}" type="presParOf" srcId="{F5EEA546-2A32-404D-9574-81B3594F4D5B}" destId="{0B98B3DB-2E0A-4FE3-A30D-B082C0E8B181}" srcOrd="5" destOrd="0" presId="urn:microsoft.com/office/officeart/2005/8/layout/chevron1"/>
    <dgm:cxn modelId="{AC46F8BD-E494-467E-9924-D684081C626B}" type="presParOf" srcId="{F5EEA546-2A32-404D-9574-81B3594F4D5B}" destId="{A2C9FCE7-BC32-4CA7-941A-512E579B565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784B6-9A32-429B-A4BA-C2FBCB6C4B29}">
      <dsp:nvSpPr>
        <dsp:cNvPr id="0" name=""/>
        <dsp:cNvSpPr/>
      </dsp:nvSpPr>
      <dsp:spPr>
        <a:xfrm>
          <a:off x="3923" y="0"/>
          <a:ext cx="228387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Strategy</a:t>
          </a:r>
          <a:endParaRPr lang="en-US" sz="2300" kern="1200" dirty="0"/>
        </a:p>
      </dsp:txBody>
      <dsp:txXfrm>
        <a:off x="423023" y="0"/>
        <a:ext cx="1445679" cy="838200"/>
      </dsp:txXfrm>
    </dsp:sp>
    <dsp:sp modelId="{60D487B8-14E1-4937-90DD-DC55CD53818F}">
      <dsp:nvSpPr>
        <dsp:cNvPr id="0" name=""/>
        <dsp:cNvSpPr/>
      </dsp:nvSpPr>
      <dsp:spPr>
        <a:xfrm>
          <a:off x="2059414" y="0"/>
          <a:ext cx="228387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Portfolio Planning</a:t>
          </a:r>
          <a:endParaRPr lang="en-US" sz="2300" kern="1200" dirty="0"/>
        </a:p>
      </dsp:txBody>
      <dsp:txXfrm>
        <a:off x="2478514" y="0"/>
        <a:ext cx="1445679" cy="838200"/>
      </dsp:txXfrm>
    </dsp:sp>
    <dsp:sp modelId="{04A039DD-07AC-433E-9CBF-F9B8072E76FE}">
      <dsp:nvSpPr>
        <dsp:cNvPr id="0" name=""/>
        <dsp:cNvSpPr/>
      </dsp:nvSpPr>
      <dsp:spPr>
        <a:xfrm>
          <a:off x="4114906" y="0"/>
          <a:ext cx="228387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Execution</a:t>
          </a:r>
          <a:endParaRPr lang="en-US" sz="2300" kern="1200" dirty="0"/>
        </a:p>
      </dsp:txBody>
      <dsp:txXfrm>
        <a:off x="4534006" y="0"/>
        <a:ext cx="1445679" cy="838200"/>
      </dsp:txXfrm>
    </dsp:sp>
    <dsp:sp modelId="{A2C9FCE7-BC32-4CA7-941A-512E579B5650}">
      <dsp:nvSpPr>
        <dsp:cNvPr id="0" name=""/>
        <dsp:cNvSpPr/>
      </dsp:nvSpPr>
      <dsp:spPr>
        <a:xfrm>
          <a:off x="6170397" y="0"/>
          <a:ext cx="228387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Benefits Realization</a:t>
          </a:r>
          <a:endParaRPr lang="en-US" sz="2300" kern="1200" dirty="0"/>
        </a:p>
      </dsp:txBody>
      <dsp:txXfrm>
        <a:off x="6589497" y="0"/>
        <a:ext cx="1445679" cy="8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14D8-D808-4CA4-9641-A3B9EA81D46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259CB-AC90-4D1C-B407-69E51653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3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9399-EDB5-4654-B842-AA873622E2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r>
              <a:rPr lang="en-US" baseline="0" dirty="0" smtClean="0"/>
              <a:t> – why was it important for BCBS?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36FA-AFC1-4BB7-89C7-6CD44B0B4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1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in planning stage</a:t>
            </a:r>
            <a:r>
              <a:rPr lang="en-US" baseline="0" dirty="0" smtClean="0"/>
              <a:t> which bridges to the execution.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road map is the link between the innovative ideas (target) and setting the stage for execution.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road map is capturing multiple data points or concepts including the capture of a work package which is the link between the approach to meet the target and the detailed project planning.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 points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 the system comprised of Vendor, Application, </a:t>
            </a:r>
            <a:r>
              <a:rPr lang="en-US" baseline="0" dirty="0" err="1" smtClean="0"/>
              <a:t>Datastore</a:t>
            </a:r>
            <a:r>
              <a:rPr lang="en-US" baseline="0" dirty="0" smtClean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 there Staff impacts?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 there Internal, External stakeholder impacts?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is the approach to high level task to drive the transformation?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are key milestones dependent on this transformation, system?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 there one time, manual, automated or removal of key integrated processes, integrations?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does a system stop full usage?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Decrease usage?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Runout where no more new work, but items might continue to flow through?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Conversely, what are the patterns for startup on the new systems?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road map facilitates communication of what we are doing, when we are doing it at a level that anybody can understand with supporting detail below.  It is one of the tools to effectively communicate at an aggregate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of the keys for success are active leadership support.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36FA-AFC1-4BB7-89C7-6CD44B0B4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9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585C-8959-48A2-B3B4-B4096F5352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9399-EDB5-4654-B842-AA873622E2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9399-EDB5-4654-B842-AA873622E2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9399-EDB5-4654-B842-AA873622E2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 Ideas</a:t>
            </a:r>
          </a:p>
          <a:p>
            <a:endParaRPr lang="en-US" dirty="0" smtClean="0"/>
          </a:p>
          <a:p>
            <a:r>
              <a:rPr lang="en-US" dirty="0" smtClean="0"/>
              <a:t>-Business / IT Alignment</a:t>
            </a:r>
          </a:p>
          <a:p>
            <a:r>
              <a:rPr lang="en-US" dirty="0" smtClean="0"/>
              <a:t>-Note: May move July meeting to</a:t>
            </a:r>
            <a:r>
              <a:rPr lang="en-US" baseline="0" dirty="0" smtClean="0"/>
              <a:t> Be The Match &amp; a Twins game</a:t>
            </a:r>
          </a:p>
          <a:p>
            <a:r>
              <a:rPr lang="en-US" baseline="0" dirty="0" smtClean="0"/>
              <a:t>-Note:  Target may co-present with Alex Randall in Sept</a:t>
            </a:r>
          </a:p>
          <a:p>
            <a:r>
              <a:rPr lang="en-US" baseline="0" dirty="0" smtClean="0"/>
              <a:t>-Note: Agile speaker first to set the ground; panel discussion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(Garret G from Thrivent)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-2017 Theme: Value Realization</a:t>
            </a:r>
          </a:p>
          <a:p>
            <a:endParaRPr lang="en-US" baseline="0" dirty="0" smtClean="0"/>
          </a:p>
          <a:p>
            <a:pPr marL="114300"/>
            <a:endParaRPr lang="en-US" sz="1100" i="1" dirty="0" smtClean="0"/>
          </a:p>
          <a:p>
            <a:pPr marL="114300"/>
            <a:endParaRPr lang="en-US" sz="11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Assumptions</a:t>
            </a:r>
          </a:p>
          <a:p>
            <a:pPr lvl="1"/>
            <a:r>
              <a:rPr lang="en-US" sz="2000" dirty="0" smtClean="0"/>
              <a:t>Problems that can be solved</a:t>
            </a:r>
          </a:p>
          <a:p>
            <a:pPr lvl="1"/>
            <a:r>
              <a:rPr lang="en-US" sz="2000" dirty="0" smtClean="0"/>
              <a:t>Value added</a:t>
            </a:r>
          </a:p>
          <a:p>
            <a:pPr lvl="1"/>
            <a:r>
              <a:rPr lang="en-US" sz="2000" dirty="0" smtClean="0"/>
              <a:t>“What is the question that you are trying to answer?”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59CB-AC90-4D1C-B407-69E516536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223-6985-47FF-B357-EABD0542443B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BD98-21CB-440E-8DE8-C3F9F3FB4063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18CA-54D8-4E1D-BA4C-0B717DC1BF22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4763"/>
            <a:ext cx="2133600" cy="365125"/>
          </a:xfrm>
        </p:spPr>
        <p:txBody>
          <a:bodyPr/>
          <a:lstStyle/>
          <a:p>
            <a:fld id="{5BD87B17-F040-4296-BE7B-754152A1869D}" type="datetime1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36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DE7-DB73-4CB0-A0B2-B8EF72E7C8A5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D0DB-2B4F-4F56-A528-3D2B6168FFB7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E80-01CE-468C-B109-C329E60FA4A3}" type="datetime1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64-598E-4C88-8921-694A9D3CD370}" type="datetime1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0EBD-605E-40C1-BF26-63575B603763}" type="datetime1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09F-E492-466E-9B54-B98C67B385C5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7A5-24AC-40A7-802E-400F08923C2E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9C6B-9603-4FB9-810D-31FEB97011AD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B066-9146-0544-8B78-801CCFD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94731"/>
            <a:ext cx="8256879" cy="13620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Twin Cities Business Architecture Forum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17, 2016</a:t>
            </a:r>
            <a:endParaRPr lang="en-US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61925" y="122238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Problem Statements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650" y="1337310"/>
            <a:ext cx="7905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common view of enterprise </a:t>
            </a:r>
            <a:r>
              <a:rPr lang="en-US" sz="2000" dirty="0"/>
              <a:t>view of priorities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common planning </a:t>
            </a:r>
            <a:r>
              <a:rPr lang="en-US" sz="2000" dirty="0"/>
              <a:t>vocabulary across the organization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Lack of Business </a:t>
            </a:r>
            <a:r>
              <a:rPr lang="en-US" sz="2000" dirty="0"/>
              <a:t>/ IT alignment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 </a:t>
            </a:r>
            <a:r>
              <a:rPr lang="en-US" sz="2000" dirty="0" smtClean="0"/>
              <a:t>reduction opportunities </a:t>
            </a:r>
            <a:r>
              <a:rPr lang="en-US" sz="2000" dirty="0"/>
              <a:t>(e.g., rationalization/consolidation of systems, organizations or core processes)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Need to rationalizing </a:t>
            </a:r>
            <a:r>
              <a:rPr lang="en-US" sz="2000" dirty="0"/>
              <a:t>mergers and </a:t>
            </a:r>
            <a:r>
              <a:rPr lang="en-US" sz="2000" dirty="0" smtClean="0"/>
              <a:t>acquisitions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Need to support major transformation efforts</a:t>
            </a:r>
            <a:endParaRPr lang="en-US" sz="2000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holistic </a:t>
            </a:r>
            <a:r>
              <a:rPr lang="en-US" sz="2000" dirty="0"/>
              <a:t>view of people, process, and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58145" y="147563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Common Attributes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68082"/>
              </p:ext>
            </p:extLst>
          </p:nvPr>
        </p:nvGraphicFramePr>
        <p:xfrm>
          <a:off x="258145" y="806062"/>
          <a:ext cx="854062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33"/>
                <a:gridCol w="51784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Rationale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horizon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 how the capability evolves over 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is changing in the capability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 how capability is transforming</a:t>
                      </a:r>
                      <a:r>
                        <a:rPr lang="en-US" sz="1400" baseline="0" dirty="0" smtClean="0"/>
                        <a:t> from current state to future state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Milestones</a:t>
                      </a:r>
                      <a:r>
                        <a:rPr lang="en-US" sz="1400" baseline="0" dirty="0" smtClean="0"/>
                        <a:t> / outcomes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States major milestones as “what you get” vs.</a:t>
                      </a:r>
                      <a:r>
                        <a:rPr lang="en-US" sz="1400" baseline="0" dirty="0" smtClean="0"/>
                        <a:t> simply project implementation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Constraints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Helps leaders understand what</a:t>
                      </a:r>
                      <a:r>
                        <a:rPr lang="en-US" sz="1400" baseline="0" dirty="0" smtClean="0"/>
                        <a:t> trade-offs may need to be made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Dependencies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</a:t>
                      </a:r>
                      <a:r>
                        <a:rPr lang="en-US" sz="1400" baseline="0" dirty="0" smtClean="0"/>
                        <a:t> how different parts of the roadmap connect to each other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Cost/Benefit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Demonstrate time to value, cost of the journey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Maturity of Capability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</a:t>
                      </a:r>
                      <a:r>
                        <a:rPr lang="en-US" sz="1400" baseline="0" dirty="0" smtClean="0"/>
                        <a:t> the current state of affairs for leaders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Metric</a:t>
                      </a:r>
                      <a:r>
                        <a:rPr lang="en-US" sz="1400" baseline="0" dirty="0" smtClean="0"/>
                        <a:t>s / KPIs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Demonstrates how progress</a:t>
                      </a:r>
                      <a:r>
                        <a:rPr lang="en-US" sz="1400" baseline="0" dirty="0" smtClean="0"/>
                        <a:t> will be measured over time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Capability</a:t>
                      </a:r>
                      <a:r>
                        <a:rPr lang="en-US" sz="1400" baseline="0" dirty="0" smtClean="0"/>
                        <a:t> Owner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</a:t>
                      </a:r>
                      <a:r>
                        <a:rPr lang="en-US" sz="1400" baseline="0" dirty="0" smtClean="0"/>
                        <a:t> who is accountable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 to People, Process,</a:t>
                      </a:r>
                      <a:r>
                        <a:rPr lang="en-US" sz="1400" baseline="0" dirty="0" smtClean="0"/>
                        <a:t> Tech,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 the</a:t>
                      </a:r>
                      <a:r>
                        <a:rPr lang="en-US" sz="1400" baseline="0" dirty="0" smtClean="0"/>
                        <a:t> changes that will need to be made to core operations and to technology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Strategic Importance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 if the capability</a:t>
                      </a:r>
                      <a:r>
                        <a:rPr lang="en-US" sz="1400" baseline="0" dirty="0" smtClean="0"/>
                        <a:t> is a “differentiator” or not for the organization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Trade-Offs, Key Decisions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Illustrates what decisions that sr. leaders may need to make to pave the way for a successful journey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0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76213" y="166213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Common Use Cases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650" y="1337310"/>
            <a:ext cx="79057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Capability Point of View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Enterprise </a:t>
            </a:r>
            <a:r>
              <a:rPr lang="en-US" sz="2000" dirty="0"/>
              <a:t>Point of View (roll-up of all capability roadmaps)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Point of </a:t>
            </a:r>
            <a:r>
              <a:rPr lang="en-US" sz="2000" dirty="0" smtClean="0"/>
              <a:t>View </a:t>
            </a:r>
            <a:endParaRPr lang="en-US" sz="2000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Investment </a:t>
            </a:r>
            <a:r>
              <a:rPr lang="en-US" sz="2000" dirty="0"/>
              <a:t>Point of View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Cross Capability </a:t>
            </a:r>
            <a:r>
              <a:rPr lang="en-US" sz="2000" dirty="0" smtClean="0"/>
              <a:t>Initiatives</a:t>
            </a:r>
            <a:endParaRPr lang="en-US" sz="2000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Merger/Acquisition/Divestiture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04787" y="166213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Future SIGs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650" y="1337310"/>
            <a:ext cx="7905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What topics would you all like to pursue further as a community?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Examples: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Intersection of Agile &amp; Business Architecture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Breaking down Roadmap Barriers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Others??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61925" y="122238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Examples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6" y="833894"/>
            <a:ext cx="8723913" cy="550177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74166" y="163513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Capability Roadmap Example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70592" y="2109375"/>
            <a:ext cx="2331720" cy="633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900"/>
              </a:spcBef>
              <a:defRPr/>
            </a:pPr>
            <a:r>
              <a:rPr lang="en-US" sz="1500" b="1" i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data points in one view as reference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0593" y="2921046"/>
            <a:ext cx="2331720" cy="633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900"/>
              </a:spcBef>
              <a:defRPr/>
            </a:pPr>
            <a:r>
              <a:rPr lang="en-US" sz="1500" b="1" i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to build the plan of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0592" y="3732717"/>
            <a:ext cx="2331720" cy="633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900"/>
              </a:spcBef>
              <a:defRPr/>
            </a:pPr>
            <a:r>
              <a:rPr lang="en-US" sz="1500" b="1" i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and drives effective communication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0592" y="4544389"/>
            <a:ext cx="2331720" cy="633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900"/>
              </a:spcBef>
              <a:defRPr/>
            </a:pPr>
            <a:r>
              <a:rPr lang="en-US" sz="1500" b="1" i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active leadership support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4185571" y="3493052"/>
            <a:ext cx="2505927" cy="23043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07" y="834315"/>
            <a:ext cx="4805462" cy="5109285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61904" y="169862"/>
            <a:ext cx="9310688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Capability Roadmap Example: </a:t>
            </a:r>
            <a:r>
              <a:rPr lang="en-US" sz="2800" dirty="0" smtClean="0"/>
              <a:t>What does this Tell Us?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1" y="198438"/>
            <a:ext cx="8456628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Enterprise POV: </a:t>
            </a:r>
            <a:r>
              <a:rPr lang="en-US" sz="2800" dirty="0" smtClean="0"/>
              <a:t>Roll-Up of Capability Roadmaps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78684" y="1104035"/>
            <a:ext cx="8719924" cy="4967889"/>
            <a:chOff x="-625475" y="-123825"/>
            <a:chExt cx="12172950" cy="7105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25475" y="-123825"/>
              <a:ext cx="12172950" cy="71056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048" y="329676"/>
              <a:ext cx="10448925" cy="603885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0" y="1984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Example: Application Roadmap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" y="831088"/>
            <a:ext cx="8048625" cy="5482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890" y="6406538"/>
            <a:ext cx="338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CEB </a:t>
            </a:r>
            <a:r>
              <a:rPr lang="en-US" i="1" dirty="0" err="1" smtClean="0"/>
              <a:t>Roadmapping</a:t>
            </a:r>
            <a:r>
              <a:rPr lang="en-US" i="1" dirty="0" smtClean="0"/>
              <a:t> Guide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43262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Why we’re here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447800"/>
            <a:ext cx="8362188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Charter </a:t>
            </a:r>
          </a:p>
          <a:p>
            <a:pPr marL="0" indent="0">
              <a:buNone/>
            </a:pPr>
            <a:r>
              <a:rPr lang="en-US" sz="2000" dirty="0" smtClean="0"/>
              <a:t>Create a Minnesota-based organization dedicated to the understanding and advancement of the role and professional practice of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to promote common definition and standards, share ideas, and connect like-minded professionals and networking through meetings, activities, presentations and educational development at the local level.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Mission</a:t>
            </a:r>
          </a:p>
          <a:p>
            <a:pPr marL="0" indent="0">
              <a:buNone/>
            </a:pPr>
            <a:r>
              <a:rPr lang="en-US" sz="2000" dirty="0" smtClean="0"/>
              <a:t>The Twin Cities Business Architecture Forum is an association of local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professionals dedicated to understanding, documenting and implementing improvements for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in all forms.  We explore the risks and benefits of key frameworks and standards, learn from and share with each other and support the practice of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in the Twin Cities and surrounding area.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TCBAF Year Ahead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/>
              <a:t>Business update</a:t>
            </a:r>
          </a:p>
          <a:p>
            <a:pPr fontAlgn="ctr"/>
            <a:r>
              <a:rPr lang="en-US" dirty="0" smtClean="0"/>
              <a:t>Upcoming events</a:t>
            </a:r>
          </a:p>
          <a:p>
            <a:pPr fontAlgn="ctr"/>
            <a:r>
              <a:rPr lang="en-US" dirty="0" smtClean="0"/>
              <a:t>SIG presentation and next steps</a:t>
            </a:r>
          </a:p>
          <a:p>
            <a:pPr fontAlgn="ctr"/>
            <a:r>
              <a:rPr lang="en-US" dirty="0" smtClean="0"/>
              <a:t>Thrivent presentation</a:t>
            </a: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4" y="442912"/>
            <a:ext cx="749808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Governance Structure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116530"/>
              </p:ext>
            </p:extLst>
          </p:nvPr>
        </p:nvGraphicFramePr>
        <p:xfrm>
          <a:off x="866775" y="1323975"/>
          <a:ext cx="7467599" cy="44398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86000"/>
                <a:gridCol w="1646550"/>
                <a:gridCol w="1401450"/>
                <a:gridCol w="2133599"/>
              </a:tblGrid>
              <a:tr h="304800">
                <a:tc>
                  <a:txBody>
                    <a:bodyPr/>
                    <a:lstStyle/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Name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Representing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Position 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Sponsor Representative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357699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Pam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Hullander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Cargill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Appointed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Dean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Heltemes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762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Tony Woods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Express Scripts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Michelle Wales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775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Bruce Lindberg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Metro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State University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Beth Schaefer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038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Jeff </a:t>
                      </a:r>
                      <a:r>
                        <a:rPr lang="en-US" sz="1400" dirty="0" err="1">
                          <a:latin typeface="Calibri" panose="020F0502020204030204" pitchFamily="34" charset="0"/>
                        </a:rPr>
                        <a:t>Dreher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Tracy Murphy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762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Jake Laabs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Thrivent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Bill Murphy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038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Pam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DeGrote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Trissential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Jim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Mohs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038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TBA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Medtronic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TBD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038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Tm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Jennissen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Community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Elected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63">
                <a:tc>
                  <a:txBody>
                    <a:bodyPr/>
                    <a:lstStyle/>
                    <a:p>
                      <a:pPr marL="2286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Sharon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Shakya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Community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Elected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Pat Salaski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Community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Elected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762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Linda Finley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Community and  Sponsors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Appointed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72807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198438"/>
            <a:ext cx="80010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2016/17 Programming </a:t>
            </a:r>
            <a:r>
              <a:rPr lang="en-US" sz="2000" b="1" dirty="0" smtClean="0">
                <a:solidFill>
                  <a:schemeClr val="accent1"/>
                </a:solidFill>
              </a:rPr>
              <a:t>Schedule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/>
          </p:nvPr>
        </p:nvGraphicFramePr>
        <p:xfrm>
          <a:off x="304800" y="1568450"/>
          <a:ext cx="8458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8706" y="776477"/>
            <a:ext cx="7086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2016/17 Theme – Enabling Strategy to Execution: Explore how your organization can successfully enable strategy execution to the fullest.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454" y="2559038"/>
            <a:ext cx="219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Strategy to Execution Overview</a:t>
            </a:r>
            <a:endParaRPr lang="en-US" sz="1400" b="1" dirty="0"/>
          </a:p>
          <a:p>
            <a:r>
              <a:rPr lang="en-US" sz="1400" dirty="0" err="1" smtClean="0"/>
              <a:t>ExpressScripts</a:t>
            </a:r>
            <a:r>
              <a:rPr lang="en-US" sz="1400" dirty="0" smtClean="0"/>
              <a:t> (March)</a:t>
            </a:r>
          </a:p>
          <a:p>
            <a:pPr marL="114300"/>
            <a:r>
              <a:rPr lang="en-US" sz="1400" i="1" dirty="0" smtClean="0"/>
              <a:t>Overview on Strategy to Execution practices – provided by </a:t>
            </a:r>
            <a:r>
              <a:rPr lang="en-US" sz="1400" i="1" dirty="0" err="1" smtClean="0"/>
              <a:t>Wynde</a:t>
            </a:r>
            <a:r>
              <a:rPr lang="en-US" sz="1400" i="1" dirty="0" smtClean="0"/>
              <a:t> K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77546" y="2559038"/>
            <a:ext cx="1837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Biz Arch and Agile Transformation</a:t>
            </a:r>
          </a:p>
          <a:p>
            <a:pPr marL="114300"/>
            <a:r>
              <a:rPr lang="en-US" sz="1400" dirty="0" err="1"/>
              <a:t>Trissential</a:t>
            </a:r>
            <a:r>
              <a:rPr lang="en-US" sz="1400" dirty="0"/>
              <a:t> (July)</a:t>
            </a:r>
            <a:endParaRPr lang="en-US" sz="1400" i="1" dirty="0" smtClean="0"/>
          </a:p>
          <a:p>
            <a:pPr marL="114300"/>
            <a:r>
              <a:rPr lang="en-US" sz="1400" i="1" dirty="0" smtClean="0"/>
              <a:t>What </a:t>
            </a:r>
            <a:r>
              <a:rPr lang="en-US" sz="1400" i="1" dirty="0"/>
              <a:t>is the intersection of BA and the Agile movement</a:t>
            </a:r>
          </a:p>
          <a:p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05721" y="2559038"/>
            <a:ext cx="1829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Leveraging Biz Arch to Ensure Successful Execution</a:t>
            </a:r>
          </a:p>
          <a:p>
            <a:r>
              <a:rPr lang="en-US" sz="1400" dirty="0" smtClean="0"/>
              <a:t>Cargill (November)</a:t>
            </a:r>
          </a:p>
          <a:p>
            <a:pPr marL="114300"/>
            <a:r>
              <a:rPr lang="en-US" sz="1400" i="1" dirty="0" smtClean="0"/>
              <a:t>Explore how BA can help drive successful execution of key priorities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3701" y="2584438"/>
            <a:ext cx="1977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Measures &amp; Metrics of Success</a:t>
            </a:r>
          </a:p>
          <a:p>
            <a:r>
              <a:rPr lang="en-US" sz="1400" dirty="0" smtClean="0"/>
              <a:t>Express Scripts (March)</a:t>
            </a:r>
          </a:p>
          <a:p>
            <a:pPr marL="114300"/>
            <a:r>
              <a:rPr lang="en-US" sz="1400" i="1" dirty="0" smtClean="0"/>
              <a:t>Best practices for measuring the success of your BA and Strategy efforts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454" y="4456207"/>
            <a:ext cx="2199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Strategy Clarification &amp; Alignment</a:t>
            </a:r>
          </a:p>
          <a:p>
            <a:r>
              <a:rPr lang="en-US" sz="1400" dirty="0" smtClean="0"/>
              <a:t>Thrivent (May)</a:t>
            </a:r>
          </a:p>
          <a:p>
            <a:pPr marL="114300"/>
            <a:r>
              <a:rPr lang="en-US" sz="1400" i="1" dirty="0" smtClean="0"/>
              <a:t>Explore how strategy gets created, clarified and shared across the organization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77546" y="4456207"/>
            <a:ext cx="1837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Capability Assessments in aid of Enterprise Planning</a:t>
            </a:r>
          </a:p>
          <a:p>
            <a:r>
              <a:rPr lang="en-US" sz="1400" dirty="0" smtClean="0"/>
              <a:t>Target (September)</a:t>
            </a:r>
          </a:p>
          <a:p>
            <a:pPr marL="114300"/>
            <a:r>
              <a:rPr lang="en-US" sz="1400" i="1" dirty="0" smtClean="0"/>
              <a:t>How can Capability Assessments inform enterprise-wide strategy and planning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05721" y="4456207"/>
            <a:ext cx="1829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Biz </a:t>
            </a:r>
            <a:r>
              <a:rPr lang="en-US" sz="1400" b="1" dirty="0"/>
              <a:t>Arch and Investment Alignment</a:t>
            </a:r>
          </a:p>
          <a:p>
            <a:r>
              <a:rPr lang="en-US" sz="1400" dirty="0"/>
              <a:t>Metro State (January</a:t>
            </a:r>
            <a:r>
              <a:rPr lang="en-US" sz="1400" dirty="0" smtClean="0"/>
              <a:t>) </a:t>
            </a:r>
          </a:p>
          <a:p>
            <a:r>
              <a:rPr lang="en-US" sz="1400" i="1" dirty="0" smtClean="0"/>
              <a:t>How </a:t>
            </a:r>
            <a:r>
              <a:rPr lang="en-US" sz="1400" i="1" dirty="0"/>
              <a:t>can BA be leveraged to optimize your investment portfolio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3701" y="4456207"/>
            <a:ext cx="1977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Realization Aligned to Capability Assessments</a:t>
            </a:r>
          </a:p>
          <a:p>
            <a:r>
              <a:rPr lang="en-US" sz="1400" dirty="0" smtClean="0"/>
              <a:t>Thrivent (May)</a:t>
            </a:r>
          </a:p>
          <a:p>
            <a:pPr marL="114300"/>
            <a:r>
              <a:rPr lang="en-US" sz="1400" i="1" dirty="0" smtClean="0"/>
              <a:t>How to create business cases and fully realize benefits of investments aligned to capability planning</a:t>
            </a:r>
          </a:p>
        </p:txBody>
      </p:sp>
    </p:spTree>
    <p:extLst>
      <p:ext uri="{BB962C8B-B14F-4D97-AF65-F5344CB8AC3E}">
        <p14:creationId xmlns:p14="http://schemas.microsoft.com/office/powerpoint/2010/main" val="421746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043223"/>
            <a:ext cx="744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84225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1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5240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-111" charset="0"/>
              </a:rPr>
              <a:t>2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1336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3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28956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4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35814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5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1910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6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49530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7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56388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8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6324600" y="3154348"/>
            <a:ext cx="27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9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7010400" y="315434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10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7696200" y="315434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-111" charset="0"/>
              </a:rPr>
              <a:t>11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8305800" y="315434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-111" charset="0"/>
              </a:rPr>
              <a:t>12</a:t>
            </a:r>
          </a:p>
        </p:txBody>
      </p:sp>
      <p:pic>
        <p:nvPicPr>
          <p:cNvPr id="28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728898"/>
            <a:ext cx="427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66"/>
          <p:cNvSpPr txBox="1">
            <a:spLocks noChangeArrowheads="1"/>
          </p:cNvSpPr>
          <p:nvPr/>
        </p:nvSpPr>
        <p:spPr bwMode="auto">
          <a:xfrm>
            <a:off x="563563" y="1198271"/>
            <a:ext cx="1235075" cy="141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-111" charset="0"/>
              </a:rPr>
              <a:t>January</a:t>
            </a:r>
          </a:p>
          <a:p>
            <a:r>
              <a:rPr lang="en-US" sz="1200" dirty="0" smtClean="0">
                <a:latin typeface="Calibri" pitchFamily="-111" charset="0"/>
              </a:rPr>
              <a:t>Metro State</a:t>
            </a:r>
          </a:p>
          <a:p>
            <a:r>
              <a:rPr lang="en-US" sz="1200" b="1" dirty="0" smtClean="0"/>
              <a:t>Target’s </a:t>
            </a:r>
            <a:r>
              <a:rPr lang="en-US" sz="1200" b="1" dirty="0" err="1" smtClean="0"/>
              <a:t>BAarch</a:t>
            </a:r>
            <a:r>
              <a:rPr lang="en-US" sz="1200" b="1" dirty="0" smtClean="0"/>
              <a:t> Tool Journey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 smtClean="0"/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1962550" y="1201991"/>
            <a:ext cx="1225027" cy="1415772"/>
          </a:xfrm>
          <a:prstGeom prst="rect">
            <a:avLst/>
          </a:prstGeom>
          <a:solidFill>
            <a:srgbClr val="FF681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-111" charset="0"/>
              </a:rPr>
              <a:t>March</a:t>
            </a:r>
          </a:p>
          <a:p>
            <a:r>
              <a:rPr lang="en-US" sz="1200" dirty="0" smtClean="0">
                <a:latin typeface="Calibri" pitchFamily="-111" charset="0"/>
              </a:rPr>
              <a:t>Express-Scripts</a:t>
            </a:r>
          </a:p>
          <a:p>
            <a:r>
              <a:rPr lang="en-US" sz="1200" b="1" dirty="0" smtClean="0"/>
              <a:t>Strategy to Execution Overview</a:t>
            </a:r>
          </a:p>
          <a:p>
            <a:endParaRPr lang="en-US" sz="1200" b="1" dirty="0"/>
          </a:p>
          <a:p>
            <a:endParaRPr lang="en-US" sz="1200" b="1" dirty="0" smtClean="0"/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3380581" y="1201991"/>
            <a:ext cx="1379415" cy="1415772"/>
          </a:xfrm>
          <a:prstGeom prst="rect">
            <a:avLst/>
          </a:prstGeom>
          <a:solidFill>
            <a:srgbClr val="42B07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-111" charset="0"/>
              </a:rPr>
              <a:t>May</a:t>
            </a:r>
          </a:p>
          <a:p>
            <a:r>
              <a:rPr lang="en-US" sz="1200" dirty="0" smtClean="0">
                <a:latin typeface="Calibri" pitchFamily="-111" charset="0"/>
              </a:rPr>
              <a:t>Thrivent</a:t>
            </a:r>
          </a:p>
          <a:p>
            <a:r>
              <a:rPr lang="en-US" sz="1200" b="1" dirty="0" smtClean="0"/>
              <a:t>Strategy Creation, Clarification &amp; Alignment</a:t>
            </a:r>
            <a:r>
              <a:rPr lang="en-US" sz="1200" dirty="0" smtClean="0">
                <a:latin typeface="Calibri" pitchFamily="-111" charset="0"/>
              </a:rPr>
              <a:t> </a:t>
            </a:r>
          </a:p>
          <a:p>
            <a:endParaRPr lang="en-US" sz="1200" dirty="0">
              <a:latin typeface="Calibri" pitchFamily="-111" charset="0"/>
            </a:endParaRPr>
          </a:p>
          <a:p>
            <a:endParaRPr lang="en-US" sz="1200" dirty="0" smtClean="0">
              <a:latin typeface="Calibri" pitchFamily="-111" charset="0"/>
            </a:endParaRP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4950910" y="1203588"/>
            <a:ext cx="1160966" cy="14157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-111" charset="0"/>
              </a:rPr>
              <a:t>July</a:t>
            </a:r>
          </a:p>
          <a:p>
            <a:r>
              <a:rPr lang="en-US" sz="1200" dirty="0" err="1" smtClean="0">
                <a:latin typeface="Calibri" pitchFamily="-111" charset="0"/>
              </a:rPr>
              <a:t>Trissential</a:t>
            </a:r>
            <a:endParaRPr lang="en-US" sz="1200" dirty="0" smtClean="0">
              <a:latin typeface="Calibri" pitchFamily="-111" charset="0"/>
            </a:endParaRPr>
          </a:p>
          <a:p>
            <a:r>
              <a:rPr lang="en-US" sz="1200" b="1" dirty="0" smtClean="0"/>
              <a:t>BArch and Investment Alignment</a:t>
            </a:r>
          </a:p>
          <a:p>
            <a:endParaRPr lang="en-US" sz="1200" b="1" dirty="0"/>
          </a:p>
          <a:p>
            <a:endParaRPr lang="en-US" sz="1200" b="1" dirty="0" smtClean="0"/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6339848" y="1203588"/>
            <a:ext cx="1158875" cy="14157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alibri" pitchFamily="-111" charset="0"/>
              </a:rPr>
              <a:t>September</a:t>
            </a:r>
          </a:p>
          <a:p>
            <a:r>
              <a:rPr lang="en-US" sz="1200" dirty="0" smtClean="0">
                <a:latin typeface="Calibri" pitchFamily="-111" charset="0"/>
              </a:rPr>
              <a:t>Target </a:t>
            </a:r>
          </a:p>
          <a:p>
            <a:r>
              <a:rPr lang="en-US" sz="1200" b="1" dirty="0" smtClean="0"/>
              <a:t>Capability Assessments in aid of Enterprise Planning</a:t>
            </a:r>
            <a:endParaRPr lang="en-US" sz="1200" dirty="0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762000" y="3838560"/>
            <a:ext cx="1158875" cy="49244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 pitchFamily="-111" charset="0"/>
              </a:rPr>
              <a:t>February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Calibri" pitchFamily="-111" charset="0"/>
              </a:rPr>
              <a:t>Board Retreat</a:t>
            </a:r>
            <a:endParaRPr lang="en-US" sz="1200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558800" y="336258"/>
            <a:ext cx="8580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+mj-lt"/>
              </a:rPr>
              <a:t>2016 – A Plan forward</a:t>
            </a:r>
          </a:p>
        </p:txBody>
      </p:sp>
      <p:pic>
        <p:nvPicPr>
          <p:cNvPr id="46" name="Picture 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6675" y="4899004"/>
            <a:ext cx="9309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81"/>
          <p:cNvSpPr>
            <a:spLocks noChangeArrowheads="1"/>
          </p:cNvSpPr>
          <p:nvPr/>
        </p:nvSpPr>
        <p:spPr bwMode="auto">
          <a:xfrm>
            <a:off x="5649306" y="5169107"/>
            <a:ext cx="980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Grow SIG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Groups </a:t>
            </a:r>
            <a:endParaRPr lang="en-US" sz="1400" dirty="0">
              <a:solidFill>
                <a:srgbClr val="3366FF"/>
              </a:solidFill>
              <a:latin typeface="Calibri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711" y="5273654"/>
            <a:ext cx="187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Key 2016</a:t>
            </a:r>
          </a:p>
          <a:p>
            <a:r>
              <a:rPr lang="en-US" sz="1600" dirty="0" smtClean="0"/>
              <a:t>Plans</a:t>
            </a:r>
            <a:endParaRPr lang="en-US" sz="1600" dirty="0"/>
          </a:p>
        </p:txBody>
      </p:sp>
      <p:sp>
        <p:nvSpPr>
          <p:cNvPr id="49" name="Rectangle 81"/>
          <p:cNvSpPr>
            <a:spLocks noChangeArrowheads="1"/>
          </p:cNvSpPr>
          <p:nvPr/>
        </p:nvSpPr>
        <p:spPr bwMode="auto">
          <a:xfrm>
            <a:off x="3028950" y="5183412"/>
            <a:ext cx="154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First Annual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Business Architecture Conference</a:t>
            </a:r>
            <a:endParaRPr lang="en-US" sz="1400" dirty="0">
              <a:solidFill>
                <a:srgbClr val="3366FF"/>
              </a:solidFill>
              <a:latin typeface="Calibri" pitchFamily="-111" charset="0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7717275" y="1203588"/>
            <a:ext cx="1158875" cy="141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Calibri" pitchFamily="-111" charset="0"/>
              </a:rPr>
              <a:t>November</a:t>
            </a:r>
            <a:endParaRPr lang="en-US" sz="1400" b="1" dirty="0">
              <a:latin typeface="Calibri" pitchFamily="-111" charset="0"/>
            </a:endParaRPr>
          </a:p>
          <a:p>
            <a:r>
              <a:rPr lang="en-US" sz="1200" dirty="0" smtClean="0">
                <a:latin typeface="Calibri" pitchFamily="-111" charset="0"/>
              </a:rPr>
              <a:t>Cargill</a:t>
            </a:r>
          </a:p>
          <a:p>
            <a:r>
              <a:rPr lang="en-US" sz="1200" b="1" dirty="0" smtClean="0"/>
              <a:t>Leveraging </a:t>
            </a:r>
            <a:r>
              <a:rPr lang="en-US" sz="1200" b="1" dirty="0" err="1" smtClean="0"/>
              <a:t>BArch</a:t>
            </a:r>
            <a:r>
              <a:rPr lang="en-US" sz="1200" b="1" dirty="0" smtClean="0"/>
              <a:t> to Ensure Successful Execution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4419600" y="5169107"/>
            <a:ext cx="114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Execute Program Schedule</a:t>
            </a:r>
            <a:endParaRPr lang="en-US" sz="1400" dirty="0">
              <a:solidFill>
                <a:srgbClr val="3366FF"/>
              </a:solidFill>
              <a:latin typeface="Calibri" pitchFamily="-111" charset="0"/>
            </a:endParaRPr>
          </a:p>
        </p:txBody>
      </p:sp>
      <p:sp>
        <p:nvSpPr>
          <p:cNvPr id="51" name="Text Box 66"/>
          <p:cNvSpPr txBox="1">
            <a:spLocks noChangeArrowheads="1"/>
          </p:cNvSpPr>
          <p:nvPr/>
        </p:nvSpPr>
        <p:spPr bwMode="auto">
          <a:xfrm>
            <a:off x="6339848" y="3838560"/>
            <a:ext cx="1783390" cy="8617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-111" charset="0"/>
              </a:rPr>
              <a:t>Fall</a:t>
            </a:r>
            <a:endParaRPr lang="en-US" sz="1400" b="1" dirty="0">
              <a:latin typeface="Calibri" pitchFamily="-111" charset="0"/>
            </a:endParaRPr>
          </a:p>
          <a:p>
            <a:r>
              <a:rPr lang="en-US" sz="1200" dirty="0" smtClean="0">
                <a:latin typeface="Calibri" pitchFamily="-111" charset="0"/>
              </a:rPr>
              <a:t>First Annual Business Architecture Community  Conference</a:t>
            </a:r>
            <a:endParaRPr lang="en-US" sz="1200" dirty="0">
              <a:latin typeface="Calibri" pitchFamily="-111" charset="0"/>
            </a:endParaRPr>
          </a:p>
        </p:txBody>
      </p:sp>
      <p:sp>
        <p:nvSpPr>
          <p:cNvPr id="52" name="Rectangle 81"/>
          <p:cNvSpPr>
            <a:spLocks noChangeArrowheads="1"/>
          </p:cNvSpPr>
          <p:nvPr/>
        </p:nvSpPr>
        <p:spPr bwMode="auto">
          <a:xfrm>
            <a:off x="6639906" y="5169107"/>
            <a:ext cx="18182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Collegial Collaboration Strategy (i.e.: AEA, DSMBAF) </a:t>
            </a:r>
            <a:endParaRPr lang="en-US" sz="1400" dirty="0">
              <a:solidFill>
                <a:srgbClr val="3366FF"/>
              </a:solidFill>
              <a:latin typeface="Calibri" pitchFamily="-111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1253332" y="5200629"/>
            <a:ext cx="16422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alibri" pitchFamily="-111" charset="0"/>
              </a:rPr>
              <a:t>Assimilate new Board and Sponsor members</a:t>
            </a:r>
            <a:endParaRPr lang="en-US" sz="1400" dirty="0">
              <a:solidFill>
                <a:srgbClr val="3366FF"/>
              </a:solidFill>
              <a:latin typeface="Calibri" pitchFamily="-111" charset="0"/>
            </a:endParaRP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245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3838906"/>
            <a:ext cx="8530590" cy="2470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0" y="1984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SIG Overview &amp; Participants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4825" y="3873196"/>
            <a:ext cx="40671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Roadmapping</a:t>
            </a:r>
            <a:r>
              <a:rPr lang="en-US" sz="2000" b="1" dirty="0" smtClean="0"/>
              <a:t> SIG Participants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Stephen Clark - </a:t>
            </a:r>
            <a:r>
              <a:rPr lang="en-US" dirty="0"/>
              <a:t>Ameriprise Financial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Jeff </a:t>
            </a:r>
            <a:r>
              <a:rPr lang="en-US" dirty="0" err="1"/>
              <a:t>Dreher</a:t>
            </a:r>
            <a:r>
              <a:rPr lang="en-US" dirty="0"/>
              <a:t> – Target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Linda Finley – Leadership </a:t>
            </a:r>
            <a:r>
              <a:rPr lang="en-US" dirty="0" smtClean="0"/>
              <a:t>Advantage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Webb </a:t>
            </a:r>
            <a:r>
              <a:rPr lang="en-US" dirty="0" err="1" smtClean="0"/>
              <a:t>Friedly</a:t>
            </a:r>
            <a:r>
              <a:rPr lang="en-US" dirty="0" smtClean="0"/>
              <a:t> – Target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Bob </a:t>
            </a:r>
            <a:r>
              <a:rPr lang="en-US" dirty="0"/>
              <a:t>Grogan – </a:t>
            </a:r>
            <a:r>
              <a:rPr lang="en-US" dirty="0" smtClean="0"/>
              <a:t>Target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07670" y="712483"/>
            <a:ext cx="8229600" cy="31176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000" b="1" dirty="0" smtClean="0"/>
              <a:t>Special Interest Group (SIG) Goals: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Pilot a SIG / working group format for TCBAF (most likely 2-3 meetings on off months)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Ideally a working group of 8 – 12 community members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Share best practices of companies that are currently engaged in capability </a:t>
            </a:r>
            <a:r>
              <a:rPr lang="en-US" sz="1800" dirty="0" err="1" smtClean="0"/>
              <a:t>roadmapping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Examine industry best practices that practitioners may have been exposed 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Create a toolkit or set of observations to bring back to the TCBAF Community in early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5875" y="4142723"/>
            <a:ext cx="343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Gary Jaax – </a:t>
            </a:r>
            <a:r>
              <a:rPr lang="en-US" dirty="0" err="1"/>
              <a:t>Optum</a:t>
            </a:r>
            <a:r>
              <a:rPr lang="en-US" dirty="0"/>
              <a:t> </a:t>
            </a:r>
            <a:r>
              <a:rPr lang="en-US" dirty="0" smtClean="0"/>
              <a:t>Health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Tim </a:t>
            </a:r>
            <a:r>
              <a:rPr lang="en-US" dirty="0"/>
              <a:t>Jennissen - Blue Cross and Blue Shield of MN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Steve Massine - </a:t>
            </a:r>
            <a:r>
              <a:rPr lang="en-US" dirty="0" smtClean="0"/>
              <a:t>Target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Pat </a:t>
            </a:r>
            <a:r>
              <a:rPr lang="en-US" dirty="0" err="1"/>
              <a:t>Salaski</a:t>
            </a:r>
            <a:r>
              <a:rPr lang="en-US" dirty="0"/>
              <a:t> – Medtronic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Sharon </a:t>
            </a:r>
            <a:r>
              <a:rPr lang="en-US" dirty="0" err="1"/>
              <a:t>Shakya</a:t>
            </a:r>
            <a:r>
              <a:rPr lang="en-US" dirty="0"/>
              <a:t> – </a:t>
            </a:r>
            <a:r>
              <a:rPr lang="en-US" dirty="0" err="1" smtClean="0"/>
              <a:t>Medica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" y="6458519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198438"/>
            <a:ext cx="8001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Observations &amp; Lessons Learned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650" y="796122"/>
            <a:ext cx="790575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Great opportunity to share real-world ideas and examples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There was a lot of commonality across the group (we’re all facing very similar problems)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Creating a roadmap for the first time is relatively easy, it’s much harder to sustain this effort over time - requires org commitment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Hard to share proprietary information (either requires fuzzing out, or additional work to sanitize information)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Getting a commitment is a challenge; we all live busy lives!  Perhaps have an understanding of the commitment going in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Be clear on the start/stop commitment for the SIG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It’s dependent on the members  - you get out of it what you put into it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Venue – </a:t>
            </a:r>
            <a:r>
              <a:rPr lang="en-US" sz="2000" dirty="0" smtClean="0"/>
              <a:t>Kieran’s Irish Pub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ros</a:t>
            </a:r>
            <a:r>
              <a:rPr lang="en-US" sz="2000" dirty="0"/>
              <a:t>: informal environment, </a:t>
            </a:r>
            <a:r>
              <a:rPr lang="en-US" sz="2000" dirty="0" smtClean="0"/>
              <a:t>good beer, good food, nice networking environment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Con: lack of whiteboard, dimmer lighting, downtown location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1793" y="96828"/>
            <a:ext cx="8436549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Context: Enabling Improved Strategy Execution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21920"/>
            <a:ext cx="8305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4" y="6363925"/>
            <a:ext cx="2867844" cy="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6524" y="857241"/>
            <a:ext cx="4740915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Enterprise Strategies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96524" y="1863589"/>
            <a:ext cx="4740915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Capabilities Impacted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2737" y="5110334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Project / Product</a:t>
            </a:r>
            <a:endParaRPr lang="en-US" sz="1050" b="1" dirty="0"/>
          </a:p>
        </p:txBody>
      </p:sp>
      <p:sp>
        <p:nvSpPr>
          <p:cNvPr id="10" name="Rectangle 9"/>
          <p:cNvSpPr/>
          <p:nvPr/>
        </p:nvSpPr>
        <p:spPr>
          <a:xfrm>
            <a:off x="939400" y="5110334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Project / Product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6062" y="5110334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Project / Product</a:t>
            </a:r>
            <a:endParaRPr lang="en-US" sz="1100" b="1" dirty="0"/>
          </a:p>
        </p:txBody>
      </p:sp>
      <p:sp>
        <p:nvSpPr>
          <p:cNvPr id="14" name="Rectangle 13"/>
          <p:cNvSpPr/>
          <p:nvPr/>
        </p:nvSpPr>
        <p:spPr>
          <a:xfrm>
            <a:off x="496524" y="2869937"/>
            <a:ext cx="4740915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Capability Gap / Needs Assessment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96524" y="3876286"/>
            <a:ext cx="4740915" cy="613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Capability Roadmaps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3338509" y="5117260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App</a:t>
            </a:r>
          </a:p>
          <a:p>
            <a:pPr algn="ctr"/>
            <a:r>
              <a:rPr lang="en-US" sz="1050" b="1" dirty="0" smtClean="0"/>
              <a:t>Arch</a:t>
            </a:r>
            <a:endParaRPr lang="en-US" sz="1050" b="1" dirty="0"/>
          </a:p>
        </p:txBody>
      </p:sp>
      <p:sp>
        <p:nvSpPr>
          <p:cNvPr id="21" name="Rectangle 20"/>
          <p:cNvSpPr/>
          <p:nvPr/>
        </p:nvSpPr>
        <p:spPr>
          <a:xfrm>
            <a:off x="4105172" y="5117260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Data</a:t>
            </a:r>
          </a:p>
          <a:p>
            <a:pPr algn="ctr"/>
            <a:r>
              <a:rPr lang="en-US" sz="1100" b="1" dirty="0" smtClean="0"/>
              <a:t>Arch</a:t>
            </a:r>
            <a:endParaRPr lang="en-US" sz="1100" b="1" dirty="0"/>
          </a:p>
        </p:txBody>
      </p:sp>
      <p:sp>
        <p:nvSpPr>
          <p:cNvPr id="22" name="Rectangle 21"/>
          <p:cNvSpPr/>
          <p:nvPr/>
        </p:nvSpPr>
        <p:spPr>
          <a:xfrm>
            <a:off x="4871834" y="5117260"/>
            <a:ext cx="696191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Tech</a:t>
            </a:r>
          </a:p>
          <a:p>
            <a:pPr algn="ctr"/>
            <a:r>
              <a:rPr lang="en-US" sz="1100" b="1" dirty="0" smtClean="0"/>
              <a:t>Arch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3068" y="5740714"/>
            <a:ext cx="1189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Solution Delivery</a:t>
            </a:r>
            <a:endParaRPr lang="en-US" sz="1100" b="1" dirty="0"/>
          </a:p>
        </p:txBody>
      </p:sp>
      <p:sp>
        <p:nvSpPr>
          <p:cNvPr id="25" name="Left-Right Arrow 24"/>
          <p:cNvSpPr/>
          <p:nvPr/>
        </p:nvSpPr>
        <p:spPr>
          <a:xfrm>
            <a:off x="2543067" y="5253577"/>
            <a:ext cx="654627" cy="340429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6086" y="5737249"/>
            <a:ext cx="162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Enterprise Arch Planning</a:t>
            </a:r>
            <a:endParaRPr lang="en-US" sz="1100" b="1" dirty="0"/>
          </a:p>
        </p:txBody>
      </p:sp>
      <p:sp>
        <p:nvSpPr>
          <p:cNvPr id="27" name="Left-Right Arrow 26"/>
          <p:cNvSpPr/>
          <p:nvPr/>
        </p:nvSpPr>
        <p:spPr>
          <a:xfrm rot="5400000">
            <a:off x="1076808" y="4644966"/>
            <a:ext cx="465615" cy="340429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5400000">
            <a:off x="4220459" y="4624988"/>
            <a:ext cx="465615" cy="340429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5400000">
            <a:off x="2700489" y="3545200"/>
            <a:ext cx="332985" cy="243458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7835" y="906592"/>
            <a:ext cx="34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Codifying strategy for company-wide consumption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57835" y="1707764"/>
            <a:ext cx="341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Understand what capabilities will be required to deliver on the strategy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57835" y="2743071"/>
            <a:ext cx="341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Understand what gaps / needs are required to realize the strategy </a:t>
            </a:r>
          </a:p>
          <a:p>
            <a:pPr algn="ctr"/>
            <a:r>
              <a:rPr lang="en-US" dirty="0" smtClean="0"/>
              <a:t>(people, process, tech, data)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29249" y="3971683"/>
            <a:ext cx="366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Roadmap how these capability enablers will be delivered over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6524" y="6124570"/>
            <a:ext cx="4740915" cy="613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Results Management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38817" y="5032601"/>
            <a:ext cx="307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Deliver against capability roadmaps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91146" y="5886770"/>
            <a:ext cx="3669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 the metrics and results to ensure the end-business outcomes were achieved</a:t>
            </a:r>
            <a:endParaRPr lang="en-US" dirty="0"/>
          </a:p>
        </p:txBody>
      </p:sp>
      <p:sp>
        <p:nvSpPr>
          <p:cNvPr id="35" name="Left-Right Arrow 34"/>
          <p:cNvSpPr/>
          <p:nvPr/>
        </p:nvSpPr>
        <p:spPr>
          <a:xfrm rot="5400000">
            <a:off x="2700489" y="2554600"/>
            <a:ext cx="332985" cy="243458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rot="5400000">
            <a:off x="2700489" y="1535424"/>
            <a:ext cx="332985" cy="243458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B066-9146-0544-8B78-801CCFD337E5}" type="slidenum">
              <a:rPr lang="en-US" smtClean="0"/>
              <a:t>9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5670" y="1606711"/>
            <a:ext cx="260873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25670" y="2673507"/>
            <a:ext cx="260873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25670" y="3794091"/>
            <a:ext cx="260873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25670" y="4807099"/>
            <a:ext cx="260873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25670" y="5820107"/>
            <a:ext cx="260873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6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2109</Words>
  <Application>Microsoft Office PowerPoint</Application>
  <PresentationFormat>On-screen Show (4:3)</PresentationFormat>
  <Paragraphs>399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The Twin Cities Business Architecture Forum Community Update</vt:lpstr>
      <vt:lpstr>Why we’re here</vt:lpstr>
      <vt:lpstr>TCBAF Year Ahead</vt:lpstr>
      <vt:lpstr>Governance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Vision 2 Reality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Salaski</dc:creator>
  <cp:lastModifiedBy>Jeffrey.Dreher</cp:lastModifiedBy>
  <cp:revision>104</cp:revision>
  <cp:lastPrinted>2014-09-11T01:45:00Z</cp:lastPrinted>
  <dcterms:created xsi:type="dcterms:W3CDTF">2014-09-11T01:27:39Z</dcterms:created>
  <dcterms:modified xsi:type="dcterms:W3CDTF">2016-05-17T18:57:58Z</dcterms:modified>
</cp:coreProperties>
</file>