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8" r:id="rId3"/>
  </p:sldMasterIdLst>
  <p:notesMasterIdLst>
    <p:notesMasterId r:id="rId43"/>
  </p:notesMasterIdLst>
  <p:sldIdLst>
    <p:sldId id="256" r:id="rId4"/>
    <p:sldId id="257" r:id="rId5"/>
    <p:sldId id="284" r:id="rId6"/>
    <p:sldId id="299" r:id="rId7"/>
    <p:sldId id="301" r:id="rId8"/>
    <p:sldId id="279" r:id="rId9"/>
    <p:sldId id="285" r:id="rId10"/>
    <p:sldId id="286" r:id="rId11"/>
    <p:sldId id="298" r:id="rId12"/>
    <p:sldId id="287" r:id="rId13"/>
    <p:sldId id="296" r:id="rId14"/>
    <p:sldId id="293" r:id="rId15"/>
    <p:sldId id="306" r:id="rId16"/>
    <p:sldId id="288" r:id="rId17"/>
    <p:sldId id="303" r:id="rId18"/>
    <p:sldId id="304" r:id="rId19"/>
    <p:sldId id="305" r:id="rId20"/>
    <p:sldId id="307" r:id="rId21"/>
    <p:sldId id="294" r:id="rId22"/>
    <p:sldId id="297" r:id="rId23"/>
    <p:sldId id="289" r:id="rId24"/>
    <p:sldId id="308" r:id="rId25"/>
    <p:sldId id="277" r:id="rId26"/>
    <p:sldId id="290" r:id="rId27"/>
    <p:sldId id="309" r:id="rId28"/>
    <p:sldId id="265" r:id="rId29"/>
    <p:sldId id="258" r:id="rId30"/>
    <p:sldId id="283" r:id="rId31"/>
    <p:sldId id="276" r:id="rId32"/>
    <p:sldId id="282" r:id="rId33"/>
    <p:sldId id="262" r:id="rId34"/>
    <p:sldId id="278" r:id="rId35"/>
    <p:sldId id="271" r:id="rId36"/>
    <p:sldId id="281" r:id="rId37"/>
    <p:sldId id="291" r:id="rId38"/>
    <p:sldId id="268" r:id="rId39"/>
    <p:sldId id="275" r:id="rId40"/>
    <p:sldId id="292" r:id="rId41"/>
    <p:sldId id="27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21" autoAdjust="0"/>
  </p:normalViewPr>
  <p:slideViewPr>
    <p:cSldViewPr>
      <p:cViewPr varScale="1">
        <p:scale>
          <a:sx n="66" d="100"/>
          <a:sy n="66" d="100"/>
        </p:scale>
        <p:origin x="150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F67AE4-7A84-4EB9-93EA-12388CA14BDA}"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9469719B-22B5-47F8-B5FE-752098F0D6BA}">
      <dgm:prSet phldrT="[Text]"/>
      <dgm:spPr/>
      <dgm:t>
        <a:bodyPr/>
        <a:lstStyle/>
        <a:p>
          <a:r>
            <a:rPr lang="en-US" dirty="0"/>
            <a:t>Place Order</a:t>
          </a:r>
        </a:p>
      </dgm:t>
    </dgm:pt>
    <dgm:pt modelId="{8A9556CE-1F22-4F25-9AD6-E4FCBD1D9A28}" type="parTrans" cxnId="{61603EAE-EC90-4C8C-B19A-795B52E7134F}">
      <dgm:prSet/>
      <dgm:spPr/>
      <dgm:t>
        <a:bodyPr/>
        <a:lstStyle/>
        <a:p>
          <a:endParaRPr lang="en-US"/>
        </a:p>
      </dgm:t>
    </dgm:pt>
    <dgm:pt modelId="{E739A6DC-1AD9-4AFC-A9DD-5BB1A54FC32D}" type="sibTrans" cxnId="{61603EAE-EC90-4C8C-B19A-795B52E7134F}">
      <dgm:prSet/>
      <dgm:spPr/>
      <dgm:t>
        <a:bodyPr/>
        <a:lstStyle/>
        <a:p>
          <a:endParaRPr lang="en-US"/>
        </a:p>
      </dgm:t>
    </dgm:pt>
    <dgm:pt modelId="{FEB7CD54-7F46-4816-9427-ACA6A8DDDDA2}">
      <dgm:prSet phldrT="[Text]"/>
      <dgm:spPr/>
      <dgm:t>
        <a:bodyPr/>
        <a:lstStyle/>
        <a:p>
          <a:r>
            <a:rPr lang="en-US" dirty="0"/>
            <a:t>Prepare Coffee</a:t>
          </a:r>
        </a:p>
      </dgm:t>
    </dgm:pt>
    <dgm:pt modelId="{1ABF4F7A-27FD-436C-91D2-B0A9D54E059A}" type="parTrans" cxnId="{1D9A9429-DFD2-441B-A11F-F4095791D658}">
      <dgm:prSet/>
      <dgm:spPr/>
      <dgm:t>
        <a:bodyPr/>
        <a:lstStyle/>
        <a:p>
          <a:endParaRPr lang="en-US"/>
        </a:p>
      </dgm:t>
    </dgm:pt>
    <dgm:pt modelId="{0F8E526F-E319-466E-9922-1536E9D4F649}" type="sibTrans" cxnId="{1D9A9429-DFD2-441B-A11F-F4095791D658}">
      <dgm:prSet/>
      <dgm:spPr/>
      <dgm:t>
        <a:bodyPr/>
        <a:lstStyle/>
        <a:p>
          <a:endParaRPr lang="en-US"/>
        </a:p>
      </dgm:t>
    </dgm:pt>
    <dgm:pt modelId="{7AA90D7D-C725-4130-B32A-BEC2C8DE8DC6}">
      <dgm:prSet phldrT="[Text]"/>
      <dgm:spPr/>
      <dgm:t>
        <a:bodyPr/>
        <a:lstStyle/>
        <a:p>
          <a:r>
            <a:rPr lang="en-US" dirty="0"/>
            <a:t>Collect Payment</a:t>
          </a:r>
        </a:p>
      </dgm:t>
    </dgm:pt>
    <dgm:pt modelId="{41FB1137-7E74-4409-BF19-577EFEB5554E}" type="parTrans" cxnId="{14F61D32-7608-4263-BB34-6FC42C95104A}">
      <dgm:prSet/>
      <dgm:spPr/>
      <dgm:t>
        <a:bodyPr/>
        <a:lstStyle/>
        <a:p>
          <a:endParaRPr lang="en-US"/>
        </a:p>
      </dgm:t>
    </dgm:pt>
    <dgm:pt modelId="{DBC050EC-24E0-4B67-B137-0C9FDA0B1174}" type="sibTrans" cxnId="{14F61D32-7608-4263-BB34-6FC42C95104A}">
      <dgm:prSet/>
      <dgm:spPr/>
      <dgm:t>
        <a:bodyPr/>
        <a:lstStyle/>
        <a:p>
          <a:endParaRPr lang="en-US"/>
        </a:p>
      </dgm:t>
    </dgm:pt>
    <dgm:pt modelId="{9C83708E-9C9B-4ABE-9A9E-DD565778166E}">
      <dgm:prSet phldrT="[Text]"/>
      <dgm:spPr/>
      <dgm:t>
        <a:bodyPr/>
        <a:lstStyle/>
        <a:p>
          <a:r>
            <a:rPr lang="en-US" dirty="0"/>
            <a:t>Deliver Cup of Coffee</a:t>
          </a:r>
        </a:p>
      </dgm:t>
    </dgm:pt>
    <dgm:pt modelId="{99165349-2E6F-4E21-8223-B5CB7C116280}" type="parTrans" cxnId="{429928FF-4516-4E63-ADEC-543A0278439D}">
      <dgm:prSet/>
      <dgm:spPr/>
      <dgm:t>
        <a:bodyPr/>
        <a:lstStyle/>
        <a:p>
          <a:endParaRPr lang="en-US"/>
        </a:p>
      </dgm:t>
    </dgm:pt>
    <dgm:pt modelId="{C09B3670-E0AB-46DB-B56E-639E926CBBC2}" type="sibTrans" cxnId="{429928FF-4516-4E63-ADEC-543A0278439D}">
      <dgm:prSet/>
      <dgm:spPr/>
      <dgm:t>
        <a:bodyPr/>
        <a:lstStyle/>
        <a:p>
          <a:endParaRPr lang="en-US"/>
        </a:p>
      </dgm:t>
    </dgm:pt>
    <dgm:pt modelId="{AC877489-5A2A-4365-BC5E-A28812C2ED9C}" type="pres">
      <dgm:prSet presAssocID="{F7F67AE4-7A84-4EB9-93EA-12388CA14BDA}" presName="Name0" presStyleCnt="0">
        <dgm:presLayoutVars>
          <dgm:dir/>
          <dgm:animLvl val="lvl"/>
          <dgm:resizeHandles val="exact"/>
        </dgm:presLayoutVars>
      </dgm:prSet>
      <dgm:spPr/>
    </dgm:pt>
    <dgm:pt modelId="{DEF4ACF6-1DFF-44D1-9C08-4928F1C6275D}" type="pres">
      <dgm:prSet presAssocID="{9469719B-22B5-47F8-B5FE-752098F0D6BA}" presName="parTxOnly" presStyleLbl="node1" presStyleIdx="0" presStyleCnt="4">
        <dgm:presLayoutVars>
          <dgm:chMax val="0"/>
          <dgm:chPref val="0"/>
          <dgm:bulletEnabled val="1"/>
        </dgm:presLayoutVars>
      </dgm:prSet>
      <dgm:spPr/>
    </dgm:pt>
    <dgm:pt modelId="{CF90D5DB-9F12-4202-95E7-642B57FBE7D8}" type="pres">
      <dgm:prSet presAssocID="{E739A6DC-1AD9-4AFC-A9DD-5BB1A54FC32D}" presName="parTxOnlySpace" presStyleCnt="0"/>
      <dgm:spPr/>
    </dgm:pt>
    <dgm:pt modelId="{9B2DB651-F21C-40D2-8890-6957D5955D96}" type="pres">
      <dgm:prSet presAssocID="{FEB7CD54-7F46-4816-9427-ACA6A8DDDDA2}" presName="parTxOnly" presStyleLbl="node1" presStyleIdx="1" presStyleCnt="4">
        <dgm:presLayoutVars>
          <dgm:chMax val="0"/>
          <dgm:chPref val="0"/>
          <dgm:bulletEnabled val="1"/>
        </dgm:presLayoutVars>
      </dgm:prSet>
      <dgm:spPr/>
    </dgm:pt>
    <dgm:pt modelId="{FE571CAD-8F7C-48BE-85F7-47BB45A2CBE4}" type="pres">
      <dgm:prSet presAssocID="{0F8E526F-E319-466E-9922-1536E9D4F649}" presName="parTxOnlySpace" presStyleCnt="0"/>
      <dgm:spPr/>
    </dgm:pt>
    <dgm:pt modelId="{8783E921-BA35-4B1B-87BD-F49324331B8A}" type="pres">
      <dgm:prSet presAssocID="{7AA90D7D-C725-4130-B32A-BEC2C8DE8DC6}" presName="parTxOnly" presStyleLbl="node1" presStyleIdx="2" presStyleCnt="4">
        <dgm:presLayoutVars>
          <dgm:chMax val="0"/>
          <dgm:chPref val="0"/>
          <dgm:bulletEnabled val="1"/>
        </dgm:presLayoutVars>
      </dgm:prSet>
      <dgm:spPr/>
    </dgm:pt>
    <dgm:pt modelId="{5A95F071-76C7-4719-BC24-799AD708B3FD}" type="pres">
      <dgm:prSet presAssocID="{DBC050EC-24E0-4B67-B137-0C9FDA0B1174}" presName="parTxOnlySpace" presStyleCnt="0"/>
      <dgm:spPr/>
    </dgm:pt>
    <dgm:pt modelId="{BB91B5D2-5A5B-48E5-98F7-BEEDC02CF81E}" type="pres">
      <dgm:prSet presAssocID="{9C83708E-9C9B-4ABE-9A9E-DD565778166E}" presName="parTxOnly" presStyleLbl="node1" presStyleIdx="3" presStyleCnt="4">
        <dgm:presLayoutVars>
          <dgm:chMax val="0"/>
          <dgm:chPref val="0"/>
          <dgm:bulletEnabled val="1"/>
        </dgm:presLayoutVars>
      </dgm:prSet>
      <dgm:spPr/>
    </dgm:pt>
  </dgm:ptLst>
  <dgm:cxnLst>
    <dgm:cxn modelId="{355C2B11-2A00-451C-AB20-9EE76E86FA5B}" type="presOf" srcId="{9469719B-22B5-47F8-B5FE-752098F0D6BA}" destId="{DEF4ACF6-1DFF-44D1-9C08-4928F1C6275D}" srcOrd="0" destOrd="0" presId="urn:microsoft.com/office/officeart/2005/8/layout/chevron1"/>
    <dgm:cxn modelId="{3349CCCF-9807-479F-A00F-C04FCC2D2BA3}" type="presOf" srcId="{F7F67AE4-7A84-4EB9-93EA-12388CA14BDA}" destId="{AC877489-5A2A-4365-BC5E-A28812C2ED9C}" srcOrd="0" destOrd="0" presId="urn:microsoft.com/office/officeart/2005/8/layout/chevron1"/>
    <dgm:cxn modelId="{78D69A10-B7D9-4E01-8D58-3E3DD345C23B}" type="presOf" srcId="{FEB7CD54-7F46-4816-9427-ACA6A8DDDDA2}" destId="{9B2DB651-F21C-40D2-8890-6957D5955D96}" srcOrd="0" destOrd="0" presId="urn:microsoft.com/office/officeart/2005/8/layout/chevron1"/>
    <dgm:cxn modelId="{429928FF-4516-4E63-ADEC-543A0278439D}" srcId="{F7F67AE4-7A84-4EB9-93EA-12388CA14BDA}" destId="{9C83708E-9C9B-4ABE-9A9E-DD565778166E}" srcOrd="3" destOrd="0" parTransId="{99165349-2E6F-4E21-8223-B5CB7C116280}" sibTransId="{C09B3670-E0AB-46DB-B56E-639E926CBBC2}"/>
    <dgm:cxn modelId="{86DFCA33-4DFB-4279-B5FB-AC4DDF2F8EF3}" type="presOf" srcId="{9C83708E-9C9B-4ABE-9A9E-DD565778166E}" destId="{BB91B5D2-5A5B-48E5-98F7-BEEDC02CF81E}" srcOrd="0" destOrd="0" presId="urn:microsoft.com/office/officeart/2005/8/layout/chevron1"/>
    <dgm:cxn modelId="{14F61D32-7608-4263-BB34-6FC42C95104A}" srcId="{F7F67AE4-7A84-4EB9-93EA-12388CA14BDA}" destId="{7AA90D7D-C725-4130-B32A-BEC2C8DE8DC6}" srcOrd="2" destOrd="0" parTransId="{41FB1137-7E74-4409-BF19-577EFEB5554E}" sibTransId="{DBC050EC-24E0-4B67-B137-0C9FDA0B1174}"/>
    <dgm:cxn modelId="{1D9A9429-DFD2-441B-A11F-F4095791D658}" srcId="{F7F67AE4-7A84-4EB9-93EA-12388CA14BDA}" destId="{FEB7CD54-7F46-4816-9427-ACA6A8DDDDA2}" srcOrd="1" destOrd="0" parTransId="{1ABF4F7A-27FD-436C-91D2-B0A9D54E059A}" sibTransId="{0F8E526F-E319-466E-9922-1536E9D4F649}"/>
    <dgm:cxn modelId="{652D3B30-E30B-45CB-ADCF-B505A971B6F3}" type="presOf" srcId="{7AA90D7D-C725-4130-B32A-BEC2C8DE8DC6}" destId="{8783E921-BA35-4B1B-87BD-F49324331B8A}" srcOrd="0" destOrd="0" presId="urn:microsoft.com/office/officeart/2005/8/layout/chevron1"/>
    <dgm:cxn modelId="{61603EAE-EC90-4C8C-B19A-795B52E7134F}" srcId="{F7F67AE4-7A84-4EB9-93EA-12388CA14BDA}" destId="{9469719B-22B5-47F8-B5FE-752098F0D6BA}" srcOrd="0" destOrd="0" parTransId="{8A9556CE-1F22-4F25-9AD6-E4FCBD1D9A28}" sibTransId="{E739A6DC-1AD9-4AFC-A9DD-5BB1A54FC32D}"/>
    <dgm:cxn modelId="{C566F2BD-8B4A-43BC-A1FC-A99B4D1D683A}" type="presParOf" srcId="{AC877489-5A2A-4365-BC5E-A28812C2ED9C}" destId="{DEF4ACF6-1DFF-44D1-9C08-4928F1C6275D}" srcOrd="0" destOrd="0" presId="urn:microsoft.com/office/officeart/2005/8/layout/chevron1"/>
    <dgm:cxn modelId="{82ECFE23-321B-46FD-8A24-52C60DA6682F}" type="presParOf" srcId="{AC877489-5A2A-4365-BC5E-A28812C2ED9C}" destId="{CF90D5DB-9F12-4202-95E7-642B57FBE7D8}" srcOrd="1" destOrd="0" presId="urn:microsoft.com/office/officeart/2005/8/layout/chevron1"/>
    <dgm:cxn modelId="{265B7E5B-2824-49D4-9231-2C6DD5CAD380}" type="presParOf" srcId="{AC877489-5A2A-4365-BC5E-A28812C2ED9C}" destId="{9B2DB651-F21C-40D2-8890-6957D5955D96}" srcOrd="2" destOrd="0" presId="urn:microsoft.com/office/officeart/2005/8/layout/chevron1"/>
    <dgm:cxn modelId="{062D61BF-A766-48CF-B84D-FAC6FD76A4CB}" type="presParOf" srcId="{AC877489-5A2A-4365-BC5E-A28812C2ED9C}" destId="{FE571CAD-8F7C-48BE-85F7-47BB45A2CBE4}" srcOrd="3" destOrd="0" presId="urn:microsoft.com/office/officeart/2005/8/layout/chevron1"/>
    <dgm:cxn modelId="{3FCAC201-39E4-4762-BB5A-5A5A37372AB0}" type="presParOf" srcId="{AC877489-5A2A-4365-BC5E-A28812C2ED9C}" destId="{8783E921-BA35-4B1B-87BD-F49324331B8A}" srcOrd="4" destOrd="0" presId="urn:microsoft.com/office/officeart/2005/8/layout/chevron1"/>
    <dgm:cxn modelId="{44D74000-0CAF-43F0-B87B-9BC7DF333646}" type="presParOf" srcId="{AC877489-5A2A-4365-BC5E-A28812C2ED9C}" destId="{5A95F071-76C7-4719-BC24-799AD708B3FD}" srcOrd="5" destOrd="0" presId="urn:microsoft.com/office/officeart/2005/8/layout/chevron1"/>
    <dgm:cxn modelId="{C060D8E6-AB15-4FB2-83BA-EB617B071E20}" type="presParOf" srcId="{AC877489-5A2A-4365-BC5E-A28812C2ED9C}" destId="{BB91B5D2-5A5B-48E5-98F7-BEEDC02CF81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4ACF6-1DFF-44D1-9C08-4928F1C6275D}">
      <dsp:nvSpPr>
        <dsp:cNvPr id="0" name=""/>
        <dsp:cNvSpPr/>
      </dsp:nvSpPr>
      <dsp:spPr>
        <a:xfrm>
          <a:off x="3817" y="50868"/>
          <a:ext cx="2222152" cy="8888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Place Order</a:t>
          </a:r>
        </a:p>
      </dsp:txBody>
      <dsp:txXfrm>
        <a:off x="448248" y="50868"/>
        <a:ext cx="1333291" cy="888861"/>
      </dsp:txXfrm>
    </dsp:sp>
    <dsp:sp modelId="{9B2DB651-F21C-40D2-8890-6957D5955D96}">
      <dsp:nvSpPr>
        <dsp:cNvPr id="0" name=""/>
        <dsp:cNvSpPr/>
      </dsp:nvSpPr>
      <dsp:spPr>
        <a:xfrm>
          <a:off x="2003754" y="50868"/>
          <a:ext cx="2222152" cy="8888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Prepare Coffee</a:t>
          </a:r>
        </a:p>
      </dsp:txBody>
      <dsp:txXfrm>
        <a:off x="2448185" y="50868"/>
        <a:ext cx="1333291" cy="888861"/>
      </dsp:txXfrm>
    </dsp:sp>
    <dsp:sp modelId="{8783E921-BA35-4B1B-87BD-F49324331B8A}">
      <dsp:nvSpPr>
        <dsp:cNvPr id="0" name=""/>
        <dsp:cNvSpPr/>
      </dsp:nvSpPr>
      <dsp:spPr>
        <a:xfrm>
          <a:off x="4003692" y="50868"/>
          <a:ext cx="2222152" cy="8888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Collect Payment</a:t>
          </a:r>
        </a:p>
      </dsp:txBody>
      <dsp:txXfrm>
        <a:off x="4448123" y="50868"/>
        <a:ext cx="1333291" cy="888861"/>
      </dsp:txXfrm>
    </dsp:sp>
    <dsp:sp modelId="{BB91B5D2-5A5B-48E5-98F7-BEEDC02CF81E}">
      <dsp:nvSpPr>
        <dsp:cNvPr id="0" name=""/>
        <dsp:cNvSpPr/>
      </dsp:nvSpPr>
      <dsp:spPr>
        <a:xfrm>
          <a:off x="6003629" y="50868"/>
          <a:ext cx="2222152" cy="88886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Deliver Cup of Coffee</a:t>
          </a:r>
        </a:p>
      </dsp:txBody>
      <dsp:txXfrm>
        <a:off x="6448060" y="50868"/>
        <a:ext cx="1333291" cy="88886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CF3D7-A58A-4479-BF97-D2BBBCACEB41}" type="datetimeFigureOut">
              <a:rPr lang="en-US" smtClean="0"/>
              <a:t>11/25/2016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0470A1-9A62-4CFD-90F3-6898E3A17C0F}" type="slidenum">
              <a:rPr lang="en-US" smtClean="0"/>
              <a:t>‹#›</a:t>
            </a:fld>
            <a:endParaRPr lang="en-US"/>
          </a:p>
        </p:txBody>
      </p:sp>
    </p:spTree>
    <p:extLst>
      <p:ext uri="{BB962C8B-B14F-4D97-AF65-F5344CB8AC3E}">
        <p14:creationId xmlns:p14="http://schemas.microsoft.com/office/powerpoint/2010/main" val="1299911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0470A1-9A62-4CFD-90F3-6898E3A17C0F}" type="slidenum">
              <a:rPr lang="en-US" smtClean="0"/>
              <a:t>3</a:t>
            </a:fld>
            <a:endParaRPr lang="en-US"/>
          </a:p>
        </p:txBody>
      </p:sp>
    </p:spTree>
    <p:extLst>
      <p:ext uri="{BB962C8B-B14F-4D97-AF65-F5344CB8AC3E}">
        <p14:creationId xmlns:p14="http://schemas.microsoft.com/office/powerpoint/2010/main" val="3981158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a:t>
            </a:r>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Business Architecture Guild</a:t>
            </a: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Copyright 2012 @ Business Architecture Guild</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7F5204-EB12-4271-A49D-308523C9B92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4540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0470A1-9A62-4CFD-90F3-6898E3A17C0F}" type="slidenum">
              <a:rPr lang="en-US" smtClean="0"/>
              <a:t>7</a:t>
            </a:fld>
            <a:endParaRPr lang="en-US"/>
          </a:p>
        </p:txBody>
      </p:sp>
    </p:spTree>
    <p:extLst>
      <p:ext uri="{BB962C8B-B14F-4D97-AF65-F5344CB8AC3E}">
        <p14:creationId xmlns:p14="http://schemas.microsoft.com/office/powerpoint/2010/main" val="4078038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a:t>
            </a:r>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Business Architecture Guild</a:t>
            </a: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Copyright 2012 @ Business Architecture Guild</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7F5204-EB12-4271-A49D-308523C9B92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3684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a:t>
            </a:r>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Business Architecture Guild</a:t>
            </a: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Copyright 2012 @ Business Architecture Guild</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7F5204-EB12-4271-A49D-308523C9B92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2631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a:t>
            </a:r>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Business Architecture Guild</a:t>
            </a: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Copyright 2012 @ Business Architecture Guild</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7F5204-EB12-4271-A49D-308523C9B92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1762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a:t>
            </a:r>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Business Architecture Guild</a:t>
            </a: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Copyright 2012 @ Business Architecture Guild</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7F5204-EB12-4271-A49D-308523C9B92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3424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49491D-BE19-40C2-8212-66EDF03577DA}" type="datetimeFigureOut">
              <a:rPr lang="en-US" smtClean="0"/>
              <a:t>11/25/2016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646F7-F6F7-4A9E-81E9-282A4DC9AF69}" type="slidenum">
              <a:rPr lang="en-US" smtClean="0"/>
              <a:t>‹#›</a:t>
            </a:fld>
            <a:endParaRPr lang="en-US"/>
          </a:p>
        </p:txBody>
      </p:sp>
    </p:spTree>
    <p:extLst>
      <p:ext uri="{BB962C8B-B14F-4D97-AF65-F5344CB8AC3E}">
        <p14:creationId xmlns:p14="http://schemas.microsoft.com/office/powerpoint/2010/main" val="4171483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49491D-BE19-40C2-8212-66EDF03577DA}" type="datetimeFigureOut">
              <a:rPr lang="en-US" smtClean="0"/>
              <a:t>11/25/2016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646F7-F6F7-4A9E-81E9-282A4DC9AF69}" type="slidenum">
              <a:rPr lang="en-US" smtClean="0"/>
              <a:t>‹#›</a:t>
            </a:fld>
            <a:endParaRPr lang="en-US"/>
          </a:p>
        </p:txBody>
      </p:sp>
    </p:spTree>
    <p:extLst>
      <p:ext uri="{BB962C8B-B14F-4D97-AF65-F5344CB8AC3E}">
        <p14:creationId xmlns:p14="http://schemas.microsoft.com/office/powerpoint/2010/main" val="167263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49491D-BE19-40C2-8212-66EDF03577DA}" type="datetimeFigureOut">
              <a:rPr lang="en-US" smtClean="0"/>
              <a:t>11/25/2016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646F7-F6F7-4A9E-81E9-282A4DC9AF69}" type="slidenum">
              <a:rPr lang="en-US" smtClean="0"/>
              <a:t>‹#›</a:t>
            </a:fld>
            <a:endParaRPr lang="en-US"/>
          </a:p>
        </p:txBody>
      </p:sp>
    </p:spTree>
    <p:extLst>
      <p:ext uri="{BB962C8B-B14F-4D97-AF65-F5344CB8AC3E}">
        <p14:creationId xmlns:p14="http://schemas.microsoft.com/office/powerpoint/2010/main" val="2250933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a:solidFill>
            <a:srgbClr val="3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1190" y="3523787"/>
            <a:ext cx="9146380" cy="365760"/>
          </a:xfrm>
          <a:prstGeom prst="rect">
            <a:avLst/>
          </a:prstGeom>
          <a:solidFill>
            <a:srgbClr val="00C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3523129"/>
            <a:ext cx="1463040" cy="365760"/>
          </a:xfrm>
          <a:prstGeom prst="rect">
            <a:avLst/>
          </a:prstGeom>
          <a:solidFill>
            <a:srgbClr val="F25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p:cNvSpPr>
            <a:spLocks noGrp="1"/>
          </p:cNvSpPr>
          <p:nvPr>
            <p:ph type="ctrTitle"/>
          </p:nvPr>
        </p:nvSpPr>
        <p:spPr>
          <a:xfrm>
            <a:off x="457200" y="2798081"/>
            <a:ext cx="8229600" cy="615553"/>
          </a:xfrm>
          <a:noFill/>
        </p:spPr>
        <p:txBody>
          <a:bodyPr wrap="none" lIns="91440" tIns="0" rIns="91440" bIns="0" anchor="b">
            <a:spAutoFit/>
          </a:bodyPr>
          <a:lstStyle>
            <a:lvl1pPr algn="ctr">
              <a:defRPr sz="4000" b="1">
                <a:solidFill>
                  <a:schemeClr val="bg1"/>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1463040" y="3515231"/>
            <a:ext cx="6217920" cy="369332"/>
          </a:xfrm>
          <a:noFill/>
        </p:spPr>
        <p:txBody>
          <a:bodyPr wrap="none" anchor="ctr" anchorCtr="0">
            <a:spAutoFit/>
          </a:bodyPr>
          <a:lstStyle>
            <a:lvl1pPr algn="ctr">
              <a:defRPr sz="1800" b="0" spc="300" baseline="0">
                <a:solidFill>
                  <a:srgbClr val="252E33"/>
                </a:solidFill>
              </a:defRPr>
            </a:lvl1pPr>
            <a:lvl2pPr marL="0" indent="0">
              <a:buNone/>
              <a:defRPr/>
            </a:lvl2pPr>
            <a:lvl3pPr marL="237744" indent="0">
              <a:buNone/>
              <a:defRPr/>
            </a:lvl3pPr>
            <a:lvl4pPr marL="466344" indent="0">
              <a:buNone/>
              <a:defRPr/>
            </a:lvl4pPr>
            <a:lvl5pPr marL="685800" indent="0">
              <a:buNone/>
              <a:defRPr/>
            </a:lvl5pPr>
          </a:lstStyle>
          <a:p>
            <a:pPr lvl="0"/>
            <a:r>
              <a:rPr lang="en-US" dirty="0"/>
              <a:t>CLICK TO EDIT MASTER SUBTITLE STYLE</a:t>
            </a:r>
          </a:p>
        </p:txBody>
      </p:sp>
      <p:sp>
        <p:nvSpPr>
          <p:cNvPr id="52" name="Date Placeholder 51"/>
          <p:cNvSpPr>
            <a:spLocks noGrp="1"/>
          </p:cNvSpPr>
          <p:nvPr>
            <p:ph type="dt" sz="half" idx="12"/>
          </p:nvPr>
        </p:nvSpPr>
        <p:spPr/>
        <p:txBody>
          <a:bodyPr/>
          <a:lstStyle/>
          <a:p>
            <a:fld id="{5913EAD0-FE42-479E-BFD1-82A4FA54F9B8}" type="datetime1">
              <a:rPr lang="en-US" smtClean="0"/>
              <a:pPr/>
              <a:t>11/25/2016</a:t>
            </a:fld>
            <a:endParaRPr lang="en-US" dirty="0"/>
          </a:p>
        </p:txBody>
      </p:sp>
      <p:sp>
        <p:nvSpPr>
          <p:cNvPr id="53" name="Footer Placeholder 52"/>
          <p:cNvSpPr>
            <a:spLocks noGrp="1"/>
          </p:cNvSpPr>
          <p:nvPr>
            <p:ph type="ftr" sz="quarter" idx="13"/>
          </p:nvPr>
        </p:nvSpPr>
        <p:spPr/>
        <p:txBody>
          <a:bodyPr/>
          <a:lstStyle/>
          <a:p>
            <a:r>
              <a:rPr lang="en-US"/>
              <a:t>Copyright 2014</a:t>
            </a:r>
            <a:endParaRPr lang="en-US" dirty="0"/>
          </a:p>
        </p:txBody>
      </p:sp>
      <p:sp>
        <p:nvSpPr>
          <p:cNvPr id="56" name="Slide Number Placeholder 55"/>
          <p:cNvSpPr>
            <a:spLocks noGrp="1"/>
          </p:cNvSpPr>
          <p:nvPr>
            <p:ph type="sldNum" sz="quarter" idx="14"/>
          </p:nvPr>
        </p:nvSpPr>
        <p:spPr/>
        <p:txBody>
          <a:bodyPr/>
          <a:lstStyle/>
          <a:p>
            <a:fld id="{8D059518-4F10-4CC2-99CC-9CA73E170347}" type="slidenum">
              <a:rPr lang="en-US" smtClean="0"/>
              <a:pPr/>
              <a:t>‹#›</a:t>
            </a:fld>
            <a:endParaRPr lang="en-US" dirty="0"/>
          </a:p>
        </p:txBody>
      </p:sp>
      <p:sp>
        <p:nvSpPr>
          <p:cNvPr id="59" name="Rectangle 58"/>
          <p:cNvSpPr/>
          <p:nvPr userDrawn="1"/>
        </p:nvSpPr>
        <p:spPr>
          <a:xfrm>
            <a:off x="0" y="0"/>
            <a:ext cx="9144000" cy="731520"/>
          </a:xfrm>
          <a:prstGeom prst="rect">
            <a:avLst/>
          </a:prstGeom>
          <a:solidFill>
            <a:srgbClr val="252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userDrawn="1"/>
        </p:nvSpPr>
        <p:spPr>
          <a:xfrm>
            <a:off x="4723130" y="534126"/>
            <a:ext cx="4206240" cy="182880"/>
          </a:xfrm>
          <a:prstGeom prst="rect">
            <a:avLst/>
          </a:prstGeom>
          <a:solidFill>
            <a:srgbClr val="252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3" descr="C:\Users\rou6\Documents\1_ILLUSTRATION\STA ppt\guild\BAGuild_Logo_DarkBG.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332"/>
          <a:stretch/>
        </p:blipFill>
        <p:spPr bwMode="auto">
          <a:xfrm>
            <a:off x="4723130" y="170063"/>
            <a:ext cx="4206240" cy="515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907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0628"/>
            <a:ext cx="8229600" cy="3579849"/>
          </a:xfrm>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1A099F0-A5F1-4ED5-9377-F6752109C662}" type="datetime1">
              <a:rPr lang="en-US" smtClean="0"/>
              <a:pPr/>
              <a:t>11/25/2016</a:t>
            </a:fld>
            <a:endParaRPr lang="en-US"/>
          </a:p>
        </p:txBody>
      </p:sp>
      <p:sp>
        <p:nvSpPr>
          <p:cNvPr id="6" name="Slide Number Placeholder 5"/>
          <p:cNvSpPr>
            <a:spLocks noGrp="1"/>
          </p:cNvSpPr>
          <p:nvPr>
            <p:ph type="sldNum" sz="quarter" idx="12"/>
          </p:nvPr>
        </p:nvSpPr>
        <p:spPr/>
        <p:txBody>
          <a:bodyPr/>
          <a:lstStyle/>
          <a:p>
            <a:fld id="{8D059518-4F10-4CC2-99CC-9CA73E170347}" type="slidenum">
              <a:rPr lang="en-US" smtClean="0"/>
              <a:pPr/>
              <a:t>‹#›</a:t>
            </a:fld>
            <a:endParaRPr lang="en-US"/>
          </a:p>
        </p:txBody>
      </p:sp>
      <p:sp>
        <p:nvSpPr>
          <p:cNvPr id="8" name="Footer Placeholder 7"/>
          <p:cNvSpPr>
            <a:spLocks noGrp="1"/>
          </p:cNvSpPr>
          <p:nvPr>
            <p:ph type="ftr" sz="quarter" idx="13"/>
          </p:nvPr>
        </p:nvSpPr>
        <p:spPr/>
        <p:txBody>
          <a:bodyPr/>
          <a:lstStyle/>
          <a:p>
            <a:r>
              <a:rPr lang="en-US"/>
              <a:t>Copyright 2014</a:t>
            </a:r>
            <a:endParaRPr lang="en-US" dirty="0"/>
          </a:p>
        </p:txBody>
      </p:sp>
      <p:sp>
        <p:nvSpPr>
          <p:cNvPr id="9" name="Title 8"/>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30606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7" name="Rectangle 36"/>
          <p:cNvSpPr/>
          <p:nvPr userDrawn="1"/>
        </p:nvSpPr>
        <p:spPr>
          <a:xfrm>
            <a:off x="0" y="0"/>
            <a:ext cx="9144000" cy="6858000"/>
          </a:xfrm>
          <a:prstGeom prst="rect">
            <a:avLst/>
          </a:prstGeom>
          <a:solidFill>
            <a:srgbClr val="00C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0" y="6400800"/>
            <a:ext cx="9144000" cy="457200"/>
          </a:xfrm>
          <a:prstGeom prst="rect">
            <a:avLst/>
          </a:prstGeom>
          <a:solidFill>
            <a:srgbClr val="252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p:cNvSpPr>
            <a:spLocks noGrp="1"/>
          </p:cNvSpPr>
          <p:nvPr>
            <p:ph type="dt" sz="half" idx="10"/>
          </p:nvPr>
        </p:nvSpPr>
        <p:spPr/>
        <p:txBody>
          <a:bodyPr/>
          <a:lstStyle/>
          <a:p>
            <a:fld id="{07D23D1F-8B6B-46FD-90B9-289ACA433332}" type="datetime1">
              <a:rPr lang="en-US" smtClean="0"/>
              <a:pPr/>
              <a:t>11/25/2016</a:t>
            </a:fld>
            <a:endParaRPr lang="en-US" dirty="0"/>
          </a:p>
        </p:txBody>
      </p:sp>
      <p:sp>
        <p:nvSpPr>
          <p:cNvPr id="11" name="Footer Placeholder 10"/>
          <p:cNvSpPr>
            <a:spLocks noGrp="1"/>
          </p:cNvSpPr>
          <p:nvPr>
            <p:ph type="ftr" sz="quarter" idx="11"/>
          </p:nvPr>
        </p:nvSpPr>
        <p:spPr/>
        <p:txBody>
          <a:bodyPr/>
          <a:lstStyle/>
          <a:p>
            <a:r>
              <a:rPr lang="en-US"/>
              <a:t>Copyright 2014</a:t>
            </a:r>
            <a:endParaRPr lang="en-US" dirty="0"/>
          </a:p>
        </p:txBody>
      </p:sp>
      <p:sp>
        <p:nvSpPr>
          <p:cNvPr id="12" name="Slide Number Placeholder 11"/>
          <p:cNvSpPr>
            <a:spLocks noGrp="1"/>
          </p:cNvSpPr>
          <p:nvPr>
            <p:ph type="sldNum" sz="quarter" idx="12"/>
          </p:nvPr>
        </p:nvSpPr>
        <p:spPr/>
        <p:txBody>
          <a:bodyPr/>
          <a:lstStyle/>
          <a:p>
            <a:fld id="{8D059518-4F10-4CC2-99CC-9CA73E170347}" type="slidenum">
              <a:rPr lang="en-US" smtClean="0"/>
              <a:pPr/>
              <a:t>‹#›</a:t>
            </a:fld>
            <a:endParaRPr lang="en-US" dirty="0"/>
          </a:p>
        </p:txBody>
      </p:sp>
      <p:sp>
        <p:nvSpPr>
          <p:cNvPr id="35" name="Text Placeholder 38"/>
          <p:cNvSpPr>
            <a:spLocks noGrp="1"/>
          </p:cNvSpPr>
          <p:nvPr>
            <p:ph type="body" sz="quarter" idx="13" hasCustomPrompt="1"/>
          </p:nvPr>
        </p:nvSpPr>
        <p:spPr>
          <a:xfrm>
            <a:off x="1463040" y="3515226"/>
            <a:ext cx="6217920" cy="369332"/>
          </a:xfrm>
          <a:noFill/>
        </p:spPr>
        <p:txBody>
          <a:bodyPr wrap="none" anchor="ctr" anchorCtr="0">
            <a:spAutoFit/>
          </a:bodyPr>
          <a:lstStyle>
            <a:lvl1pPr algn="ctr">
              <a:defRPr sz="1800" b="0" spc="300" baseline="0">
                <a:solidFill>
                  <a:srgbClr val="252E33"/>
                </a:solidFill>
              </a:defRPr>
            </a:lvl1pPr>
            <a:lvl2pPr marL="0" indent="0">
              <a:buNone/>
              <a:defRPr/>
            </a:lvl2pPr>
            <a:lvl3pPr marL="237744" indent="0">
              <a:buNone/>
              <a:defRPr/>
            </a:lvl3pPr>
            <a:lvl4pPr marL="466344" indent="0">
              <a:buNone/>
              <a:defRPr/>
            </a:lvl4pPr>
            <a:lvl5pPr marL="685800" indent="0">
              <a:buNone/>
              <a:defRPr/>
            </a:lvl5pPr>
          </a:lstStyle>
          <a:p>
            <a:pPr lvl="0"/>
            <a:r>
              <a:rPr lang="en-US" dirty="0"/>
              <a:t>CLICK TO EDIT MASTER SUBTITLE STYLE</a:t>
            </a:r>
          </a:p>
        </p:txBody>
      </p:sp>
      <p:sp>
        <p:nvSpPr>
          <p:cNvPr id="36" name="Title 35"/>
          <p:cNvSpPr>
            <a:spLocks noGrp="1"/>
          </p:cNvSpPr>
          <p:nvPr>
            <p:ph type="title"/>
          </p:nvPr>
        </p:nvSpPr>
        <p:spPr>
          <a:xfrm>
            <a:off x="520314" y="2798076"/>
            <a:ext cx="8103373" cy="615553"/>
          </a:xfrm>
          <a:noFill/>
        </p:spPr>
        <p:txBody>
          <a:bodyPr vert="horz" wrap="none" lIns="91440" tIns="0" rIns="91440" bIns="0" rtlCol="0" anchor="b">
            <a:spAutoFit/>
          </a:bodyPr>
          <a:lstStyle>
            <a:lvl1pPr>
              <a:defRPr lang="en-US" sz="4000" b="1" dirty="0">
                <a:solidFill>
                  <a:srgbClr val="252E33"/>
                </a:solidFill>
              </a:defRPr>
            </a:lvl1pPr>
          </a:lstStyle>
          <a:p>
            <a:pPr marL="0" lvl="0" algn="ctr"/>
            <a:r>
              <a:rPr lang="en-US" dirty="0"/>
              <a:t>Click to edit Master title style</a:t>
            </a:r>
          </a:p>
        </p:txBody>
      </p:sp>
      <p:sp>
        <p:nvSpPr>
          <p:cNvPr id="38" name="Rectangle 37"/>
          <p:cNvSpPr/>
          <p:nvPr userDrawn="1"/>
        </p:nvSpPr>
        <p:spPr>
          <a:xfrm>
            <a:off x="0" y="0"/>
            <a:ext cx="9144000" cy="731520"/>
          </a:xfrm>
          <a:prstGeom prst="rect">
            <a:avLst/>
          </a:prstGeom>
          <a:solidFill>
            <a:srgbClr val="252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0" y="548102"/>
            <a:ext cx="9144000" cy="137160"/>
          </a:xfrm>
          <a:prstGeom prst="rect">
            <a:avLst/>
          </a:prstGeom>
          <a:solidFill>
            <a:srgbClr val="F25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4723130" y="534126"/>
            <a:ext cx="4206240" cy="182880"/>
          </a:xfrm>
          <a:prstGeom prst="rect">
            <a:avLst/>
          </a:prstGeom>
          <a:solidFill>
            <a:srgbClr val="252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3" descr="C:\Users\rou6\Documents\1_ILLUSTRATION\STA ppt\guild\BAGuild_Logo_DarkBG.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332"/>
          <a:stretch/>
        </p:blipFill>
        <p:spPr bwMode="auto">
          <a:xfrm>
            <a:off x="4723130" y="170063"/>
            <a:ext cx="4206240" cy="515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6218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992FE3BD-E6E5-415F-8D6E-D2B3F7C63698}" type="datetime1">
              <a:rPr lang="en-US" smtClean="0"/>
              <a:pPr/>
              <a:t>11/25/2016</a:t>
            </a:fld>
            <a:endParaRPr lang="en-US" dirty="0"/>
          </a:p>
        </p:txBody>
      </p:sp>
      <p:sp>
        <p:nvSpPr>
          <p:cNvPr id="9" name="Footer Placeholder 8"/>
          <p:cNvSpPr>
            <a:spLocks noGrp="1"/>
          </p:cNvSpPr>
          <p:nvPr>
            <p:ph type="ftr" sz="quarter" idx="11"/>
          </p:nvPr>
        </p:nvSpPr>
        <p:spPr/>
        <p:txBody>
          <a:bodyPr/>
          <a:lstStyle/>
          <a:p>
            <a:r>
              <a:rPr lang="en-US"/>
              <a:t>Copyright 2014</a:t>
            </a:r>
            <a:endParaRPr lang="en-US" dirty="0"/>
          </a:p>
        </p:txBody>
      </p:sp>
      <p:sp>
        <p:nvSpPr>
          <p:cNvPr id="10" name="Slide Number Placeholder 9"/>
          <p:cNvSpPr>
            <a:spLocks noGrp="1"/>
          </p:cNvSpPr>
          <p:nvPr>
            <p:ph type="sldNum" sz="quarter" idx="12"/>
          </p:nvPr>
        </p:nvSpPr>
        <p:spPr/>
        <p:txBody>
          <a:bodyPr/>
          <a:lstStyle/>
          <a:p>
            <a:fld id="{8D059518-4F10-4CC2-99CC-9CA73E170347}" type="slidenum">
              <a:rPr lang="en-US" smtClean="0"/>
              <a:pPr/>
              <a:t>‹#›</a:t>
            </a:fld>
            <a:endParaRPr lang="en-US" dirty="0"/>
          </a:p>
        </p:txBody>
      </p:sp>
    </p:spTree>
    <p:extLst>
      <p:ext uri="{BB962C8B-B14F-4D97-AF65-F5344CB8AC3E}">
        <p14:creationId xmlns:p14="http://schemas.microsoft.com/office/powerpoint/2010/main" val="2332493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fld id="{992FE3BD-E6E5-415F-8D6E-D2B3F7C63698}" type="datetime1">
              <a:rPr lang="en-US" smtClean="0"/>
              <a:pPr/>
              <a:t>11/25/2016</a:t>
            </a:fld>
            <a:endParaRPr lang="en-US" dirty="0"/>
          </a:p>
        </p:txBody>
      </p:sp>
      <p:sp>
        <p:nvSpPr>
          <p:cNvPr id="11" name="Footer Placeholder 10"/>
          <p:cNvSpPr>
            <a:spLocks noGrp="1"/>
          </p:cNvSpPr>
          <p:nvPr>
            <p:ph type="ftr" sz="quarter" idx="11"/>
          </p:nvPr>
        </p:nvSpPr>
        <p:spPr/>
        <p:txBody>
          <a:bodyPr/>
          <a:lstStyle/>
          <a:p>
            <a:r>
              <a:rPr lang="en-US"/>
              <a:t>Copyright 2014</a:t>
            </a:r>
            <a:endParaRPr lang="en-US" dirty="0"/>
          </a:p>
        </p:txBody>
      </p:sp>
      <p:sp>
        <p:nvSpPr>
          <p:cNvPr id="12" name="Slide Number Placeholder 11"/>
          <p:cNvSpPr>
            <a:spLocks noGrp="1"/>
          </p:cNvSpPr>
          <p:nvPr>
            <p:ph type="sldNum" sz="quarter" idx="12"/>
          </p:nvPr>
        </p:nvSpPr>
        <p:spPr/>
        <p:txBody>
          <a:bodyPr/>
          <a:lstStyle/>
          <a:p>
            <a:fld id="{8D059518-4F10-4CC2-99CC-9CA73E170347}" type="slidenum">
              <a:rPr lang="en-US" smtClean="0"/>
              <a:pPr/>
              <a:t>‹#›</a:t>
            </a:fld>
            <a:endParaRPr lang="en-US" dirty="0"/>
          </a:p>
        </p:txBody>
      </p:sp>
    </p:spTree>
    <p:extLst>
      <p:ext uri="{BB962C8B-B14F-4D97-AF65-F5344CB8AC3E}">
        <p14:creationId xmlns:p14="http://schemas.microsoft.com/office/powerpoint/2010/main" val="461389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2FE3BD-E6E5-415F-8D6E-D2B3F7C63698}" type="datetime1">
              <a:rPr lang="en-US" smtClean="0"/>
              <a:pPr/>
              <a:t>11/25/2016</a:t>
            </a:fld>
            <a:endParaRPr lang="en-US" dirty="0"/>
          </a:p>
        </p:txBody>
      </p:sp>
      <p:sp>
        <p:nvSpPr>
          <p:cNvPr id="4" name="Footer Placeholder 3"/>
          <p:cNvSpPr>
            <a:spLocks noGrp="1"/>
          </p:cNvSpPr>
          <p:nvPr>
            <p:ph type="ftr" sz="quarter" idx="11"/>
          </p:nvPr>
        </p:nvSpPr>
        <p:spPr/>
        <p:txBody>
          <a:bodyPr/>
          <a:lstStyle/>
          <a:p>
            <a:r>
              <a:rPr lang="en-US"/>
              <a:t>Copyright 2014</a:t>
            </a:r>
            <a:endParaRPr lang="en-US" dirty="0"/>
          </a:p>
        </p:txBody>
      </p:sp>
      <p:sp>
        <p:nvSpPr>
          <p:cNvPr id="5" name="Slide Number Placeholder 4"/>
          <p:cNvSpPr>
            <a:spLocks noGrp="1"/>
          </p:cNvSpPr>
          <p:nvPr>
            <p:ph type="sldNum" sz="quarter" idx="12"/>
          </p:nvPr>
        </p:nvSpPr>
        <p:spPr/>
        <p:txBody>
          <a:bodyPr/>
          <a:lstStyle/>
          <a:p>
            <a:fld id="{8D059518-4F10-4CC2-99CC-9CA73E170347}"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96356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992FE3BD-E6E5-415F-8D6E-D2B3F7C63698}" type="datetime1">
              <a:rPr lang="en-US" smtClean="0"/>
              <a:pPr/>
              <a:t>11/25/2016</a:t>
            </a:fld>
            <a:endParaRPr lang="en-US" dirty="0"/>
          </a:p>
        </p:txBody>
      </p:sp>
      <p:sp>
        <p:nvSpPr>
          <p:cNvPr id="7" name="Footer Placeholder 6"/>
          <p:cNvSpPr>
            <a:spLocks noGrp="1"/>
          </p:cNvSpPr>
          <p:nvPr>
            <p:ph type="ftr" sz="quarter" idx="11"/>
          </p:nvPr>
        </p:nvSpPr>
        <p:spPr/>
        <p:txBody>
          <a:bodyPr/>
          <a:lstStyle/>
          <a:p>
            <a:r>
              <a:rPr lang="en-US"/>
              <a:t>Copyright 2014</a:t>
            </a:r>
            <a:endParaRPr lang="en-US" dirty="0"/>
          </a:p>
        </p:txBody>
      </p:sp>
      <p:sp>
        <p:nvSpPr>
          <p:cNvPr id="8" name="Slide Number Placeholder 7"/>
          <p:cNvSpPr>
            <a:spLocks noGrp="1"/>
          </p:cNvSpPr>
          <p:nvPr>
            <p:ph type="sldNum" sz="quarter" idx="12"/>
          </p:nvPr>
        </p:nvSpPr>
        <p:spPr/>
        <p:txBody>
          <a:bodyPr/>
          <a:lstStyle/>
          <a:p>
            <a:fld id="{8D059518-4F10-4CC2-99CC-9CA73E170347}" type="slidenum">
              <a:rPr lang="en-US" smtClean="0"/>
              <a:pPr/>
              <a:t>‹#›</a:t>
            </a:fld>
            <a:endParaRPr lang="en-US" dirty="0"/>
          </a:p>
        </p:txBody>
      </p:sp>
      <p:sp>
        <p:nvSpPr>
          <p:cNvPr id="9" name="Rectangle 8"/>
          <p:cNvSpPr/>
          <p:nvPr userDrawn="1"/>
        </p:nvSpPr>
        <p:spPr>
          <a:xfrm>
            <a:off x="203200" y="927100"/>
            <a:ext cx="8077200" cy="12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2365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a:solidFill>
            <a:srgbClr val="3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1190" y="3523787"/>
            <a:ext cx="9146380" cy="365760"/>
          </a:xfrm>
          <a:prstGeom prst="rect">
            <a:avLst/>
          </a:prstGeom>
          <a:solidFill>
            <a:srgbClr val="00C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3523129"/>
            <a:ext cx="1463040" cy="365760"/>
          </a:xfrm>
          <a:prstGeom prst="rect">
            <a:avLst/>
          </a:prstGeom>
          <a:solidFill>
            <a:srgbClr val="F25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itle 1"/>
          <p:cNvSpPr>
            <a:spLocks noGrp="1"/>
          </p:cNvSpPr>
          <p:nvPr>
            <p:ph type="ctrTitle"/>
          </p:nvPr>
        </p:nvSpPr>
        <p:spPr>
          <a:xfrm>
            <a:off x="457200" y="2798081"/>
            <a:ext cx="8229600" cy="615553"/>
          </a:xfrm>
          <a:noFill/>
        </p:spPr>
        <p:txBody>
          <a:bodyPr wrap="none" lIns="91440" tIns="0" rIns="91440" bIns="0" anchor="b">
            <a:spAutoFit/>
          </a:bodyPr>
          <a:lstStyle>
            <a:lvl1pPr algn="ctr">
              <a:defRPr sz="4000" b="1">
                <a:solidFill>
                  <a:schemeClr val="bg1"/>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1463040" y="3515231"/>
            <a:ext cx="6217920" cy="369332"/>
          </a:xfrm>
          <a:noFill/>
        </p:spPr>
        <p:txBody>
          <a:bodyPr wrap="none" anchor="ctr" anchorCtr="0">
            <a:spAutoFit/>
          </a:bodyPr>
          <a:lstStyle>
            <a:lvl1pPr algn="ctr">
              <a:defRPr sz="1800" b="0" spc="300" baseline="0">
                <a:solidFill>
                  <a:srgbClr val="252E33"/>
                </a:solidFill>
              </a:defRPr>
            </a:lvl1pPr>
            <a:lvl2pPr marL="0" indent="0">
              <a:buNone/>
              <a:defRPr/>
            </a:lvl2pPr>
            <a:lvl3pPr marL="237744" indent="0">
              <a:buNone/>
              <a:defRPr/>
            </a:lvl3pPr>
            <a:lvl4pPr marL="466344" indent="0">
              <a:buNone/>
              <a:defRPr/>
            </a:lvl4pPr>
            <a:lvl5pPr marL="685800" indent="0">
              <a:buNone/>
              <a:defRPr/>
            </a:lvl5pPr>
          </a:lstStyle>
          <a:p>
            <a:pPr lvl="0"/>
            <a:r>
              <a:rPr lang="en-US" dirty="0"/>
              <a:t>CLICK TO EDIT MASTER SUBTITLE STYLE</a:t>
            </a:r>
          </a:p>
        </p:txBody>
      </p:sp>
      <p:sp>
        <p:nvSpPr>
          <p:cNvPr id="52" name="Date Placeholder 51"/>
          <p:cNvSpPr>
            <a:spLocks noGrp="1"/>
          </p:cNvSpPr>
          <p:nvPr>
            <p:ph type="dt" sz="half" idx="12"/>
          </p:nvPr>
        </p:nvSpPr>
        <p:spPr/>
        <p:txBody>
          <a:bodyPr/>
          <a:lstStyle/>
          <a:p>
            <a:fld id="{5913EAD0-FE42-479E-BFD1-82A4FA54F9B8}" type="datetime1">
              <a:rPr lang="en-US" smtClean="0"/>
              <a:pPr/>
              <a:t>11/25/2016</a:t>
            </a:fld>
            <a:endParaRPr lang="en-US" dirty="0"/>
          </a:p>
        </p:txBody>
      </p:sp>
      <p:sp>
        <p:nvSpPr>
          <p:cNvPr id="53" name="Footer Placeholder 52"/>
          <p:cNvSpPr>
            <a:spLocks noGrp="1"/>
          </p:cNvSpPr>
          <p:nvPr>
            <p:ph type="ftr" sz="quarter" idx="13"/>
          </p:nvPr>
        </p:nvSpPr>
        <p:spPr/>
        <p:txBody>
          <a:bodyPr/>
          <a:lstStyle/>
          <a:p>
            <a:r>
              <a:rPr lang="en-US" dirty="0"/>
              <a:t>Copyright 2016</a:t>
            </a:r>
          </a:p>
        </p:txBody>
      </p:sp>
      <p:sp>
        <p:nvSpPr>
          <p:cNvPr id="56" name="Slide Number Placeholder 55"/>
          <p:cNvSpPr>
            <a:spLocks noGrp="1"/>
          </p:cNvSpPr>
          <p:nvPr>
            <p:ph type="sldNum" sz="quarter" idx="14"/>
          </p:nvPr>
        </p:nvSpPr>
        <p:spPr/>
        <p:txBody>
          <a:bodyPr/>
          <a:lstStyle/>
          <a:p>
            <a:fld id="{8D059518-4F10-4CC2-99CC-9CA73E170347}" type="slidenum">
              <a:rPr lang="en-US" smtClean="0"/>
              <a:pPr/>
              <a:t>‹#›</a:t>
            </a:fld>
            <a:endParaRPr lang="en-US" dirty="0"/>
          </a:p>
        </p:txBody>
      </p:sp>
      <p:sp>
        <p:nvSpPr>
          <p:cNvPr id="59" name="Rectangle 58"/>
          <p:cNvSpPr/>
          <p:nvPr userDrawn="1"/>
        </p:nvSpPr>
        <p:spPr>
          <a:xfrm>
            <a:off x="0" y="0"/>
            <a:ext cx="9144000" cy="731520"/>
          </a:xfrm>
          <a:prstGeom prst="rect">
            <a:avLst/>
          </a:prstGeom>
          <a:solidFill>
            <a:srgbClr val="252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p:cNvSpPr/>
          <p:nvPr userDrawn="1"/>
        </p:nvSpPr>
        <p:spPr>
          <a:xfrm>
            <a:off x="4723130" y="534126"/>
            <a:ext cx="4206240" cy="182880"/>
          </a:xfrm>
          <a:prstGeom prst="rect">
            <a:avLst/>
          </a:prstGeom>
          <a:solidFill>
            <a:srgbClr val="252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2" name="Picture 3" descr="C:\Users\rou6\Documents\1_ILLUSTRATION\STA ppt\guild\BAGuild_Logo_DarkBG.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332"/>
          <a:stretch/>
        </p:blipFill>
        <p:spPr bwMode="auto">
          <a:xfrm>
            <a:off x="4723130" y="170063"/>
            <a:ext cx="4206240" cy="515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33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49491D-BE19-40C2-8212-66EDF03577DA}" type="datetimeFigureOut">
              <a:rPr lang="en-US" smtClean="0"/>
              <a:t>11/25/2016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646F7-F6F7-4A9E-81E9-282A4DC9AF69}" type="slidenum">
              <a:rPr lang="en-US" smtClean="0"/>
              <a:t>‹#›</a:t>
            </a:fld>
            <a:endParaRPr lang="en-US"/>
          </a:p>
        </p:txBody>
      </p:sp>
    </p:spTree>
    <p:extLst>
      <p:ext uri="{BB962C8B-B14F-4D97-AF65-F5344CB8AC3E}">
        <p14:creationId xmlns:p14="http://schemas.microsoft.com/office/powerpoint/2010/main" val="733437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0628"/>
            <a:ext cx="8229600" cy="3579849"/>
          </a:xfrm>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1A099F0-A5F1-4ED5-9377-F6752109C662}" type="datetime1">
              <a:rPr lang="en-US" smtClean="0"/>
              <a:pPr/>
              <a:t>11/25/2016</a:t>
            </a:fld>
            <a:endParaRPr lang="en-US" dirty="0"/>
          </a:p>
        </p:txBody>
      </p:sp>
      <p:sp>
        <p:nvSpPr>
          <p:cNvPr id="6" name="Slide Number Placeholder 5"/>
          <p:cNvSpPr>
            <a:spLocks noGrp="1"/>
          </p:cNvSpPr>
          <p:nvPr>
            <p:ph type="sldNum" sz="quarter" idx="12"/>
          </p:nvPr>
        </p:nvSpPr>
        <p:spPr/>
        <p:txBody>
          <a:bodyPr/>
          <a:lstStyle/>
          <a:p>
            <a:fld id="{8D059518-4F10-4CC2-99CC-9CA73E170347}" type="slidenum">
              <a:rPr lang="en-US" smtClean="0"/>
              <a:pPr/>
              <a:t>‹#›</a:t>
            </a:fld>
            <a:endParaRPr lang="en-US" dirty="0"/>
          </a:p>
        </p:txBody>
      </p:sp>
      <p:sp>
        <p:nvSpPr>
          <p:cNvPr id="8" name="Footer Placeholder 7"/>
          <p:cNvSpPr>
            <a:spLocks noGrp="1"/>
          </p:cNvSpPr>
          <p:nvPr>
            <p:ph type="ftr" sz="quarter" idx="13"/>
          </p:nvPr>
        </p:nvSpPr>
        <p:spPr/>
        <p:txBody>
          <a:bodyPr/>
          <a:lstStyle/>
          <a:p>
            <a:r>
              <a:rPr lang="en-US" dirty="0"/>
              <a:t>Copyright 2016</a:t>
            </a:r>
          </a:p>
        </p:txBody>
      </p:sp>
      <p:sp>
        <p:nvSpPr>
          <p:cNvPr id="9" name="Title 8"/>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66818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7" name="Rectangle 36"/>
          <p:cNvSpPr/>
          <p:nvPr userDrawn="1"/>
        </p:nvSpPr>
        <p:spPr>
          <a:xfrm>
            <a:off x="0" y="0"/>
            <a:ext cx="9144000" cy="6858000"/>
          </a:xfrm>
          <a:prstGeom prst="rect">
            <a:avLst/>
          </a:prstGeom>
          <a:solidFill>
            <a:srgbClr val="00C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userDrawn="1"/>
        </p:nvSpPr>
        <p:spPr>
          <a:xfrm>
            <a:off x="0" y="6400800"/>
            <a:ext cx="9144000" cy="457200"/>
          </a:xfrm>
          <a:prstGeom prst="rect">
            <a:avLst/>
          </a:prstGeom>
          <a:solidFill>
            <a:srgbClr val="252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9"/>
          <p:cNvSpPr>
            <a:spLocks noGrp="1"/>
          </p:cNvSpPr>
          <p:nvPr>
            <p:ph type="dt" sz="half" idx="10"/>
          </p:nvPr>
        </p:nvSpPr>
        <p:spPr/>
        <p:txBody>
          <a:bodyPr/>
          <a:lstStyle/>
          <a:p>
            <a:fld id="{07D23D1F-8B6B-46FD-90B9-289ACA433332}" type="datetime1">
              <a:rPr lang="en-US" smtClean="0"/>
              <a:pPr/>
              <a:t>11/25/2016</a:t>
            </a:fld>
            <a:endParaRPr lang="en-US" dirty="0"/>
          </a:p>
        </p:txBody>
      </p:sp>
      <p:sp>
        <p:nvSpPr>
          <p:cNvPr id="11" name="Footer Placeholder 10"/>
          <p:cNvSpPr>
            <a:spLocks noGrp="1"/>
          </p:cNvSpPr>
          <p:nvPr>
            <p:ph type="ftr" sz="quarter" idx="11"/>
          </p:nvPr>
        </p:nvSpPr>
        <p:spPr/>
        <p:txBody>
          <a:bodyPr/>
          <a:lstStyle/>
          <a:p>
            <a:r>
              <a:rPr lang="en-US" dirty="0"/>
              <a:t>Copyright 2016</a:t>
            </a:r>
          </a:p>
        </p:txBody>
      </p:sp>
      <p:sp>
        <p:nvSpPr>
          <p:cNvPr id="12" name="Slide Number Placeholder 11"/>
          <p:cNvSpPr>
            <a:spLocks noGrp="1"/>
          </p:cNvSpPr>
          <p:nvPr>
            <p:ph type="sldNum" sz="quarter" idx="12"/>
          </p:nvPr>
        </p:nvSpPr>
        <p:spPr/>
        <p:txBody>
          <a:bodyPr/>
          <a:lstStyle/>
          <a:p>
            <a:fld id="{8D059518-4F10-4CC2-99CC-9CA73E170347}" type="slidenum">
              <a:rPr lang="en-US" smtClean="0"/>
              <a:pPr/>
              <a:t>‹#›</a:t>
            </a:fld>
            <a:endParaRPr lang="en-US" dirty="0"/>
          </a:p>
        </p:txBody>
      </p:sp>
      <p:sp>
        <p:nvSpPr>
          <p:cNvPr id="35" name="Text Placeholder 38"/>
          <p:cNvSpPr>
            <a:spLocks noGrp="1"/>
          </p:cNvSpPr>
          <p:nvPr>
            <p:ph type="body" sz="quarter" idx="13" hasCustomPrompt="1"/>
          </p:nvPr>
        </p:nvSpPr>
        <p:spPr>
          <a:xfrm>
            <a:off x="1463040" y="3515226"/>
            <a:ext cx="6217920" cy="369332"/>
          </a:xfrm>
          <a:noFill/>
        </p:spPr>
        <p:txBody>
          <a:bodyPr wrap="none" anchor="ctr" anchorCtr="0">
            <a:spAutoFit/>
          </a:bodyPr>
          <a:lstStyle>
            <a:lvl1pPr algn="ctr">
              <a:defRPr sz="1800" b="0" spc="300" baseline="0">
                <a:solidFill>
                  <a:srgbClr val="252E33"/>
                </a:solidFill>
              </a:defRPr>
            </a:lvl1pPr>
            <a:lvl2pPr marL="0" indent="0">
              <a:buNone/>
              <a:defRPr/>
            </a:lvl2pPr>
            <a:lvl3pPr marL="237744" indent="0">
              <a:buNone/>
              <a:defRPr/>
            </a:lvl3pPr>
            <a:lvl4pPr marL="466344" indent="0">
              <a:buNone/>
              <a:defRPr/>
            </a:lvl4pPr>
            <a:lvl5pPr marL="685800" indent="0">
              <a:buNone/>
              <a:defRPr/>
            </a:lvl5pPr>
          </a:lstStyle>
          <a:p>
            <a:pPr lvl="0"/>
            <a:r>
              <a:rPr lang="en-US" dirty="0"/>
              <a:t>CLICK TO EDIT MASTER SUBTITLE STYLE</a:t>
            </a:r>
          </a:p>
        </p:txBody>
      </p:sp>
      <p:sp>
        <p:nvSpPr>
          <p:cNvPr id="36" name="Title 35"/>
          <p:cNvSpPr>
            <a:spLocks noGrp="1"/>
          </p:cNvSpPr>
          <p:nvPr>
            <p:ph type="title"/>
          </p:nvPr>
        </p:nvSpPr>
        <p:spPr>
          <a:xfrm>
            <a:off x="520314" y="2798076"/>
            <a:ext cx="8103373" cy="615553"/>
          </a:xfrm>
          <a:noFill/>
        </p:spPr>
        <p:txBody>
          <a:bodyPr vert="horz" wrap="none" lIns="91440" tIns="0" rIns="91440" bIns="0" rtlCol="0" anchor="b">
            <a:spAutoFit/>
          </a:bodyPr>
          <a:lstStyle>
            <a:lvl1pPr>
              <a:defRPr lang="en-US" sz="4000" b="1" dirty="0">
                <a:solidFill>
                  <a:srgbClr val="252E33"/>
                </a:solidFill>
              </a:defRPr>
            </a:lvl1pPr>
          </a:lstStyle>
          <a:p>
            <a:pPr marL="0" lvl="0" algn="ctr"/>
            <a:r>
              <a:rPr lang="en-US" dirty="0"/>
              <a:t>Click to edit Master title style</a:t>
            </a:r>
          </a:p>
        </p:txBody>
      </p:sp>
      <p:sp>
        <p:nvSpPr>
          <p:cNvPr id="38" name="Rectangle 37"/>
          <p:cNvSpPr/>
          <p:nvPr userDrawn="1"/>
        </p:nvSpPr>
        <p:spPr>
          <a:xfrm>
            <a:off x="0" y="0"/>
            <a:ext cx="9144000" cy="731520"/>
          </a:xfrm>
          <a:prstGeom prst="rect">
            <a:avLst/>
          </a:prstGeom>
          <a:solidFill>
            <a:srgbClr val="252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userDrawn="1"/>
        </p:nvSpPr>
        <p:spPr>
          <a:xfrm>
            <a:off x="0" y="548102"/>
            <a:ext cx="9144000" cy="137160"/>
          </a:xfrm>
          <a:prstGeom prst="rect">
            <a:avLst/>
          </a:prstGeom>
          <a:solidFill>
            <a:srgbClr val="F25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userDrawn="1"/>
        </p:nvSpPr>
        <p:spPr>
          <a:xfrm>
            <a:off x="4723130" y="534126"/>
            <a:ext cx="4206240" cy="182880"/>
          </a:xfrm>
          <a:prstGeom prst="rect">
            <a:avLst/>
          </a:prstGeom>
          <a:solidFill>
            <a:srgbClr val="252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4" name="Picture 3" descr="C:\Users\rou6\Documents\1_ILLUSTRATION\STA ppt\guild\BAGuild_Logo_DarkBG.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6332"/>
          <a:stretch/>
        </p:blipFill>
        <p:spPr bwMode="auto">
          <a:xfrm>
            <a:off x="4723130" y="170063"/>
            <a:ext cx="4206240" cy="51573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quarter" idx="14"/>
          </p:nvPr>
        </p:nvSpPr>
        <p:spPr>
          <a:xfrm>
            <a:off x="4803775" y="6670675"/>
            <a:ext cx="9144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433316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992FE3BD-E6E5-415F-8D6E-D2B3F7C63698}" type="datetime1">
              <a:rPr lang="en-US" smtClean="0"/>
              <a:pPr/>
              <a:t>11/25/2016</a:t>
            </a:fld>
            <a:endParaRPr lang="en-US" dirty="0"/>
          </a:p>
        </p:txBody>
      </p:sp>
      <p:sp>
        <p:nvSpPr>
          <p:cNvPr id="9" name="Footer Placeholder 8"/>
          <p:cNvSpPr>
            <a:spLocks noGrp="1"/>
          </p:cNvSpPr>
          <p:nvPr>
            <p:ph type="ftr" sz="quarter" idx="11"/>
          </p:nvPr>
        </p:nvSpPr>
        <p:spPr/>
        <p:txBody>
          <a:bodyPr/>
          <a:lstStyle/>
          <a:p>
            <a:r>
              <a:rPr lang="en-US" dirty="0"/>
              <a:t>Copyright 2016</a:t>
            </a:r>
          </a:p>
        </p:txBody>
      </p:sp>
      <p:sp>
        <p:nvSpPr>
          <p:cNvPr id="10" name="Slide Number Placeholder 9"/>
          <p:cNvSpPr>
            <a:spLocks noGrp="1"/>
          </p:cNvSpPr>
          <p:nvPr>
            <p:ph type="sldNum" sz="quarter" idx="12"/>
          </p:nvPr>
        </p:nvSpPr>
        <p:spPr/>
        <p:txBody>
          <a:bodyPr/>
          <a:lstStyle/>
          <a:p>
            <a:fld id="{8D059518-4F10-4CC2-99CC-9CA73E170347}" type="slidenum">
              <a:rPr lang="en-US" smtClean="0"/>
              <a:pPr/>
              <a:t>‹#›</a:t>
            </a:fld>
            <a:endParaRPr lang="en-US" dirty="0"/>
          </a:p>
        </p:txBody>
      </p:sp>
    </p:spTree>
    <p:extLst>
      <p:ext uri="{BB962C8B-B14F-4D97-AF65-F5344CB8AC3E}">
        <p14:creationId xmlns:p14="http://schemas.microsoft.com/office/powerpoint/2010/main" val="2492182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fld id="{992FE3BD-E6E5-415F-8D6E-D2B3F7C63698}" type="datetime1">
              <a:rPr lang="en-US" smtClean="0"/>
              <a:pPr/>
              <a:t>11/25/2016</a:t>
            </a:fld>
            <a:endParaRPr lang="en-US" dirty="0"/>
          </a:p>
        </p:txBody>
      </p:sp>
      <p:sp>
        <p:nvSpPr>
          <p:cNvPr id="11" name="Footer Placeholder 10"/>
          <p:cNvSpPr>
            <a:spLocks noGrp="1"/>
          </p:cNvSpPr>
          <p:nvPr>
            <p:ph type="ftr" sz="quarter" idx="11"/>
          </p:nvPr>
        </p:nvSpPr>
        <p:spPr/>
        <p:txBody>
          <a:bodyPr/>
          <a:lstStyle/>
          <a:p>
            <a:r>
              <a:rPr lang="en-US" dirty="0"/>
              <a:t>Copyright 2016</a:t>
            </a:r>
          </a:p>
        </p:txBody>
      </p:sp>
      <p:sp>
        <p:nvSpPr>
          <p:cNvPr id="12" name="Slide Number Placeholder 11"/>
          <p:cNvSpPr>
            <a:spLocks noGrp="1"/>
          </p:cNvSpPr>
          <p:nvPr>
            <p:ph type="sldNum" sz="quarter" idx="12"/>
          </p:nvPr>
        </p:nvSpPr>
        <p:spPr/>
        <p:txBody>
          <a:bodyPr/>
          <a:lstStyle/>
          <a:p>
            <a:fld id="{8D059518-4F10-4CC2-99CC-9CA73E170347}" type="slidenum">
              <a:rPr lang="en-US" smtClean="0"/>
              <a:pPr/>
              <a:t>‹#›</a:t>
            </a:fld>
            <a:endParaRPr lang="en-US" dirty="0"/>
          </a:p>
        </p:txBody>
      </p:sp>
    </p:spTree>
    <p:extLst>
      <p:ext uri="{BB962C8B-B14F-4D97-AF65-F5344CB8AC3E}">
        <p14:creationId xmlns:p14="http://schemas.microsoft.com/office/powerpoint/2010/main" val="35659776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2FE3BD-E6E5-415F-8D6E-D2B3F7C63698}" type="datetime1">
              <a:rPr lang="en-US" smtClean="0"/>
              <a:pPr/>
              <a:t>11/25/2016</a:t>
            </a:fld>
            <a:endParaRPr lang="en-US" dirty="0"/>
          </a:p>
        </p:txBody>
      </p:sp>
      <p:sp>
        <p:nvSpPr>
          <p:cNvPr id="4" name="Footer Placeholder 3"/>
          <p:cNvSpPr>
            <a:spLocks noGrp="1"/>
          </p:cNvSpPr>
          <p:nvPr>
            <p:ph type="ftr" sz="quarter" idx="11"/>
          </p:nvPr>
        </p:nvSpPr>
        <p:spPr/>
        <p:txBody>
          <a:bodyPr/>
          <a:lstStyle/>
          <a:p>
            <a:r>
              <a:rPr lang="en-US" dirty="0"/>
              <a:t>Copyright 2016</a:t>
            </a:r>
          </a:p>
        </p:txBody>
      </p:sp>
      <p:sp>
        <p:nvSpPr>
          <p:cNvPr id="5" name="Slide Number Placeholder 4"/>
          <p:cNvSpPr>
            <a:spLocks noGrp="1"/>
          </p:cNvSpPr>
          <p:nvPr>
            <p:ph type="sldNum" sz="quarter" idx="12"/>
          </p:nvPr>
        </p:nvSpPr>
        <p:spPr/>
        <p:txBody>
          <a:bodyPr/>
          <a:lstStyle/>
          <a:p>
            <a:fld id="{8D059518-4F10-4CC2-99CC-9CA73E170347}"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06553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992FE3BD-E6E5-415F-8D6E-D2B3F7C63698}" type="datetime1">
              <a:rPr lang="en-US" smtClean="0"/>
              <a:pPr/>
              <a:t>11/25/2016</a:t>
            </a:fld>
            <a:endParaRPr lang="en-US" dirty="0"/>
          </a:p>
        </p:txBody>
      </p:sp>
      <p:sp>
        <p:nvSpPr>
          <p:cNvPr id="7" name="Footer Placeholder 6"/>
          <p:cNvSpPr>
            <a:spLocks noGrp="1"/>
          </p:cNvSpPr>
          <p:nvPr>
            <p:ph type="ftr" sz="quarter" idx="11"/>
          </p:nvPr>
        </p:nvSpPr>
        <p:spPr/>
        <p:txBody>
          <a:bodyPr/>
          <a:lstStyle/>
          <a:p>
            <a:r>
              <a:rPr lang="en-US" dirty="0"/>
              <a:t>Copyright 2016</a:t>
            </a:r>
          </a:p>
        </p:txBody>
      </p:sp>
      <p:sp>
        <p:nvSpPr>
          <p:cNvPr id="8" name="Slide Number Placeholder 7"/>
          <p:cNvSpPr>
            <a:spLocks noGrp="1"/>
          </p:cNvSpPr>
          <p:nvPr>
            <p:ph type="sldNum" sz="quarter" idx="12"/>
          </p:nvPr>
        </p:nvSpPr>
        <p:spPr/>
        <p:txBody>
          <a:bodyPr/>
          <a:lstStyle/>
          <a:p>
            <a:fld id="{8D059518-4F10-4CC2-99CC-9CA73E170347}" type="slidenum">
              <a:rPr lang="en-US" smtClean="0"/>
              <a:pPr/>
              <a:t>‹#›</a:t>
            </a:fld>
            <a:endParaRPr lang="en-US" dirty="0"/>
          </a:p>
        </p:txBody>
      </p:sp>
      <p:sp>
        <p:nvSpPr>
          <p:cNvPr id="9" name="Rectangle 8"/>
          <p:cNvSpPr/>
          <p:nvPr userDrawn="1"/>
        </p:nvSpPr>
        <p:spPr>
          <a:xfrm>
            <a:off x="203200" y="927100"/>
            <a:ext cx="8077200" cy="12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3953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49491D-BE19-40C2-8212-66EDF03577DA}" type="datetimeFigureOut">
              <a:rPr lang="en-US" smtClean="0"/>
              <a:t>11/25/2016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646F7-F6F7-4A9E-81E9-282A4DC9AF69}" type="slidenum">
              <a:rPr lang="en-US" smtClean="0"/>
              <a:t>‹#›</a:t>
            </a:fld>
            <a:endParaRPr lang="en-US"/>
          </a:p>
        </p:txBody>
      </p:sp>
    </p:spTree>
    <p:extLst>
      <p:ext uri="{BB962C8B-B14F-4D97-AF65-F5344CB8AC3E}">
        <p14:creationId xmlns:p14="http://schemas.microsoft.com/office/powerpoint/2010/main" val="1700290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49491D-BE19-40C2-8212-66EDF03577DA}" type="datetimeFigureOut">
              <a:rPr lang="en-US" smtClean="0"/>
              <a:t>11/25/2016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646F7-F6F7-4A9E-81E9-282A4DC9AF69}" type="slidenum">
              <a:rPr lang="en-US" smtClean="0"/>
              <a:t>‹#›</a:t>
            </a:fld>
            <a:endParaRPr lang="en-US"/>
          </a:p>
        </p:txBody>
      </p:sp>
    </p:spTree>
    <p:extLst>
      <p:ext uri="{BB962C8B-B14F-4D97-AF65-F5344CB8AC3E}">
        <p14:creationId xmlns:p14="http://schemas.microsoft.com/office/powerpoint/2010/main" val="3139889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49491D-BE19-40C2-8212-66EDF03577DA}" type="datetimeFigureOut">
              <a:rPr lang="en-US" smtClean="0"/>
              <a:t>11/25/2016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D646F7-F6F7-4A9E-81E9-282A4DC9AF69}" type="slidenum">
              <a:rPr lang="en-US" smtClean="0"/>
              <a:t>‹#›</a:t>
            </a:fld>
            <a:endParaRPr lang="en-US"/>
          </a:p>
        </p:txBody>
      </p:sp>
    </p:spTree>
    <p:extLst>
      <p:ext uri="{BB962C8B-B14F-4D97-AF65-F5344CB8AC3E}">
        <p14:creationId xmlns:p14="http://schemas.microsoft.com/office/powerpoint/2010/main" val="202969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49491D-BE19-40C2-8212-66EDF03577DA}" type="datetimeFigureOut">
              <a:rPr lang="en-US" smtClean="0"/>
              <a:t>11/25/2016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D646F7-F6F7-4A9E-81E9-282A4DC9AF69}" type="slidenum">
              <a:rPr lang="en-US" smtClean="0"/>
              <a:t>‹#›</a:t>
            </a:fld>
            <a:endParaRPr lang="en-US"/>
          </a:p>
        </p:txBody>
      </p:sp>
    </p:spTree>
    <p:extLst>
      <p:ext uri="{BB962C8B-B14F-4D97-AF65-F5344CB8AC3E}">
        <p14:creationId xmlns:p14="http://schemas.microsoft.com/office/powerpoint/2010/main" val="77404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9491D-BE19-40C2-8212-66EDF03577DA}" type="datetimeFigureOut">
              <a:rPr lang="en-US" smtClean="0"/>
              <a:t>11/25/2016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D646F7-F6F7-4A9E-81E9-282A4DC9AF69}" type="slidenum">
              <a:rPr lang="en-US" smtClean="0"/>
              <a:t>‹#›</a:t>
            </a:fld>
            <a:endParaRPr lang="en-US"/>
          </a:p>
        </p:txBody>
      </p:sp>
    </p:spTree>
    <p:extLst>
      <p:ext uri="{BB962C8B-B14F-4D97-AF65-F5344CB8AC3E}">
        <p14:creationId xmlns:p14="http://schemas.microsoft.com/office/powerpoint/2010/main" val="3288179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49491D-BE19-40C2-8212-66EDF03577DA}" type="datetimeFigureOut">
              <a:rPr lang="en-US" smtClean="0"/>
              <a:t>11/25/2016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646F7-F6F7-4A9E-81E9-282A4DC9AF69}" type="slidenum">
              <a:rPr lang="en-US" smtClean="0"/>
              <a:t>‹#›</a:t>
            </a:fld>
            <a:endParaRPr lang="en-US"/>
          </a:p>
        </p:txBody>
      </p:sp>
    </p:spTree>
    <p:extLst>
      <p:ext uri="{BB962C8B-B14F-4D97-AF65-F5344CB8AC3E}">
        <p14:creationId xmlns:p14="http://schemas.microsoft.com/office/powerpoint/2010/main" val="97719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49491D-BE19-40C2-8212-66EDF03577DA}" type="datetimeFigureOut">
              <a:rPr lang="en-US" smtClean="0"/>
              <a:t>11/25/2016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646F7-F6F7-4A9E-81E9-282A4DC9AF69}" type="slidenum">
              <a:rPr lang="en-US" smtClean="0"/>
              <a:t>‹#›</a:t>
            </a:fld>
            <a:endParaRPr lang="en-US"/>
          </a:p>
        </p:txBody>
      </p:sp>
    </p:spTree>
    <p:extLst>
      <p:ext uri="{BB962C8B-B14F-4D97-AF65-F5344CB8AC3E}">
        <p14:creationId xmlns:p14="http://schemas.microsoft.com/office/powerpoint/2010/main" val="3899207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image" Target="../media/image4.png"/><Relationship Id="rId4" Type="http://schemas.openxmlformats.org/officeDocument/2006/relationships/slideLayout" Target="../slideLayouts/slideLayout22.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9491D-BE19-40C2-8212-66EDF03577DA}" type="datetimeFigureOut">
              <a:rPr lang="en-US" smtClean="0"/>
              <a:t>11/25/2016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646F7-F6F7-4A9E-81E9-282A4DC9AF69}" type="slidenum">
              <a:rPr lang="en-US" smtClean="0"/>
              <a:t>‹#›</a:t>
            </a:fld>
            <a:endParaRPr lang="en-US"/>
          </a:p>
        </p:txBody>
      </p:sp>
    </p:spTree>
    <p:extLst>
      <p:ext uri="{BB962C8B-B14F-4D97-AF65-F5344CB8AC3E}">
        <p14:creationId xmlns:p14="http://schemas.microsoft.com/office/powerpoint/2010/main" val="4083213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6400800"/>
            <a:ext cx="9144000" cy="457200"/>
          </a:xfrm>
          <a:prstGeom prst="rect">
            <a:avLst/>
          </a:prstGeom>
          <a:solidFill>
            <a:srgbClr val="3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65759"/>
            <a:ext cx="6858000" cy="54864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300" y="6440697"/>
            <a:ext cx="681277" cy="184666"/>
          </a:xfrm>
          <a:prstGeom prst="rect">
            <a:avLst/>
          </a:prstGeom>
        </p:spPr>
        <p:txBody>
          <a:bodyPr vert="horz" wrap="none" lIns="0" tIns="0" rIns="0" bIns="0" rtlCol="0" anchor="ctr">
            <a:spAutoFit/>
          </a:bodyPr>
          <a:lstStyle>
            <a:lvl1pPr algn="l">
              <a:defRPr sz="1200">
                <a:solidFill>
                  <a:schemeClr val="bg1">
                    <a:lumMod val="85000"/>
                  </a:schemeClr>
                </a:solidFill>
              </a:defRPr>
            </a:lvl1pPr>
          </a:lstStyle>
          <a:p>
            <a:fld id="{992FE3BD-E6E5-415F-8D6E-D2B3F7C63698}" type="datetime1">
              <a:rPr lang="en-US" smtClean="0"/>
              <a:pPr/>
              <a:t>11/25/2016</a:t>
            </a:fld>
            <a:endParaRPr lang="en-US" dirty="0"/>
          </a:p>
        </p:txBody>
      </p:sp>
      <p:sp>
        <p:nvSpPr>
          <p:cNvPr id="6" name="Slide Number Placeholder 5"/>
          <p:cNvSpPr>
            <a:spLocks noGrp="1"/>
          </p:cNvSpPr>
          <p:nvPr>
            <p:ph type="sldNum" sz="quarter" idx="4"/>
          </p:nvPr>
        </p:nvSpPr>
        <p:spPr>
          <a:xfrm>
            <a:off x="8794182" y="6440697"/>
            <a:ext cx="187552" cy="184666"/>
          </a:xfrm>
          <a:prstGeom prst="rect">
            <a:avLst/>
          </a:prstGeom>
          <a:ln w="19050">
            <a:noFill/>
          </a:ln>
        </p:spPr>
        <p:txBody>
          <a:bodyPr vert="horz" wrap="none" lIns="0" tIns="0" rIns="0" bIns="0" rtlCol="0" anchor="ctr">
            <a:spAutoFit/>
          </a:bodyPr>
          <a:lstStyle>
            <a:lvl1pPr algn="ctr">
              <a:defRPr sz="1200">
                <a:solidFill>
                  <a:schemeClr val="bg1">
                    <a:lumMod val="85000"/>
                  </a:schemeClr>
                </a:solidFill>
              </a:defRPr>
            </a:lvl1pPr>
          </a:lstStyle>
          <a:p>
            <a:fld id="{8D059518-4F10-4CC2-99CC-9CA73E170347}" type="slidenum">
              <a:rPr lang="en-US" smtClean="0"/>
              <a:pPr/>
              <a:t>‹#›</a:t>
            </a:fld>
            <a:endParaRPr lang="en-US" dirty="0"/>
          </a:p>
        </p:txBody>
      </p:sp>
      <p:pic>
        <p:nvPicPr>
          <p:cNvPr id="1027" name="Picture 3" descr="C:\Users\rou6\Documents\1_ILLUSTRATION\STA ppt\guild\BAGuild_Logo_LightBG.png"/>
          <p:cNvPicPr>
            <a:picLocks noChangeAspect="1" noChangeArrowheads="1"/>
          </p:cNvPicPr>
          <p:nvPr userDrawn="1"/>
        </p:nvPicPr>
        <p:blipFill rotWithShape="1">
          <a:blip r:embed="rId9" cstate="print">
            <a:extLst>
              <a:ext uri="{28A0092B-C50C-407E-A947-70E740481C1C}">
                <a14:useLocalDpi xmlns:a14="http://schemas.microsoft.com/office/drawing/2010/main" val="0"/>
              </a:ext>
            </a:extLst>
          </a:blip>
          <a:srcRect t="-1" b="-2867"/>
          <a:stretch/>
        </p:blipFill>
        <p:spPr bwMode="auto">
          <a:xfrm>
            <a:off x="2971800" y="5969851"/>
            <a:ext cx="3200400" cy="43094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rou6\Documents\1_ILLUSTRATION\STA ppt\guild\BAGuild_Badge_NoLetters.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8275320" y="304053"/>
            <a:ext cx="640080" cy="686872"/>
          </a:xfrm>
          <a:prstGeom prst="rect">
            <a:avLst/>
          </a:prstGeom>
          <a:noFill/>
          <a:extLst>
            <a:ext uri="{909E8E84-426E-40DD-AFC4-6F175D3DCCD1}">
              <a14:hiddenFill xmlns:a14="http://schemas.microsoft.com/office/drawing/2010/main">
                <a:solidFill>
                  <a:srgbClr val="FFFFFF"/>
                </a:solidFill>
              </a14:hiddenFill>
            </a:ext>
          </a:extLst>
        </p:spPr>
      </p:pic>
      <p:sp>
        <p:nvSpPr>
          <p:cNvPr id="16" name="Footer Placeholder 4"/>
          <p:cNvSpPr>
            <a:spLocks noGrp="1"/>
          </p:cNvSpPr>
          <p:nvPr>
            <p:ph type="ftr" sz="quarter" idx="3"/>
          </p:nvPr>
        </p:nvSpPr>
        <p:spPr>
          <a:xfrm>
            <a:off x="2209800" y="6395870"/>
            <a:ext cx="4724400" cy="274320"/>
          </a:xfrm>
          <a:prstGeom prst="rect">
            <a:avLst/>
          </a:prstGeom>
        </p:spPr>
        <p:txBody>
          <a:bodyPr/>
          <a:lstStyle>
            <a:lvl1pPr algn="ctr">
              <a:defRPr sz="1100">
                <a:solidFill>
                  <a:schemeClr val="bg1">
                    <a:lumMod val="85000"/>
                  </a:schemeClr>
                </a:solidFill>
              </a:defRPr>
            </a:lvl1pPr>
          </a:lstStyle>
          <a:p>
            <a:r>
              <a:rPr lang="en-US"/>
              <a:t>Copyright 2014</a:t>
            </a:r>
            <a:endParaRPr lang="en-US" dirty="0"/>
          </a:p>
        </p:txBody>
      </p:sp>
      <p:sp>
        <p:nvSpPr>
          <p:cNvPr id="12" name="Rectangle 11"/>
          <p:cNvSpPr/>
          <p:nvPr userDrawn="1"/>
        </p:nvSpPr>
        <p:spPr>
          <a:xfrm>
            <a:off x="228600" y="958850"/>
            <a:ext cx="8686800" cy="27432"/>
          </a:xfrm>
          <a:prstGeom prst="rect">
            <a:avLst/>
          </a:prstGeom>
          <a:solidFill>
            <a:srgbClr val="3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8564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6400800"/>
            <a:ext cx="9144000" cy="457200"/>
          </a:xfrm>
          <a:prstGeom prst="rect">
            <a:avLst/>
          </a:prstGeom>
          <a:solidFill>
            <a:srgbClr val="3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65759"/>
            <a:ext cx="6858000" cy="54864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300" y="6440697"/>
            <a:ext cx="681277" cy="184666"/>
          </a:xfrm>
          <a:prstGeom prst="rect">
            <a:avLst/>
          </a:prstGeom>
        </p:spPr>
        <p:txBody>
          <a:bodyPr vert="horz" wrap="none" lIns="0" tIns="0" rIns="0" bIns="0" rtlCol="0" anchor="ctr">
            <a:spAutoFit/>
          </a:bodyPr>
          <a:lstStyle>
            <a:lvl1pPr algn="l">
              <a:defRPr sz="1200">
                <a:solidFill>
                  <a:schemeClr val="bg1">
                    <a:lumMod val="85000"/>
                  </a:schemeClr>
                </a:solidFill>
              </a:defRPr>
            </a:lvl1pPr>
          </a:lstStyle>
          <a:p>
            <a:fld id="{992FE3BD-E6E5-415F-8D6E-D2B3F7C63698}" type="datetime1">
              <a:rPr lang="en-US" smtClean="0"/>
              <a:pPr/>
              <a:t>11/25/2016</a:t>
            </a:fld>
            <a:endParaRPr lang="en-US" dirty="0"/>
          </a:p>
        </p:txBody>
      </p:sp>
      <p:sp>
        <p:nvSpPr>
          <p:cNvPr id="6" name="Slide Number Placeholder 5"/>
          <p:cNvSpPr>
            <a:spLocks noGrp="1"/>
          </p:cNvSpPr>
          <p:nvPr>
            <p:ph type="sldNum" sz="quarter" idx="4"/>
          </p:nvPr>
        </p:nvSpPr>
        <p:spPr>
          <a:xfrm>
            <a:off x="8794182" y="6440697"/>
            <a:ext cx="187552" cy="184666"/>
          </a:xfrm>
          <a:prstGeom prst="rect">
            <a:avLst/>
          </a:prstGeom>
          <a:ln w="19050">
            <a:noFill/>
          </a:ln>
        </p:spPr>
        <p:txBody>
          <a:bodyPr vert="horz" wrap="none" lIns="0" tIns="0" rIns="0" bIns="0" rtlCol="0" anchor="ctr">
            <a:spAutoFit/>
          </a:bodyPr>
          <a:lstStyle>
            <a:lvl1pPr algn="ctr">
              <a:defRPr sz="1200">
                <a:solidFill>
                  <a:schemeClr val="bg1">
                    <a:lumMod val="85000"/>
                  </a:schemeClr>
                </a:solidFill>
              </a:defRPr>
            </a:lvl1pPr>
          </a:lstStyle>
          <a:p>
            <a:fld id="{8D059518-4F10-4CC2-99CC-9CA73E170347}" type="slidenum">
              <a:rPr lang="en-US" smtClean="0"/>
              <a:pPr/>
              <a:t>‹#›</a:t>
            </a:fld>
            <a:endParaRPr lang="en-US" dirty="0"/>
          </a:p>
        </p:txBody>
      </p:sp>
      <p:pic>
        <p:nvPicPr>
          <p:cNvPr id="1027" name="Picture 3" descr="C:\Users\rou6\Documents\1_ILLUSTRATION\STA ppt\guild\BAGuild_Logo_LightBG.png"/>
          <p:cNvPicPr>
            <a:picLocks noChangeAspect="1" noChangeArrowheads="1"/>
          </p:cNvPicPr>
          <p:nvPr userDrawn="1"/>
        </p:nvPicPr>
        <p:blipFill rotWithShape="1">
          <a:blip r:embed="rId9" cstate="print">
            <a:extLst>
              <a:ext uri="{28A0092B-C50C-407E-A947-70E740481C1C}">
                <a14:useLocalDpi xmlns:a14="http://schemas.microsoft.com/office/drawing/2010/main" val="0"/>
              </a:ext>
            </a:extLst>
          </a:blip>
          <a:srcRect t="-1" b="-2867"/>
          <a:stretch/>
        </p:blipFill>
        <p:spPr bwMode="auto">
          <a:xfrm>
            <a:off x="2971800" y="5969851"/>
            <a:ext cx="3200400" cy="43094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rou6\Documents\1_ILLUSTRATION\STA ppt\guild\BAGuild_Badge_NoLetters.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8275320" y="304053"/>
            <a:ext cx="640080" cy="686872"/>
          </a:xfrm>
          <a:prstGeom prst="rect">
            <a:avLst/>
          </a:prstGeom>
          <a:noFill/>
          <a:extLst>
            <a:ext uri="{909E8E84-426E-40DD-AFC4-6F175D3DCCD1}">
              <a14:hiddenFill xmlns:a14="http://schemas.microsoft.com/office/drawing/2010/main">
                <a:solidFill>
                  <a:srgbClr val="FFFFFF"/>
                </a:solidFill>
              </a14:hiddenFill>
            </a:ext>
          </a:extLst>
        </p:spPr>
      </p:pic>
      <p:sp>
        <p:nvSpPr>
          <p:cNvPr id="16" name="Footer Placeholder 4"/>
          <p:cNvSpPr>
            <a:spLocks noGrp="1"/>
          </p:cNvSpPr>
          <p:nvPr>
            <p:ph type="ftr" sz="quarter" idx="3"/>
          </p:nvPr>
        </p:nvSpPr>
        <p:spPr>
          <a:xfrm>
            <a:off x="2209800" y="6395870"/>
            <a:ext cx="4724400" cy="274320"/>
          </a:xfrm>
          <a:prstGeom prst="rect">
            <a:avLst/>
          </a:prstGeom>
        </p:spPr>
        <p:txBody>
          <a:bodyPr/>
          <a:lstStyle>
            <a:lvl1pPr algn="ctr">
              <a:defRPr sz="1100">
                <a:solidFill>
                  <a:schemeClr val="bg1">
                    <a:lumMod val="85000"/>
                  </a:schemeClr>
                </a:solidFill>
              </a:defRPr>
            </a:lvl1pPr>
          </a:lstStyle>
          <a:p>
            <a:r>
              <a:rPr lang="en-US" dirty="0"/>
              <a:t>Copyright 2016</a:t>
            </a:r>
          </a:p>
        </p:txBody>
      </p:sp>
      <p:sp>
        <p:nvSpPr>
          <p:cNvPr id="12" name="Rectangle 11"/>
          <p:cNvSpPr/>
          <p:nvPr userDrawn="1"/>
        </p:nvSpPr>
        <p:spPr>
          <a:xfrm>
            <a:off x="228600" y="958850"/>
            <a:ext cx="8686800" cy="27432"/>
          </a:xfrm>
          <a:prstGeom prst="rect">
            <a:avLst/>
          </a:prstGeom>
          <a:solidFill>
            <a:srgbClr val="3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2643263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hd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ons.frank@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fons.frank@gmail.com"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www.scaledagileframework.com/"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www.virtualizationpractice.com/author/mikekavis/" TargetMode="External"/><Relationship Id="rId2" Type="http://schemas.openxmlformats.org/officeDocument/2006/relationships/hyperlink" Target="http://www.virtualizationpractice.com/why-agile-initiatives-fail-and-why-devops-initiatives-should-worry-22365/" TargetMode="External"/><Relationship Id="rId1" Type="http://schemas.openxmlformats.org/officeDocument/2006/relationships/slideLayout" Target="../slideLayouts/slideLayout1.xml"/><Relationship Id="rId4" Type="http://schemas.openxmlformats.org/officeDocument/2006/relationships/hyperlink" Target="https://plus.google.com/102707349646484476194?rel=autho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600200"/>
            <a:ext cx="5943600" cy="1470025"/>
          </a:xfrm>
        </p:spPr>
        <p:txBody>
          <a:bodyPr>
            <a:normAutofit/>
          </a:bodyPr>
          <a:lstStyle/>
          <a:p>
            <a:r>
              <a:rPr lang="en-US" dirty="0"/>
              <a:t>Managing </a:t>
            </a:r>
            <a:r>
              <a:rPr lang="en-US" dirty="0" err="1"/>
              <a:t>SAFe</a:t>
            </a:r>
            <a:r>
              <a:rPr lang="en-US" dirty="0"/>
              <a:t> with Business Architecture</a:t>
            </a:r>
          </a:p>
        </p:txBody>
      </p:sp>
      <p:sp>
        <p:nvSpPr>
          <p:cNvPr id="3" name="Subtitle 2"/>
          <p:cNvSpPr>
            <a:spLocks noGrp="1"/>
          </p:cNvSpPr>
          <p:nvPr>
            <p:ph type="subTitle" idx="1"/>
          </p:nvPr>
        </p:nvSpPr>
        <p:spPr>
          <a:xfrm>
            <a:off x="1295400" y="4038600"/>
            <a:ext cx="6400800" cy="2590800"/>
          </a:xfrm>
        </p:spPr>
        <p:txBody>
          <a:bodyPr>
            <a:normAutofit/>
          </a:bodyPr>
          <a:lstStyle/>
          <a:p>
            <a:r>
              <a:rPr lang="en-US" dirty="0">
                <a:solidFill>
                  <a:srgbClr val="0070C0"/>
                </a:solidFill>
              </a:rPr>
              <a:t>Francis S. </a:t>
            </a:r>
            <a:r>
              <a:rPr lang="en-US" dirty="0" err="1">
                <a:solidFill>
                  <a:srgbClr val="0070C0"/>
                </a:solidFill>
              </a:rPr>
              <a:t>Fons</a:t>
            </a:r>
            <a:r>
              <a:rPr lang="en-US" dirty="0">
                <a:solidFill>
                  <a:srgbClr val="0070C0"/>
                </a:solidFill>
              </a:rPr>
              <a:t> (Frank), </a:t>
            </a:r>
          </a:p>
          <a:p>
            <a:r>
              <a:rPr lang="en-US" sz="2100" dirty="0">
                <a:solidFill>
                  <a:srgbClr val="0070C0"/>
                </a:solidFill>
              </a:rPr>
              <a:t>PMP, CBA (Certified Business Architect), ACP (Agile Certified Practitioner), </a:t>
            </a:r>
            <a:r>
              <a:rPr lang="en-US" sz="2100" dirty="0" err="1">
                <a:solidFill>
                  <a:srgbClr val="0070C0"/>
                </a:solidFill>
              </a:rPr>
              <a:t>SAFe</a:t>
            </a:r>
            <a:r>
              <a:rPr lang="en-US" sz="2100" dirty="0">
                <a:solidFill>
                  <a:srgbClr val="0070C0"/>
                </a:solidFill>
              </a:rPr>
              <a:t> </a:t>
            </a:r>
            <a:r>
              <a:rPr lang="en-US" sz="2100" dirty="0" err="1">
                <a:solidFill>
                  <a:srgbClr val="0070C0"/>
                </a:solidFill>
              </a:rPr>
              <a:t>Agilist</a:t>
            </a:r>
            <a:r>
              <a:rPr lang="en-US" sz="2100" dirty="0">
                <a:solidFill>
                  <a:srgbClr val="0070C0"/>
                </a:solidFill>
              </a:rPr>
              <a:t> (Scaled Agile Framework Program Leader), Six Sigma Green Belt, </a:t>
            </a:r>
          </a:p>
          <a:p>
            <a:r>
              <a:rPr lang="en-US" sz="2100" dirty="0">
                <a:solidFill>
                  <a:srgbClr val="0070C0"/>
                </a:solidFill>
              </a:rPr>
              <a:t>MBA, and BSEE</a:t>
            </a:r>
          </a:p>
          <a:p>
            <a:r>
              <a:rPr lang="en-US" sz="2100" dirty="0">
                <a:solidFill>
                  <a:srgbClr val="0070C0"/>
                </a:solidFill>
                <a:hlinkClick r:id="rId2"/>
              </a:rPr>
              <a:t>fons.frank@gmail.com</a:t>
            </a:r>
            <a:endParaRPr lang="en-US" sz="2100" dirty="0">
              <a:solidFill>
                <a:srgbClr val="0070C0"/>
              </a:solidFill>
            </a:endParaRPr>
          </a:p>
          <a:p>
            <a:endParaRPr lang="en-US" sz="2100" dirty="0">
              <a:solidFill>
                <a:srgbClr val="0070C0"/>
              </a:solidFill>
            </a:endParaRPr>
          </a:p>
          <a:p>
            <a:endParaRPr lang="en-US" sz="2100" dirty="0">
              <a:solidFill>
                <a:srgbClr val="0070C0"/>
              </a:solidFill>
            </a:endParaRPr>
          </a:p>
          <a:p>
            <a:endParaRPr lang="en-US" sz="2100" dirty="0">
              <a:solidFill>
                <a:srgbClr val="0070C0"/>
              </a:solidFill>
            </a:endParaRPr>
          </a:p>
        </p:txBody>
      </p:sp>
    </p:spTree>
    <p:extLst>
      <p:ext uri="{BB962C8B-B14F-4D97-AF65-F5344CB8AC3E}">
        <p14:creationId xmlns:p14="http://schemas.microsoft.com/office/powerpoint/2010/main" val="2012666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Business Architecture Portfolio Contributions </a:t>
            </a:r>
            <a:r>
              <a:rPr lang="en-US" sz="3600" baseline="30000" dirty="0"/>
              <a:t>(10)</a:t>
            </a: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endParaRPr lang="en-US" sz="2800"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93781" y="1600200"/>
            <a:ext cx="4956437" cy="4525963"/>
          </a:xfrm>
          <a:prstGeom prst="rect">
            <a:avLst/>
          </a:prstGeom>
          <a:noFill/>
        </p:spPr>
      </p:pic>
    </p:spTree>
    <p:extLst>
      <p:ext uri="{BB962C8B-B14F-4D97-AF65-F5344CB8AC3E}">
        <p14:creationId xmlns:p14="http://schemas.microsoft.com/office/powerpoint/2010/main" val="1788440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730317" y="204898"/>
            <a:ext cx="7735888" cy="549275"/>
          </a:xfrm>
        </p:spPr>
        <p:txBody>
          <a:bodyPr>
            <a:normAutofit fontScale="90000"/>
          </a:bodyPr>
          <a:lstStyle/>
          <a:p>
            <a:r>
              <a:rPr lang="en-US" dirty="0"/>
              <a:t>Future State Business Model Canvas </a:t>
            </a:r>
            <a:r>
              <a:rPr lang="en-US" sz="2000" dirty="0"/>
              <a:t>(Current is Black and future includes Red)</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788" y="1065643"/>
            <a:ext cx="8766945" cy="5192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5483415" y="1817081"/>
            <a:ext cx="1582309" cy="400110"/>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Franklin Gothic Book"/>
                <a:ea typeface="+mn-ea"/>
                <a:cs typeface="+mn-cs"/>
              </a:rPr>
              <a:t>Service through device providers</a:t>
            </a:r>
          </a:p>
        </p:txBody>
      </p:sp>
      <p:sp>
        <p:nvSpPr>
          <p:cNvPr id="16" name="TextBox 15"/>
          <p:cNvSpPr txBox="1"/>
          <p:nvPr/>
        </p:nvSpPr>
        <p:spPr>
          <a:xfrm>
            <a:off x="5483415" y="3661714"/>
            <a:ext cx="1582309" cy="548640"/>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Franklin Gothic Book"/>
                <a:ea typeface="+mn-ea"/>
                <a:cs typeface="+mn-cs"/>
              </a:rPr>
              <a:t>Service through device providers</a:t>
            </a:r>
          </a:p>
        </p:txBody>
      </p:sp>
      <p:sp>
        <p:nvSpPr>
          <p:cNvPr id="19" name="TextBox 18"/>
          <p:cNvSpPr txBox="1"/>
          <p:nvPr/>
        </p:nvSpPr>
        <p:spPr>
          <a:xfrm>
            <a:off x="3751261" y="1803324"/>
            <a:ext cx="1582309" cy="138499"/>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 b="1" i="0" u="none" strike="noStrike" kern="1200" cap="none" spc="0" normalizeH="0" baseline="0" noProof="0" dirty="0">
                <a:ln>
                  <a:noFill/>
                </a:ln>
                <a:solidFill>
                  <a:srgbClr val="FFFFFF"/>
                </a:solidFill>
                <a:effectLst/>
                <a:uLnTx/>
                <a:uFillTx/>
                <a:latin typeface="Franklin Gothic Book"/>
                <a:ea typeface="+mn-ea"/>
                <a:cs typeface="+mn-cs"/>
              </a:rPr>
              <a:t>Service through device</a:t>
            </a:r>
          </a:p>
        </p:txBody>
      </p:sp>
      <p:sp>
        <p:nvSpPr>
          <p:cNvPr id="22" name="TextBox 21"/>
          <p:cNvSpPr txBox="1"/>
          <p:nvPr/>
        </p:nvSpPr>
        <p:spPr>
          <a:xfrm>
            <a:off x="2013152" y="1791971"/>
            <a:ext cx="1582309" cy="138499"/>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 b="1" i="0" u="none" strike="noStrike" kern="1200" cap="none" spc="0" normalizeH="0" baseline="0" noProof="0" dirty="0">
                <a:ln>
                  <a:noFill/>
                </a:ln>
                <a:solidFill>
                  <a:srgbClr val="FFFFFF"/>
                </a:solidFill>
                <a:effectLst/>
                <a:uLnTx/>
                <a:uFillTx/>
                <a:latin typeface="Franklin Gothic Book"/>
                <a:ea typeface="+mn-ea"/>
                <a:cs typeface="+mn-cs"/>
              </a:rPr>
              <a:t>Service through device</a:t>
            </a:r>
          </a:p>
        </p:txBody>
      </p:sp>
      <p:sp>
        <p:nvSpPr>
          <p:cNvPr id="26" name="TextBox 25"/>
          <p:cNvSpPr txBox="1"/>
          <p:nvPr/>
        </p:nvSpPr>
        <p:spPr>
          <a:xfrm>
            <a:off x="297484" y="1642406"/>
            <a:ext cx="1582309" cy="138499"/>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 b="1" i="0" u="none" strike="noStrike" kern="1200" cap="none" spc="0" normalizeH="0" baseline="0" noProof="0" dirty="0">
                <a:ln>
                  <a:noFill/>
                </a:ln>
                <a:solidFill>
                  <a:srgbClr val="FFFFFF"/>
                </a:solidFill>
                <a:effectLst/>
                <a:uLnTx/>
                <a:uFillTx/>
                <a:latin typeface="Franklin Gothic Book"/>
                <a:ea typeface="+mn-ea"/>
                <a:cs typeface="+mn-cs"/>
              </a:rPr>
              <a:t>Service through device</a:t>
            </a:r>
          </a:p>
        </p:txBody>
      </p:sp>
      <p:sp>
        <p:nvSpPr>
          <p:cNvPr id="29" name="TextBox 28"/>
          <p:cNvSpPr txBox="1"/>
          <p:nvPr/>
        </p:nvSpPr>
        <p:spPr>
          <a:xfrm>
            <a:off x="343293" y="5360931"/>
            <a:ext cx="1945512" cy="138499"/>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 b="1" i="0" u="none" strike="noStrike" kern="1200" cap="none" spc="0" normalizeH="0" baseline="0" noProof="0" dirty="0">
                <a:ln>
                  <a:noFill/>
                </a:ln>
                <a:solidFill>
                  <a:srgbClr val="FFFFFF"/>
                </a:solidFill>
                <a:effectLst/>
                <a:uLnTx/>
                <a:uFillTx/>
                <a:latin typeface="Franklin Gothic Book"/>
                <a:ea typeface="+mn-ea"/>
                <a:cs typeface="+mn-cs"/>
              </a:rPr>
              <a:t>Service through device</a:t>
            </a:r>
          </a:p>
        </p:txBody>
      </p:sp>
      <p:sp>
        <p:nvSpPr>
          <p:cNvPr id="32" name="TextBox 31"/>
          <p:cNvSpPr txBox="1"/>
          <p:nvPr/>
        </p:nvSpPr>
        <p:spPr>
          <a:xfrm>
            <a:off x="4652566" y="5360930"/>
            <a:ext cx="1945512" cy="138499"/>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 b="1" i="0" u="none" strike="noStrike" kern="1200" cap="none" spc="0" normalizeH="0" baseline="0" noProof="0" dirty="0">
                <a:ln>
                  <a:noFill/>
                </a:ln>
                <a:solidFill>
                  <a:srgbClr val="FFFFFF"/>
                </a:solidFill>
                <a:effectLst/>
                <a:uLnTx/>
                <a:uFillTx/>
                <a:latin typeface="Franklin Gothic Book"/>
                <a:ea typeface="+mn-ea"/>
                <a:cs typeface="+mn-cs"/>
              </a:rPr>
              <a:t>Service through device</a:t>
            </a:r>
          </a:p>
        </p:txBody>
      </p:sp>
      <p:sp>
        <p:nvSpPr>
          <p:cNvPr id="33" name="TextBox 32"/>
          <p:cNvSpPr txBox="1"/>
          <p:nvPr/>
        </p:nvSpPr>
        <p:spPr>
          <a:xfrm>
            <a:off x="4652566" y="5753346"/>
            <a:ext cx="1945512" cy="138499"/>
          </a:xfrm>
          <a:prstGeom prst="rect">
            <a:avLst/>
          </a:prstGeom>
          <a:solidFill>
            <a:schemeClr val="bg1"/>
          </a:solid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 b="1" i="0" u="none" strike="noStrike" kern="1200" cap="none" spc="0" normalizeH="0" baseline="0" noProof="0" dirty="0">
                <a:ln>
                  <a:noFill/>
                </a:ln>
                <a:solidFill>
                  <a:srgbClr val="FFFFFF"/>
                </a:solidFill>
                <a:effectLst/>
                <a:uLnTx/>
                <a:uFillTx/>
                <a:latin typeface="Franklin Gothic Book"/>
                <a:ea typeface="+mn-ea"/>
                <a:cs typeface="+mn-cs"/>
              </a:rPr>
              <a:t>Service through device</a:t>
            </a:r>
          </a:p>
        </p:txBody>
      </p:sp>
      <p:sp>
        <p:nvSpPr>
          <p:cNvPr id="8" name="TextBox 7"/>
          <p:cNvSpPr txBox="1"/>
          <p:nvPr/>
        </p:nvSpPr>
        <p:spPr>
          <a:xfrm>
            <a:off x="7204659" y="1941186"/>
            <a:ext cx="1582309" cy="400110"/>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Business Professional mass market</a:t>
            </a:r>
          </a:p>
        </p:txBody>
      </p:sp>
      <p:sp>
        <p:nvSpPr>
          <p:cNvPr id="11" name="TextBox 10"/>
          <p:cNvSpPr txBox="1"/>
          <p:nvPr/>
        </p:nvSpPr>
        <p:spPr>
          <a:xfrm>
            <a:off x="7211835" y="2420704"/>
            <a:ext cx="1582309" cy="400110"/>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Global and highly mobile work forces </a:t>
            </a:r>
          </a:p>
        </p:txBody>
      </p:sp>
      <p:sp>
        <p:nvSpPr>
          <p:cNvPr id="15" name="TextBox 14"/>
          <p:cNvSpPr txBox="1"/>
          <p:nvPr/>
        </p:nvSpPr>
        <p:spPr>
          <a:xfrm>
            <a:off x="5503551" y="4355813"/>
            <a:ext cx="1582309" cy="400110"/>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Marketing through smart phone dealers</a:t>
            </a:r>
          </a:p>
        </p:txBody>
      </p:sp>
      <p:sp>
        <p:nvSpPr>
          <p:cNvPr id="17" name="TextBox 16"/>
          <p:cNvSpPr txBox="1"/>
          <p:nvPr/>
        </p:nvSpPr>
        <p:spPr>
          <a:xfrm>
            <a:off x="3742854" y="2200873"/>
            <a:ext cx="1582309" cy="400110"/>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Newest technology in mobile business apps</a:t>
            </a:r>
          </a:p>
        </p:txBody>
      </p:sp>
      <p:sp>
        <p:nvSpPr>
          <p:cNvPr id="18" name="TextBox 17"/>
          <p:cNvSpPr txBox="1"/>
          <p:nvPr/>
        </p:nvSpPr>
        <p:spPr>
          <a:xfrm>
            <a:off x="3751261" y="2723186"/>
            <a:ext cx="1582309" cy="400110"/>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High performance and newest business tools</a:t>
            </a:r>
          </a:p>
        </p:txBody>
      </p:sp>
      <p:sp>
        <p:nvSpPr>
          <p:cNvPr id="20" name="TextBox 19"/>
          <p:cNvSpPr txBox="1"/>
          <p:nvPr/>
        </p:nvSpPr>
        <p:spPr>
          <a:xfrm>
            <a:off x="2041746" y="1847156"/>
            <a:ext cx="1582309" cy="553998"/>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Enhanced investment via technology and Customer survey response analysis</a:t>
            </a:r>
          </a:p>
        </p:txBody>
      </p:sp>
      <p:sp>
        <p:nvSpPr>
          <p:cNvPr id="21" name="TextBox 20"/>
          <p:cNvSpPr txBox="1"/>
          <p:nvPr/>
        </p:nvSpPr>
        <p:spPr>
          <a:xfrm>
            <a:off x="2037849" y="2454648"/>
            <a:ext cx="1582309" cy="400110"/>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Contracting with device providers</a:t>
            </a:r>
          </a:p>
        </p:txBody>
      </p:sp>
      <p:sp>
        <p:nvSpPr>
          <p:cNvPr id="23" name="TextBox 22"/>
          <p:cNvSpPr txBox="1"/>
          <p:nvPr/>
        </p:nvSpPr>
        <p:spPr>
          <a:xfrm>
            <a:off x="2059023" y="3204334"/>
            <a:ext cx="1582309" cy="246221"/>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Best help desk </a:t>
            </a:r>
          </a:p>
        </p:txBody>
      </p:sp>
      <p:sp>
        <p:nvSpPr>
          <p:cNvPr id="24" name="TextBox 23"/>
          <p:cNvSpPr txBox="1"/>
          <p:nvPr/>
        </p:nvSpPr>
        <p:spPr>
          <a:xfrm>
            <a:off x="287036" y="2081819"/>
            <a:ext cx="1582309" cy="246221"/>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Device distributors</a:t>
            </a:r>
          </a:p>
        </p:txBody>
      </p:sp>
      <p:sp>
        <p:nvSpPr>
          <p:cNvPr id="25" name="TextBox 24"/>
          <p:cNvSpPr txBox="1"/>
          <p:nvPr/>
        </p:nvSpPr>
        <p:spPr>
          <a:xfrm>
            <a:off x="296778" y="2442740"/>
            <a:ext cx="1582309" cy="246221"/>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Technology labs</a:t>
            </a:r>
          </a:p>
        </p:txBody>
      </p:sp>
      <p:sp>
        <p:nvSpPr>
          <p:cNvPr id="27" name="TextBox 26"/>
          <p:cNvSpPr txBox="1"/>
          <p:nvPr/>
        </p:nvSpPr>
        <p:spPr>
          <a:xfrm>
            <a:off x="342079" y="5889213"/>
            <a:ext cx="3074016" cy="246221"/>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Research and tech integration as cost drivers</a:t>
            </a:r>
          </a:p>
        </p:txBody>
      </p:sp>
      <p:sp>
        <p:nvSpPr>
          <p:cNvPr id="28" name="TextBox 27"/>
          <p:cNvSpPr txBox="1"/>
          <p:nvPr/>
        </p:nvSpPr>
        <p:spPr>
          <a:xfrm>
            <a:off x="342079" y="5627930"/>
            <a:ext cx="3074016" cy="246221"/>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Experiment and testing as labor time drivers</a:t>
            </a:r>
          </a:p>
        </p:txBody>
      </p:sp>
      <p:sp>
        <p:nvSpPr>
          <p:cNvPr id="30" name="TextBox 29"/>
          <p:cNvSpPr txBox="1"/>
          <p:nvPr/>
        </p:nvSpPr>
        <p:spPr>
          <a:xfrm>
            <a:off x="4651636" y="5109099"/>
            <a:ext cx="3263814" cy="246221"/>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Sales percentages from smartphone distributors</a:t>
            </a:r>
          </a:p>
        </p:txBody>
      </p:sp>
      <p:sp>
        <p:nvSpPr>
          <p:cNvPr id="31" name="TextBox 30"/>
          <p:cNvSpPr txBox="1"/>
          <p:nvPr/>
        </p:nvSpPr>
        <p:spPr>
          <a:xfrm>
            <a:off x="4651352" y="5495905"/>
            <a:ext cx="3762158" cy="246221"/>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Fees for technology support to business professionals</a:t>
            </a:r>
          </a:p>
        </p:txBody>
      </p:sp>
      <p:sp>
        <p:nvSpPr>
          <p:cNvPr id="41" name="TextBox 40"/>
          <p:cNvSpPr txBox="1"/>
          <p:nvPr/>
        </p:nvSpPr>
        <p:spPr>
          <a:xfrm>
            <a:off x="5503551" y="3202684"/>
            <a:ext cx="1582309" cy="553998"/>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Enhanced distribution and support through </a:t>
            </a:r>
            <a:r>
              <a:rPr kumimoji="0" lang="en-US" sz="1000" b="1" i="0" u="none" strike="noStrike" kern="1200" cap="none" spc="0" normalizeH="0" baseline="0" noProof="0" dirty="0" err="1">
                <a:ln>
                  <a:noFill/>
                </a:ln>
                <a:solidFill>
                  <a:srgbClr val="FF0000"/>
                </a:solidFill>
                <a:effectLst/>
                <a:uLnTx/>
                <a:uFillTx/>
                <a:latin typeface="Franklin Gothic Book"/>
                <a:ea typeface="+mn-ea"/>
                <a:cs typeface="+mn-cs"/>
              </a:rPr>
              <a:t>AppStores</a:t>
            </a: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 and vendors</a:t>
            </a:r>
          </a:p>
        </p:txBody>
      </p:sp>
      <p:sp>
        <p:nvSpPr>
          <p:cNvPr id="42" name="TextBox 41"/>
          <p:cNvSpPr txBox="1"/>
          <p:nvPr/>
        </p:nvSpPr>
        <p:spPr>
          <a:xfrm>
            <a:off x="5503551" y="3879287"/>
            <a:ext cx="1582309" cy="400110"/>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Updates to premium users by subscription </a:t>
            </a:r>
          </a:p>
        </p:txBody>
      </p:sp>
      <p:sp>
        <p:nvSpPr>
          <p:cNvPr id="43" name="TextBox 42"/>
          <p:cNvSpPr txBox="1"/>
          <p:nvPr/>
        </p:nvSpPr>
        <p:spPr>
          <a:xfrm>
            <a:off x="5505032" y="2051658"/>
            <a:ext cx="1582309" cy="553998"/>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Dedicated help desk for device vendors to support  subscribers</a:t>
            </a:r>
          </a:p>
        </p:txBody>
      </p:sp>
      <p:sp>
        <p:nvSpPr>
          <p:cNvPr id="44" name="TextBox 43"/>
          <p:cNvSpPr txBox="1"/>
          <p:nvPr/>
        </p:nvSpPr>
        <p:spPr>
          <a:xfrm>
            <a:off x="287036" y="2777776"/>
            <a:ext cx="1582309" cy="400110"/>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AppStore management and hosting business</a:t>
            </a:r>
          </a:p>
        </p:txBody>
      </p:sp>
      <p:sp>
        <p:nvSpPr>
          <p:cNvPr id="35" name="TextBox 34"/>
          <p:cNvSpPr txBox="1"/>
          <p:nvPr/>
        </p:nvSpPr>
        <p:spPr>
          <a:xfrm>
            <a:off x="5503551" y="1420716"/>
            <a:ext cx="1582309" cy="553998"/>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Co-Creation reward partnerships with Sales professionals</a:t>
            </a:r>
          </a:p>
        </p:txBody>
      </p:sp>
      <p:sp>
        <p:nvSpPr>
          <p:cNvPr id="36" name="TextBox 35"/>
          <p:cNvSpPr txBox="1"/>
          <p:nvPr/>
        </p:nvSpPr>
        <p:spPr>
          <a:xfrm>
            <a:off x="7211835" y="1442351"/>
            <a:ext cx="1582309" cy="400110"/>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Customer Sales Forces now primary target</a:t>
            </a:r>
          </a:p>
        </p:txBody>
      </p:sp>
      <p:sp>
        <p:nvSpPr>
          <p:cNvPr id="37" name="TextBox 36"/>
          <p:cNvSpPr txBox="1"/>
          <p:nvPr/>
        </p:nvSpPr>
        <p:spPr>
          <a:xfrm>
            <a:off x="3743869" y="1422421"/>
            <a:ext cx="1582309" cy="707886"/>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Best in market user experience through collaboration features for international sales forces</a:t>
            </a:r>
          </a:p>
        </p:txBody>
      </p:sp>
      <p:sp>
        <p:nvSpPr>
          <p:cNvPr id="39" name="TextBox 38"/>
          <p:cNvSpPr txBox="1"/>
          <p:nvPr/>
        </p:nvSpPr>
        <p:spPr>
          <a:xfrm>
            <a:off x="342079" y="5333152"/>
            <a:ext cx="3074016" cy="246221"/>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Rewards payments to member Sales professionals </a:t>
            </a:r>
          </a:p>
        </p:txBody>
      </p:sp>
      <p:sp>
        <p:nvSpPr>
          <p:cNvPr id="40" name="TextBox 39"/>
          <p:cNvSpPr txBox="1"/>
          <p:nvPr/>
        </p:nvSpPr>
        <p:spPr>
          <a:xfrm>
            <a:off x="2047879" y="3816030"/>
            <a:ext cx="1582309" cy="553998"/>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Franklin Gothic Book"/>
                <a:ea typeface="+mn-ea"/>
                <a:cs typeface="+mn-cs"/>
              </a:rPr>
              <a:t>Best applied technology programmers</a:t>
            </a:r>
          </a:p>
        </p:txBody>
      </p:sp>
      <p:sp>
        <p:nvSpPr>
          <p:cNvPr id="45" name="TextBox 44"/>
          <p:cNvSpPr txBox="1"/>
          <p:nvPr/>
        </p:nvSpPr>
        <p:spPr>
          <a:xfrm>
            <a:off x="2047880" y="3508888"/>
            <a:ext cx="1582309" cy="246221"/>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Application Trainers</a:t>
            </a:r>
          </a:p>
        </p:txBody>
      </p:sp>
      <p:sp>
        <p:nvSpPr>
          <p:cNvPr id="46" name="TextBox 45"/>
          <p:cNvSpPr txBox="1"/>
          <p:nvPr/>
        </p:nvSpPr>
        <p:spPr>
          <a:xfrm>
            <a:off x="2059022" y="1392271"/>
            <a:ext cx="1582309" cy="400110"/>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Application Deployment Planning and Training</a:t>
            </a:r>
          </a:p>
        </p:txBody>
      </p:sp>
      <p:sp>
        <p:nvSpPr>
          <p:cNvPr id="47" name="TextBox 46"/>
          <p:cNvSpPr txBox="1"/>
          <p:nvPr/>
        </p:nvSpPr>
        <p:spPr>
          <a:xfrm>
            <a:off x="308519" y="1386858"/>
            <a:ext cx="1582309" cy="553998"/>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Vendor partner with in-app Marketing ad expertise</a:t>
            </a:r>
          </a:p>
        </p:txBody>
      </p:sp>
      <p:sp>
        <p:nvSpPr>
          <p:cNvPr id="49" name="TextBox 48"/>
          <p:cNvSpPr txBox="1"/>
          <p:nvPr/>
        </p:nvSpPr>
        <p:spPr>
          <a:xfrm>
            <a:off x="342079" y="5035966"/>
            <a:ext cx="3074016" cy="246221"/>
          </a:xfrm>
          <a:prstGeom prst="rect">
            <a:avLst/>
          </a:prstGeom>
          <a:solidFill>
            <a:srgbClr val="FFFF99"/>
          </a:solidFill>
          <a:ln>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0000"/>
                </a:solidFill>
                <a:effectLst/>
                <a:uLnTx/>
                <a:uFillTx/>
                <a:latin typeface="Franklin Gothic Book"/>
                <a:ea typeface="+mn-ea"/>
                <a:cs typeface="+mn-cs"/>
              </a:rPr>
              <a:t>Incentives tied to customer satisfaction </a:t>
            </a:r>
          </a:p>
        </p:txBody>
      </p:sp>
    </p:spTree>
    <p:extLst>
      <p:ext uri="{BB962C8B-B14F-4D97-AF65-F5344CB8AC3E}">
        <p14:creationId xmlns:p14="http://schemas.microsoft.com/office/powerpoint/2010/main" val="1943886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Business Model Canvas</a:t>
            </a:r>
          </a:p>
        </p:txBody>
      </p:sp>
      <p:pic>
        <p:nvPicPr>
          <p:cNvPr id="4" name="Content Placeholder 3"/>
          <p:cNvPicPr>
            <a:picLocks noGrp="1" noChangeAspect="1"/>
          </p:cNvPicPr>
          <p:nvPr>
            <p:ph idx="1"/>
          </p:nvPr>
        </p:nvPicPr>
        <p:blipFill>
          <a:blip r:embed="rId2"/>
          <a:stretch>
            <a:fillRect/>
          </a:stretch>
        </p:blipFill>
        <p:spPr>
          <a:xfrm>
            <a:off x="457200" y="2336478"/>
            <a:ext cx="8229600" cy="3053406"/>
          </a:xfrm>
          <a:prstGeom prst="rect">
            <a:avLst/>
          </a:prstGeom>
        </p:spPr>
      </p:pic>
    </p:spTree>
    <p:extLst>
      <p:ext uri="{BB962C8B-B14F-4D97-AF65-F5344CB8AC3E}">
        <p14:creationId xmlns:p14="http://schemas.microsoft.com/office/powerpoint/2010/main" val="2747554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9" name="Straight Arrow Connector 178"/>
          <p:cNvCxnSpPr>
            <a:stCxn id="59" idx="1"/>
            <a:endCxn id="83" idx="3"/>
          </p:cNvCxnSpPr>
          <p:nvPr/>
        </p:nvCxnSpPr>
        <p:spPr>
          <a:xfrm flipH="1">
            <a:off x="5597358" y="3693087"/>
            <a:ext cx="1983103" cy="12273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a:stCxn id="57" idx="1"/>
            <a:endCxn id="144" idx="3"/>
          </p:cNvCxnSpPr>
          <p:nvPr/>
        </p:nvCxnSpPr>
        <p:spPr>
          <a:xfrm flipH="1">
            <a:off x="4137198" y="4293723"/>
            <a:ext cx="3443263" cy="13126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5" name="Straight Arrow Connector 174"/>
          <p:cNvCxnSpPr>
            <a:stCxn id="58" idx="1"/>
            <a:endCxn id="143" idx="3"/>
          </p:cNvCxnSpPr>
          <p:nvPr/>
        </p:nvCxnSpPr>
        <p:spPr>
          <a:xfrm flipH="1">
            <a:off x="4146126" y="4894360"/>
            <a:ext cx="3442206" cy="23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stCxn id="58" idx="0"/>
            <a:endCxn id="51" idx="2"/>
          </p:cNvCxnSpPr>
          <p:nvPr/>
        </p:nvCxnSpPr>
        <p:spPr>
          <a:xfrm flipH="1" flipV="1">
            <a:off x="6536817" y="3785842"/>
            <a:ext cx="1692783" cy="858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9" idx="0"/>
            <a:endCxn id="49" idx="2"/>
          </p:cNvCxnSpPr>
          <p:nvPr/>
        </p:nvCxnSpPr>
        <p:spPr>
          <a:xfrm flipH="1">
            <a:off x="5113943" y="3443221"/>
            <a:ext cx="3111721" cy="356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a:stCxn id="58" idx="0"/>
            <a:endCxn id="48" idx="2"/>
          </p:cNvCxnSpPr>
          <p:nvPr/>
        </p:nvCxnSpPr>
        <p:spPr>
          <a:xfrm flipH="1" flipV="1">
            <a:off x="5125337" y="3030252"/>
            <a:ext cx="3104263" cy="16142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59" idx="0"/>
            <a:endCxn id="48" idx="2"/>
          </p:cNvCxnSpPr>
          <p:nvPr/>
        </p:nvCxnSpPr>
        <p:spPr>
          <a:xfrm flipH="1" flipV="1">
            <a:off x="5125337" y="3030252"/>
            <a:ext cx="3100327" cy="4129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59" idx="0"/>
            <a:endCxn id="44" idx="2"/>
          </p:cNvCxnSpPr>
          <p:nvPr/>
        </p:nvCxnSpPr>
        <p:spPr>
          <a:xfrm flipH="1" flipV="1">
            <a:off x="3721690" y="2275373"/>
            <a:ext cx="4503974" cy="11678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57" idx="0"/>
            <a:endCxn id="49" idx="2"/>
          </p:cNvCxnSpPr>
          <p:nvPr/>
        </p:nvCxnSpPr>
        <p:spPr>
          <a:xfrm flipH="1" flipV="1">
            <a:off x="5113943" y="3799373"/>
            <a:ext cx="3111721" cy="244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58" idx="0"/>
            <a:endCxn id="52" idx="2"/>
          </p:cNvCxnSpPr>
          <p:nvPr/>
        </p:nvCxnSpPr>
        <p:spPr>
          <a:xfrm flipH="1" flipV="1">
            <a:off x="6536816" y="3046631"/>
            <a:ext cx="1692784" cy="15978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59" idx="0"/>
            <a:endCxn id="52" idx="2"/>
          </p:cNvCxnSpPr>
          <p:nvPr/>
        </p:nvCxnSpPr>
        <p:spPr>
          <a:xfrm flipH="1" flipV="1">
            <a:off x="6536816" y="3046631"/>
            <a:ext cx="1688848" cy="3965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56" idx="0"/>
            <a:endCxn id="52" idx="2"/>
          </p:cNvCxnSpPr>
          <p:nvPr/>
        </p:nvCxnSpPr>
        <p:spPr>
          <a:xfrm flipH="1">
            <a:off x="6536816" y="2842585"/>
            <a:ext cx="1698721" cy="2040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7" idx="0"/>
            <a:endCxn id="51" idx="2"/>
          </p:cNvCxnSpPr>
          <p:nvPr/>
        </p:nvCxnSpPr>
        <p:spPr>
          <a:xfrm flipH="1" flipV="1">
            <a:off x="6536817" y="3785842"/>
            <a:ext cx="1688847" cy="2580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56" idx="0"/>
            <a:endCxn id="50" idx="2"/>
          </p:cNvCxnSpPr>
          <p:nvPr/>
        </p:nvCxnSpPr>
        <p:spPr>
          <a:xfrm flipH="1" flipV="1">
            <a:off x="6536817" y="2275373"/>
            <a:ext cx="1698720" cy="5672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9" idx="0"/>
            <a:endCxn id="50" idx="2"/>
          </p:cNvCxnSpPr>
          <p:nvPr/>
        </p:nvCxnSpPr>
        <p:spPr>
          <a:xfrm flipH="1" flipV="1">
            <a:off x="6536817" y="2275373"/>
            <a:ext cx="1688847" cy="11678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itle 30"/>
          <p:cNvSpPr>
            <a:spLocks noGrp="1"/>
          </p:cNvSpPr>
          <p:nvPr>
            <p:ph type="title" idx="4294967295"/>
          </p:nvPr>
        </p:nvSpPr>
        <p:spPr>
          <a:xfrm>
            <a:off x="0" y="365125"/>
            <a:ext cx="8810172" cy="549275"/>
          </a:xfrm>
        </p:spPr>
        <p:txBody>
          <a:bodyPr>
            <a:normAutofit fontScale="90000"/>
          </a:bodyPr>
          <a:lstStyle/>
          <a:p>
            <a:r>
              <a:rPr lang="en-US" dirty="0"/>
              <a:t>Safe trains and value stream alignment </a:t>
            </a:r>
            <a:r>
              <a:rPr lang="en-US" sz="3200" baseline="30000" dirty="0"/>
              <a:t>(11)</a:t>
            </a:r>
            <a:r>
              <a:rPr lang="en-US" dirty="0"/>
              <a:t> </a:t>
            </a:r>
          </a:p>
        </p:txBody>
      </p:sp>
      <p:sp>
        <p:nvSpPr>
          <p:cNvPr id="35" name="Pentagon 34"/>
          <p:cNvSpPr/>
          <p:nvPr/>
        </p:nvSpPr>
        <p:spPr>
          <a:xfrm>
            <a:off x="263847" y="1056173"/>
            <a:ext cx="1318189" cy="457200"/>
          </a:xfrm>
          <a:prstGeom prst="homePlate">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Become Educated</a:t>
            </a:r>
          </a:p>
        </p:txBody>
      </p:sp>
      <p:sp>
        <p:nvSpPr>
          <p:cNvPr id="36" name="Chevron 35"/>
          <p:cNvSpPr/>
          <p:nvPr/>
        </p:nvSpPr>
        <p:spPr>
          <a:xfrm>
            <a:off x="1582037" y="1056173"/>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Determine Need</a:t>
            </a:r>
          </a:p>
        </p:txBody>
      </p:sp>
      <p:sp>
        <p:nvSpPr>
          <p:cNvPr id="37" name="Chevron 36"/>
          <p:cNvSpPr/>
          <p:nvPr/>
        </p:nvSpPr>
        <p:spPr>
          <a:xfrm>
            <a:off x="2997790" y="1056173"/>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Apply</a:t>
            </a:r>
          </a:p>
        </p:txBody>
      </p:sp>
      <p:sp>
        <p:nvSpPr>
          <p:cNvPr id="38" name="Chevron 37"/>
          <p:cNvSpPr/>
          <p:nvPr/>
        </p:nvSpPr>
        <p:spPr>
          <a:xfrm>
            <a:off x="4401437" y="1056173"/>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Obtain Loan</a:t>
            </a:r>
          </a:p>
        </p:txBody>
      </p:sp>
      <p:sp>
        <p:nvSpPr>
          <p:cNvPr id="39" name="Chevron 38"/>
          <p:cNvSpPr/>
          <p:nvPr/>
        </p:nvSpPr>
        <p:spPr>
          <a:xfrm>
            <a:off x="5826448" y="1057597"/>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Maintain Loan</a:t>
            </a:r>
          </a:p>
        </p:txBody>
      </p:sp>
      <p:sp>
        <p:nvSpPr>
          <p:cNvPr id="40" name="Rectangle 39"/>
          <p:cNvSpPr/>
          <p:nvPr/>
        </p:nvSpPr>
        <p:spPr>
          <a:xfrm>
            <a:off x="263847" y="1665773"/>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Sales Management</a:t>
            </a:r>
          </a:p>
        </p:txBody>
      </p:sp>
      <p:sp>
        <p:nvSpPr>
          <p:cNvPr id="41" name="Rectangle 40"/>
          <p:cNvSpPr/>
          <p:nvPr/>
        </p:nvSpPr>
        <p:spPr>
          <a:xfrm>
            <a:off x="263847" y="2427773"/>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Customer Management</a:t>
            </a:r>
          </a:p>
        </p:txBody>
      </p:sp>
      <p:sp>
        <p:nvSpPr>
          <p:cNvPr id="42" name="Rectangle 41"/>
          <p:cNvSpPr/>
          <p:nvPr/>
        </p:nvSpPr>
        <p:spPr>
          <a:xfrm>
            <a:off x="1772536" y="1665773"/>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Customer Management</a:t>
            </a:r>
          </a:p>
        </p:txBody>
      </p:sp>
      <p:sp>
        <p:nvSpPr>
          <p:cNvPr id="43" name="Rectangle 42"/>
          <p:cNvSpPr/>
          <p:nvPr/>
        </p:nvSpPr>
        <p:spPr>
          <a:xfrm>
            <a:off x="1772535" y="2427773"/>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Product/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Customer Matching</a:t>
            </a:r>
          </a:p>
        </p:txBody>
      </p:sp>
      <p:sp>
        <p:nvSpPr>
          <p:cNvPr id="44" name="Rectangle 43"/>
          <p:cNvSpPr/>
          <p:nvPr/>
        </p:nvSpPr>
        <p:spPr>
          <a:xfrm>
            <a:off x="3188289" y="1665773"/>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Account Management</a:t>
            </a:r>
          </a:p>
        </p:txBody>
      </p:sp>
      <p:sp>
        <p:nvSpPr>
          <p:cNvPr id="45" name="Rectangle 44"/>
          <p:cNvSpPr/>
          <p:nvPr/>
        </p:nvSpPr>
        <p:spPr>
          <a:xfrm>
            <a:off x="3164432" y="2427773"/>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Customer Management</a:t>
            </a:r>
          </a:p>
        </p:txBody>
      </p:sp>
      <p:sp>
        <p:nvSpPr>
          <p:cNvPr id="46" name="Rectangle 45"/>
          <p:cNvSpPr/>
          <p:nvPr/>
        </p:nvSpPr>
        <p:spPr>
          <a:xfrm>
            <a:off x="3164431" y="3189773"/>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Risk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Management</a:t>
            </a:r>
          </a:p>
        </p:txBody>
      </p:sp>
      <p:sp>
        <p:nvSpPr>
          <p:cNvPr id="47" name="Rectangle 46"/>
          <p:cNvSpPr/>
          <p:nvPr/>
        </p:nvSpPr>
        <p:spPr>
          <a:xfrm>
            <a:off x="4591936" y="1665773"/>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Customer Management</a:t>
            </a:r>
          </a:p>
        </p:txBody>
      </p:sp>
      <p:sp>
        <p:nvSpPr>
          <p:cNvPr id="48" name="Rectangle 47"/>
          <p:cNvSpPr/>
          <p:nvPr/>
        </p:nvSpPr>
        <p:spPr>
          <a:xfrm>
            <a:off x="4591936" y="2420652"/>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Account Management</a:t>
            </a:r>
          </a:p>
        </p:txBody>
      </p:sp>
      <p:sp>
        <p:nvSpPr>
          <p:cNvPr id="49" name="Rectangle 48"/>
          <p:cNvSpPr/>
          <p:nvPr/>
        </p:nvSpPr>
        <p:spPr>
          <a:xfrm>
            <a:off x="4580542" y="3189773"/>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Financial Management</a:t>
            </a:r>
          </a:p>
        </p:txBody>
      </p:sp>
      <p:sp>
        <p:nvSpPr>
          <p:cNvPr id="50" name="Rectangle 49"/>
          <p:cNvSpPr/>
          <p:nvPr/>
        </p:nvSpPr>
        <p:spPr>
          <a:xfrm>
            <a:off x="6003416" y="1665773"/>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Customer Management</a:t>
            </a:r>
          </a:p>
        </p:txBody>
      </p:sp>
      <p:sp>
        <p:nvSpPr>
          <p:cNvPr id="51" name="Rectangle 50"/>
          <p:cNvSpPr/>
          <p:nvPr/>
        </p:nvSpPr>
        <p:spPr>
          <a:xfrm>
            <a:off x="6003416" y="3176242"/>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Financial Management</a:t>
            </a:r>
          </a:p>
        </p:txBody>
      </p:sp>
      <p:sp>
        <p:nvSpPr>
          <p:cNvPr id="52" name="Rectangle 51"/>
          <p:cNvSpPr/>
          <p:nvPr/>
        </p:nvSpPr>
        <p:spPr>
          <a:xfrm>
            <a:off x="6003415" y="2437031"/>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Account Management</a:t>
            </a:r>
          </a:p>
        </p:txBody>
      </p:sp>
      <p:sp>
        <p:nvSpPr>
          <p:cNvPr id="53" name="Rectangle 52"/>
          <p:cNvSpPr/>
          <p:nvPr/>
        </p:nvSpPr>
        <p:spPr>
          <a:xfrm>
            <a:off x="1772536" y="3176242"/>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Sales Management</a:t>
            </a:r>
          </a:p>
        </p:txBody>
      </p:sp>
      <p:sp>
        <p:nvSpPr>
          <p:cNvPr id="34" name="Rectangle 33"/>
          <p:cNvSpPr/>
          <p:nvPr/>
        </p:nvSpPr>
        <p:spPr>
          <a:xfrm>
            <a:off x="7612082" y="2241949"/>
            <a:ext cx="1258785" cy="499731"/>
          </a:xfrm>
          <a:prstGeom prst="rect">
            <a:avLst/>
          </a:prstGeom>
          <a:solidFill>
            <a:srgbClr val="F25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Marketing</a:t>
            </a:r>
          </a:p>
        </p:txBody>
      </p:sp>
      <p:sp>
        <p:nvSpPr>
          <p:cNvPr id="56" name="Rectangle 55"/>
          <p:cNvSpPr/>
          <p:nvPr/>
        </p:nvSpPr>
        <p:spPr>
          <a:xfrm>
            <a:off x="7600207" y="2842585"/>
            <a:ext cx="1270660" cy="499731"/>
          </a:xfrm>
          <a:prstGeom prst="rect">
            <a:avLst/>
          </a:prstGeom>
          <a:solidFill>
            <a:srgbClr val="F25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Call Center</a:t>
            </a:r>
          </a:p>
        </p:txBody>
      </p:sp>
      <p:sp>
        <p:nvSpPr>
          <p:cNvPr id="57" name="Rectangle 56"/>
          <p:cNvSpPr/>
          <p:nvPr/>
        </p:nvSpPr>
        <p:spPr>
          <a:xfrm>
            <a:off x="7580461" y="4043857"/>
            <a:ext cx="1290406" cy="499731"/>
          </a:xfrm>
          <a:prstGeom prst="rect">
            <a:avLst/>
          </a:prstGeom>
          <a:solidFill>
            <a:srgbClr val="F25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Billing</a:t>
            </a:r>
          </a:p>
        </p:txBody>
      </p:sp>
      <p:sp>
        <p:nvSpPr>
          <p:cNvPr id="58" name="Rectangle 57"/>
          <p:cNvSpPr/>
          <p:nvPr/>
        </p:nvSpPr>
        <p:spPr>
          <a:xfrm>
            <a:off x="7588332" y="4644494"/>
            <a:ext cx="1282535" cy="499731"/>
          </a:xfrm>
          <a:prstGeom prst="rect">
            <a:avLst/>
          </a:prstGeom>
          <a:solidFill>
            <a:srgbClr val="F25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Underwriting</a:t>
            </a:r>
          </a:p>
        </p:txBody>
      </p:sp>
      <p:sp>
        <p:nvSpPr>
          <p:cNvPr id="59" name="Rectangle 58"/>
          <p:cNvSpPr/>
          <p:nvPr/>
        </p:nvSpPr>
        <p:spPr>
          <a:xfrm>
            <a:off x="7580461" y="3443221"/>
            <a:ext cx="1290406" cy="499731"/>
          </a:xfrm>
          <a:prstGeom prst="rect">
            <a:avLst/>
          </a:prstGeom>
          <a:solidFill>
            <a:srgbClr val="F25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Agency</a:t>
            </a:r>
          </a:p>
        </p:txBody>
      </p:sp>
      <p:grpSp>
        <p:nvGrpSpPr>
          <p:cNvPr id="72" name="Group 71"/>
          <p:cNvGrpSpPr/>
          <p:nvPr/>
        </p:nvGrpSpPr>
        <p:grpSpPr>
          <a:xfrm>
            <a:off x="238118" y="4011118"/>
            <a:ext cx="7010401" cy="458624"/>
            <a:chOff x="1057493" y="4391154"/>
            <a:chExt cx="7010401" cy="458624"/>
          </a:xfrm>
        </p:grpSpPr>
        <p:sp>
          <p:nvSpPr>
            <p:cNvPr id="74" name="Pentagon 73"/>
            <p:cNvSpPr/>
            <p:nvPr/>
          </p:nvSpPr>
          <p:spPr>
            <a:xfrm>
              <a:off x="1057493" y="4391154"/>
              <a:ext cx="1318189" cy="457200"/>
            </a:xfrm>
            <a:prstGeom prst="homePlate">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Accept Req.	</a:t>
              </a:r>
            </a:p>
          </p:txBody>
        </p:sp>
        <p:sp>
          <p:nvSpPr>
            <p:cNvPr id="76" name="Chevron 75"/>
            <p:cNvSpPr/>
            <p:nvPr/>
          </p:nvSpPr>
          <p:spPr>
            <a:xfrm>
              <a:off x="2375683" y="4391154"/>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Process Fee Pay.</a:t>
              </a:r>
            </a:p>
          </p:txBody>
        </p:sp>
        <p:sp>
          <p:nvSpPr>
            <p:cNvPr id="78" name="Chevron 77"/>
            <p:cNvSpPr/>
            <p:nvPr/>
          </p:nvSpPr>
          <p:spPr>
            <a:xfrm>
              <a:off x="3791436" y="4391154"/>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Validate Req.</a:t>
              </a:r>
            </a:p>
          </p:txBody>
        </p:sp>
        <p:sp>
          <p:nvSpPr>
            <p:cNvPr id="80" name="Chevron 79"/>
            <p:cNvSpPr/>
            <p:nvPr/>
          </p:nvSpPr>
          <p:spPr>
            <a:xfrm>
              <a:off x="5195083" y="4391154"/>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Apply Change</a:t>
              </a:r>
            </a:p>
          </p:txBody>
        </p:sp>
        <p:sp>
          <p:nvSpPr>
            <p:cNvPr id="82" name="Chevron 81"/>
            <p:cNvSpPr/>
            <p:nvPr/>
          </p:nvSpPr>
          <p:spPr>
            <a:xfrm>
              <a:off x="6620094" y="4392578"/>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Notify Applicant</a:t>
              </a:r>
            </a:p>
          </p:txBody>
        </p:sp>
      </p:grpSp>
      <p:sp>
        <p:nvSpPr>
          <p:cNvPr id="83" name="Rectangle 82"/>
          <p:cNvSpPr/>
          <p:nvPr/>
        </p:nvSpPr>
        <p:spPr>
          <a:xfrm>
            <a:off x="4530557" y="4615604"/>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Account Management</a:t>
            </a:r>
          </a:p>
        </p:txBody>
      </p:sp>
      <p:sp>
        <p:nvSpPr>
          <p:cNvPr id="139" name="Rectangle 138"/>
          <p:cNvSpPr/>
          <p:nvPr/>
        </p:nvSpPr>
        <p:spPr>
          <a:xfrm>
            <a:off x="5965492" y="4625501"/>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Account Management</a:t>
            </a:r>
          </a:p>
        </p:txBody>
      </p:sp>
      <p:sp>
        <p:nvSpPr>
          <p:cNvPr id="140" name="Rectangle 139"/>
          <p:cNvSpPr/>
          <p:nvPr/>
        </p:nvSpPr>
        <p:spPr>
          <a:xfrm>
            <a:off x="5976905" y="5347126"/>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Customer Management</a:t>
            </a:r>
          </a:p>
        </p:txBody>
      </p:sp>
      <p:sp>
        <p:nvSpPr>
          <p:cNvPr id="141" name="Rectangle 140"/>
          <p:cNvSpPr/>
          <p:nvPr/>
        </p:nvSpPr>
        <p:spPr>
          <a:xfrm>
            <a:off x="1639928" y="4622731"/>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Product/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Customer Matching</a:t>
            </a:r>
          </a:p>
        </p:txBody>
      </p:sp>
      <p:sp>
        <p:nvSpPr>
          <p:cNvPr id="142" name="Rectangle 141"/>
          <p:cNvSpPr/>
          <p:nvPr/>
        </p:nvSpPr>
        <p:spPr>
          <a:xfrm>
            <a:off x="226242" y="4610856"/>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Customer Management</a:t>
            </a:r>
          </a:p>
        </p:txBody>
      </p:sp>
      <p:sp>
        <p:nvSpPr>
          <p:cNvPr id="143" name="Rectangle 142"/>
          <p:cNvSpPr/>
          <p:nvPr/>
        </p:nvSpPr>
        <p:spPr>
          <a:xfrm>
            <a:off x="3079325" y="4612834"/>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Risk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Management</a:t>
            </a:r>
          </a:p>
        </p:txBody>
      </p:sp>
      <p:sp>
        <p:nvSpPr>
          <p:cNvPr id="144" name="Rectangle 143"/>
          <p:cNvSpPr/>
          <p:nvPr/>
        </p:nvSpPr>
        <p:spPr>
          <a:xfrm>
            <a:off x="3070397" y="5301604"/>
            <a:ext cx="1066801" cy="609600"/>
          </a:xfrm>
          <a:prstGeom prst="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anklin Gothic Book"/>
                <a:ea typeface="+mn-ea"/>
                <a:cs typeface="+mn-cs"/>
              </a:rPr>
              <a:t> Financial Management</a:t>
            </a:r>
          </a:p>
        </p:txBody>
      </p:sp>
      <p:cxnSp>
        <p:nvCxnSpPr>
          <p:cNvPr id="181" name="Straight Arrow Connector 180"/>
          <p:cNvCxnSpPr>
            <a:stCxn id="56" idx="1"/>
            <a:endCxn id="139" idx="3"/>
          </p:cNvCxnSpPr>
          <p:nvPr/>
        </p:nvCxnSpPr>
        <p:spPr>
          <a:xfrm flipH="1">
            <a:off x="7032293" y="3092451"/>
            <a:ext cx="567914" cy="1837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43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44"/>
                                        </p:tgtEl>
                                        <p:attrNameLst>
                                          <p:attrName>fillcolor</p:attrName>
                                        </p:attrNameLst>
                                      </p:cBhvr>
                                      <p:to>
                                        <a:srgbClr val="FCF118"/>
                                      </p:to>
                                    </p:animClr>
                                    <p:set>
                                      <p:cBhvr>
                                        <p:cTn id="7" dur="500" fill="hold"/>
                                        <p:tgtEl>
                                          <p:spTgt spid="44"/>
                                        </p:tgtEl>
                                        <p:attrNameLst>
                                          <p:attrName>fill.type</p:attrName>
                                        </p:attrNameLst>
                                      </p:cBhvr>
                                      <p:to>
                                        <p:strVal val="solid"/>
                                      </p:to>
                                    </p:set>
                                    <p:set>
                                      <p:cBhvr>
                                        <p:cTn id="8" dur="500" fill="hold"/>
                                        <p:tgtEl>
                                          <p:spTgt spid="44"/>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48"/>
                                        </p:tgtEl>
                                        <p:attrNameLst>
                                          <p:attrName>fillcolor</p:attrName>
                                        </p:attrNameLst>
                                      </p:cBhvr>
                                      <p:to>
                                        <a:srgbClr val="FCF118"/>
                                      </p:to>
                                    </p:animClr>
                                    <p:set>
                                      <p:cBhvr>
                                        <p:cTn id="11" dur="500" fill="hold"/>
                                        <p:tgtEl>
                                          <p:spTgt spid="48"/>
                                        </p:tgtEl>
                                        <p:attrNameLst>
                                          <p:attrName>fill.type</p:attrName>
                                        </p:attrNameLst>
                                      </p:cBhvr>
                                      <p:to>
                                        <p:strVal val="solid"/>
                                      </p:to>
                                    </p:set>
                                    <p:set>
                                      <p:cBhvr>
                                        <p:cTn id="12" dur="500" fill="hold"/>
                                        <p:tgtEl>
                                          <p:spTgt spid="48"/>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500" fill="hold"/>
                                        <p:tgtEl>
                                          <p:spTgt spid="49"/>
                                        </p:tgtEl>
                                        <p:attrNameLst>
                                          <p:attrName>fillcolor</p:attrName>
                                        </p:attrNameLst>
                                      </p:cBhvr>
                                      <p:to>
                                        <a:srgbClr val="FCF118"/>
                                      </p:to>
                                    </p:animClr>
                                    <p:set>
                                      <p:cBhvr>
                                        <p:cTn id="15" dur="500" fill="hold"/>
                                        <p:tgtEl>
                                          <p:spTgt spid="49"/>
                                        </p:tgtEl>
                                        <p:attrNameLst>
                                          <p:attrName>fill.type</p:attrName>
                                        </p:attrNameLst>
                                      </p:cBhvr>
                                      <p:to>
                                        <p:strVal val="solid"/>
                                      </p:to>
                                    </p:set>
                                    <p:set>
                                      <p:cBhvr>
                                        <p:cTn id="16" dur="500" fill="hold"/>
                                        <p:tgtEl>
                                          <p:spTgt spid="49"/>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500" fill="hold"/>
                                        <p:tgtEl>
                                          <p:spTgt spid="50"/>
                                        </p:tgtEl>
                                        <p:attrNameLst>
                                          <p:attrName>fillcolor</p:attrName>
                                        </p:attrNameLst>
                                      </p:cBhvr>
                                      <p:to>
                                        <a:srgbClr val="FCF118"/>
                                      </p:to>
                                    </p:animClr>
                                    <p:set>
                                      <p:cBhvr>
                                        <p:cTn id="19" dur="500" fill="hold"/>
                                        <p:tgtEl>
                                          <p:spTgt spid="50"/>
                                        </p:tgtEl>
                                        <p:attrNameLst>
                                          <p:attrName>fill.type</p:attrName>
                                        </p:attrNameLst>
                                      </p:cBhvr>
                                      <p:to>
                                        <p:strVal val="solid"/>
                                      </p:to>
                                    </p:set>
                                    <p:set>
                                      <p:cBhvr>
                                        <p:cTn id="20" dur="500" fill="hold"/>
                                        <p:tgtEl>
                                          <p:spTgt spid="50"/>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500" fill="hold"/>
                                        <p:tgtEl>
                                          <p:spTgt spid="51"/>
                                        </p:tgtEl>
                                        <p:attrNameLst>
                                          <p:attrName>fillcolor</p:attrName>
                                        </p:attrNameLst>
                                      </p:cBhvr>
                                      <p:to>
                                        <a:srgbClr val="FCF118"/>
                                      </p:to>
                                    </p:animClr>
                                    <p:set>
                                      <p:cBhvr>
                                        <p:cTn id="23" dur="500" fill="hold"/>
                                        <p:tgtEl>
                                          <p:spTgt spid="51"/>
                                        </p:tgtEl>
                                        <p:attrNameLst>
                                          <p:attrName>fill.type</p:attrName>
                                        </p:attrNameLst>
                                      </p:cBhvr>
                                      <p:to>
                                        <p:strVal val="solid"/>
                                      </p:to>
                                    </p:set>
                                    <p:set>
                                      <p:cBhvr>
                                        <p:cTn id="24" dur="500" fill="hold"/>
                                        <p:tgtEl>
                                          <p:spTgt spid="51"/>
                                        </p:tgtEl>
                                        <p:attrNameLst>
                                          <p:attrName>fill.on</p:attrName>
                                        </p:attrNameLst>
                                      </p:cBhvr>
                                      <p:to>
                                        <p:strVal val="true"/>
                                      </p:to>
                                    </p:set>
                                  </p:childTnLst>
                                </p:cTn>
                              </p:par>
                              <p:par>
                                <p:cTn id="25" presetID="1" presetClass="emph" presetSubtype="2" fill="hold" nodeType="withEffect">
                                  <p:stCondLst>
                                    <p:cond delay="0"/>
                                  </p:stCondLst>
                                  <p:childTnLst>
                                    <p:animClr clrSpc="rgb" dir="cw">
                                      <p:cBhvr>
                                        <p:cTn id="26" dur="500" fill="hold"/>
                                        <p:tgtEl>
                                          <p:spTgt spid="52"/>
                                        </p:tgtEl>
                                        <p:attrNameLst>
                                          <p:attrName>fillcolor</p:attrName>
                                        </p:attrNameLst>
                                      </p:cBhvr>
                                      <p:to>
                                        <a:srgbClr val="E20016"/>
                                      </p:to>
                                    </p:animClr>
                                    <p:set>
                                      <p:cBhvr>
                                        <p:cTn id="27" dur="500" fill="hold"/>
                                        <p:tgtEl>
                                          <p:spTgt spid="52"/>
                                        </p:tgtEl>
                                        <p:attrNameLst>
                                          <p:attrName>fill.type</p:attrName>
                                        </p:attrNameLst>
                                      </p:cBhvr>
                                      <p:to>
                                        <p:strVal val="solid"/>
                                      </p:to>
                                    </p:set>
                                    <p:set>
                                      <p:cBhvr>
                                        <p:cTn id="28" dur="500" fill="hold"/>
                                        <p:tgtEl>
                                          <p:spTgt spid="52"/>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500" fill="hold"/>
                                        <p:tgtEl>
                                          <p:spTgt spid="40"/>
                                        </p:tgtEl>
                                        <p:attrNameLst>
                                          <p:attrName>fillcolor</p:attrName>
                                        </p:attrNameLst>
                                      </p:cBhvr>
                                      <p:to>
                                        <a:srgbClr val="007E15"/>
                                      </p:to>
                                    </p:animClr>
                                    <p:set>
                                      <p:cBhvr>
                                        <p:cTn id="31" dur="500" fill="hold"/>
                                        <p:tgtEl>
                                          <p:spTgt spid="40"/>
                                        </p:tgtEl>
                                        <p:attrNameLst>
                                          <p:attrName>fill.type</p:attrName>
                                        </p:attrNameLst>
                                      </p:cBhvr>
                                      <p:to>
                                        <p:strVal val="solid"/>
                                      </p:to>
                                    </p:set>
                                    <p:set>
                                      <p:cBhvr>
                                        <p:cTn id="32" dur="500" fill="hold"/>
                                        <p:tgtEl>
                                          <p:spTgt spid="40"/>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500" fill="hold"/>
                                        <p:tgtEl>
                                          <p:spTgt spid="41"/>
                                        </p:tgtEl>
                                        <p:attrNameLst>
                                          <p:attrName>fillcolor</p:attrName>
                                        </p:attrNameLst>
                                      </p:cBhvr>
                                      <p:to>
                                        <a:srgbClr val="007E15"/>
                                      </p:to>
                                    </p:animClr>
                                    <p:set>
                                      <p:cBhvr>
                                        <p:cTn id="35" dur="500" fill="hold"/>
                                        <p:tgtEl>
                                          <p:spTgt spid="41"/>
                                        </p:tgtEl>
                                        <p:attrNameLst>
                                          <p:attrName>fill.type</p:attrName>
                                        </p:attrNameLst>
                                      </p:cBhvr>
                                      <p:to>
                                        <p:strVal val="solid"/>
                                      </p:to>
                                    </p:set>
                                    <p:set>
                                      <p:cBhvr>
                                        <p:cTn id="36" dur="500" fill="hold"/>
                                        <p:tgtEl>
                                          <p:spTgt spid="41"/>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500" fill="hold"/>
                                        <p:tgtEl>
                                          <p:spTgt spid="43"/>
                                        </p:tgtEl>
                                        <p:attrNameLst>
                                          <p:attrName>fillcolor</p:attrName>
                                        </p:attrNameLst>
                                      </p:cBhvr>
                                      <p:to>
                                        <a:srgbClr val="007E15"/>
                                      </p:to>
                                    </p:animClr>
                                    <p:set>
                                      <p:cBhvr>
                                        <p:cTn id="39" dur="500" fill="hold"/>
                                        <p:tgtEl>
                                          <p:spTgt spid="43"/>
                                        </p:tgtEl>
                                        <p:attrNameLst>
                                          <p:attrName>fill.type</p:attrName>
                                        </p:attrNameLst>
                                      </p:cBhvr>
                                      <p:to>
                                        <p:strVal val="solid"/>
                                      </p:to>
                                    </p:set>
                                    <p:set>
                                      <p:cBhvr>
                                        <p:cTn id="40" dur="500" fill="hold"/>
                                        <p:tgtEl>
                                          <p:spTgt spid="43"/>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500" fill="hold"/>
                                        <p:tgtEl>
                                          <p:spTgt spid="42"/>
                                        </p:tgtEl>
                                        <p:attrNameLst>
                                          <p:attrName>fillcolor</p:attrName>
                                        </p:attrNameLst>
                                      </p:cBhvr>
                                      <p:to>
                                        <a:srgbClr val="007E15"/>
                                      </p:to>
                                    </p:animClr>
                                    <p:set>
                                      <p:cBhvr>
                                        <p:cTn id="43" dur="500" fill="hold"/>
                                        <p:tgtEl>
                                          <p:spTgt spid="42"/>
                                        </p:tgtEl>
                                        <p:attrNameLst>
                                          <p:attrName>fill.type</p:attrName>
                                        </p:attrNameLst>
                                      </p:cBhvr>
                                      <p:to>
                                        <p:strVal val="solid"/>
                                      </p:to>
                                    </p:set>
                                    <p:set>
                                      <p:cBhvr>
                                        <p:cTn id="44" dur="500" fill="hold"/>
                                        <p:tgtEl>
                                          <p:spTgt spid="42"/>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500" fill="hold"/>
                                        <p:tgtEl>
                                          <p:spTgt spid="53"/>
                                        </p:tgtEl>
                                        <p:attrNameLst>
                                          <p:attrName>fillcolor</p:attrName>
                                        </p:attrNameLst>
                                      </p:cBhvr>
                                      <p:to>
                                        <a:srgbClr val="007E15"/>
                                      </p:to>
                                    </p:animClr>
                                    <p:set>
                                      <p:cBhvr>
                                        <p:cTn id="47" dur="500" fill="hold"/>
                                        <p:tgtEl>
                                          <p:spTgt spid="53"/>
                                        </p:tgtEl>
                                        <p:attrNameLst>
                                          <p:attrName>fill.type</p:attrName>
                                        </p:attrNameLst>
                                      </p:cBhvr>
                                      <p:to>
                                        <p:strVal val="solid"/>
                                      </p:to>
                                    </p:set>
                                    <p:set>
                                      <p:cBhvr>
                                        <p:cTn id="48" dur="500" fill="hold"/>
                                        <p:tgtEl>
                                          <p:spTgt spid="53"/>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500" fill="hold"/>
                                        <p:tgtEl>
                                          <p:spTgt spid="45"/>
                                        </p:tgtEl>
                                        <p:attrNameLst>
                                          <p:attrName>fillcolor</p:attrName>
                                        </p:attrNameLst>
                                      </p:cBhvr>
                                      <p:to>
                                        <a:srgbClr val="007E15"/>
                                      </p:to>
                                    </p:animClr>
                                    <p:set>
                                      <p:cBhvr>
                                        <p:cTn id="51" dur="500" fill="hold"/>
                                        <p:tgtEl>
                                          <p:spTgt spid="45"/>
                                        </p:tgtEl>
                                        <p:attrNameLst>
                                          <p:attrName>fill.type</p:attrName>
                                        </p:attrNameLst>
                                      </p:cBhvr>
                                      <p:to>
                                        <p:strVal val="solid"/>
                                      </p:to>
                                    </p:set>
                                    <p:set>
                                      <p:cBhvr>
                                        <p:cTn id="52" dur="500" fill="hold"/>
                                        <p:tgtEl>
                                          <p:spTgt spid="45"/>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500" fill="hold"/>
                                        <p:tgtEl>
                                          <p:spTgt spid="46"/>
                                        </p:tgtEl>
                                        <p:attrNameLst>
                                          <p:attrName>fillcolor</p:attrName>
                                        </p:attrNameLst>
                                      </p:cBhvr>
                                      <p:to>
                                        <a:srgbClr val="007E15"/>
                                      </p:to>
                                    </p:animClr>
                                    <p:set>
                                      <p:cBhvr>
                                        <p:cTn id="55" dur="500" fill="hold"/>
                                        <p:tgtEl>
                                          <p:spTgt spid="46"/>
                                        </p:tgtEl>
                                        <p:attrNameLst>
                                          <p:attrName>fill.type</p:attrName>
                                        </p:attrNameLst>
                                      </p:cBhvr>
                                      <p:to>
                                        <p:strVal val="solid"/>
                                      </p:to>
                                    </p:set>
                                    <p:set>
                                      <p:cBhvr>
                                        <p:cTn id="56" dur="500" fill="hold"/>
                                        <p:tgtEl>
                                          <p:spTgt spid="46"/>
                                        </p:tgtEl>
                                        <p:attrNameLst>
                                          <p:attrName>fill.on</p:attrName>
                                        </p:attrNameLst>
                                      </p:cBhvr>
                                      <p:to>
                                        <p:strVal val="true"/>
                                      </p:to>
                                    </p:set>
                                  </p:childTnLst>
                                </p:cTn>
                              </p:par>
                              <p:par>
                                <p:cTn id="57" presetID="1" presetClass="emph" presetSubtype="2" fill="hold" nodeType="withEffect">
                                  <p:stCondLst>
                                    <p:cond delay="0"/>
                                  </p:stCondLst>
                                  <p:childTnLst>
                                    <p:animClr clrSpc="rgb" dir="cw">
                                      <p:cBhvr>
                                        <p:cTn id="58" dur="500" fill="hold"/>
                                        <p:tgtEl>
                                          <p:spTgt spid="47"/>
                                        </p:tgtEl>
                                        <p:attrNameLst>
                                          <p:attrName>fillcolor</p:attrName>
                                        </p:attrNameLst>
                                      </p:cBhvr>
                                      <p:to>
                                        <a:srgbClr val="007E15"/>
                                      </p:to>
                                    </p:animClr>
                                    <p:set>
                                      <p:cBhvr>
                                        <p:cTn id="59" dur="500" fill="hold"/>
                                        <p:tgtEl>
                                          <p:spTgt spid="47"/>
                                        </p:tgtEl>
                                        <p:attrNameLst>
                                          <p:attrName>fill.type</p:attrName>
                                        </p:attrNameLst>
                                      </p:cBhvr>
                                      <p:to>
                                        <p:strVal val="solid"/>
                                      </p:to>
                                    </p:set>
                                    <p:set>
                                      <p:cBhvr>
                                        <p:cTn id="60" dur="500" fill="hold"/>
                                        <p:tgtEl>
                                          <p:spTgt spid="47"/>
                                        </p:tgtEl>
                                        <p:attrNameLst>
                                          <p:attrName>fill.on</p:attrName>
                                        </p:attrNameLst>
                                      </p:cBhvr>
                                      <p:to>
                                        <p:strVal val="true"/>
                                      </p:to>
                                    </p:set>
                                  </p:childTnLst>
                                </p:cTn>
                              </p:par>
                              <p:par>
                                <p:cTn id="61" presetID="1" presetClass="emph" presetSubtype="2" fill="hold" nodeType="withEffect">
                                  <p:stCondLst>
                                    <p:cond delay="0"/>
                                  </p:stCondLst>
                                  <p:childTnLst>
                                    <p:animClr clrSpc="rgb" dir="cw">
                                      <p:cBhvr>
                                        <p:cTn id="62" dur="500" fill="hold"/>
                                        <p:tgtEl>
                                          <p:spTgt spid="140"/>
                                        </p:tgtEl>
                                        <p:attrNameLst>
                                          <p:attrName>fillcolor</p:attrName>
                                        </p:attrNameLst>
                                      </p:cBhvr>
                                      <p:to>
                                        <a:srgbClr val="328424"/>
                                      </p:to>
                                    </p:animClr>
                                    <p:set>
                                      <p:cBhvr>
                                        <p:cTn id="63" dur="500" fill="hold"/>
                                        <p:tgtEl>
                                          <p:spTgt spid="140"/>
                                        </p:tgtEl>
                                        <p:attrNameLst>
                                          <p:attrName>fill.type</p:attrName>
                                        </p:attrNameLst>
                                      </p:cBhvr>
                                      <p:to>
                                        <p:strVal val="solid"/>
                                      </p:to>
                                    </p:set>
                                    <p:set>
                                      <p:cBhvr>
                                        <p:cTn id="64" dur="500" fill="hold"/>
                                        <p:tgtEl>
                                          <p:spTgt spid="140"/>
                                        </p:tgtEl>
                                        <p:attrNameLst>
                                          <p:attrName>fill.on</p:attrName>
                                        </p:attrNameLst>
                                      </p:cBhvr>
                                      <p:to>
                                        <p:strVal val="true"/>
                                      </p:to>
                                    </p:set>
                                  </p:childTnLst>
                                </p:cTn>
                              </p:par>
                              <p:par>
                                <p:cTn id="65" presetID="1" presetClass="emph" presetSubtype="2" fill="hold" nodeType="withEffect">
                                  <p:stCondLst>
                                    <p:cond delay="0"/>
                                  </p:stCondLst>
                                  <p:childTnLst>
                                    <p:animClr clrSpc="rgb" dir="cw">
                                      <p:cBhvr>
                                        <p:cTn id="66" dur="500" fill="hold"/>
                                        <p:tgtEl>
                                          <p:spTgt spid="143"/>
                                        </p:tgtEl>
                                        <p:attrNameLst>
                                          <p:attrName>fillcolor</p:attrName>
                                        </p:attrNameLst>
                                      </p:cBhvr>
                                      <p:to>
                                        <a:srgbClr val="EC0A0A"/>
                                      </p:to>
                                    </p:animClr>
                                    <p:set>
                                      <p:cBhvr>
                                        <p:cTn id="67" dur="500" fill="hold"/>
                                        <p:tgtEl>
                                          <p:spTgt spid="143"/>
                                        </p:tgtEl>
                                        <p:attrNameLst>
                                          <p:attrName>fill.type</p:attrName>
                                        </p:attrNameLst>
                                      </p:cBhvr>
                                      <p:to>
                                        <p:strVal val="solid"/>
                                      </p:to>
                                    </p:set>
                                    <p:set>
                                      <p:cBhvr>
                                        <p:cTn id="68" dur="500" fill="hold"/>
                                        <p:tgtEl>
                                          <p:spTgt spid="143"/>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500" fill="hold"/>
                                        <p:tgtEl>
                                          <p:spTgt spid="83"/>
                                        </p:tgtEl>
                                        <p:attrNameLst>
                                          <p:attrName>fillcolor</p:attrName>
                                        </p:attrNameLst>
                                      </p:cBhvr>
                                      <p:to>
                                        <a:srgbClr val="EC0A0A"/>
                                      </p:to>
                                    </p:animClr>
                                    <p:set>
                                      <p:cBhvr>
                                        <p:cTn id="71" dur="500" fill="hold"/>
                                        <p:tgtEl>
                                          <p:spTgt spid="83"/>
                                        </p:tgtEl>
                                        <p:attrNameLst>
                                          <p:attrName>fill.type</p:attrName>
                                        </p:attrNameLst>
                                      </p:cBhvr>
                                      <p:to>
                                        <p:strVal val="solid"/>
                                      </p:to>
                                    </p:set>
                                    <p:set>
                                      <p:cBhvr>
                                        <p:cTn id="72" dur="500" fill="hold"/>
                                        <p:tgtEl>
                                          <p:spTgt spid="83"/>
                                        </p:tgtEl>
                                        <p:attrNameLst>
                                          <p:attrName>fill.on</p:attrName>
                                        </p:attrNameLst>
                                      </p:cBhvr>
                                      <p:to>
                                        <p:strVal val="true"/>
                                      </p:to>
                                    </p:set>
                                  </p:childTnLst>
                                </p:cTn>
                              </p:par>
                              <p:par>
                                <p:cTn id="73" presetID="1" presetClass="emph" presetSubtype="2" fill="hold" nodeType="withEffect">
                                  <p:stCondLst>
                                    <p:cond delay="0"/>
                                  </p:stCondLst>
                                  <p:childTnLst>
                                    <p:animClr clrSpc="rgb" dir="cw">
                                      <p:cBhvr>
                                        <p:cTn id="74" dur="500" fill="hold"/>
                                        <p:tgtEl>
                                          <p:spTgt spid="139"/>
                                        </p:tgtEl>
                                        <p:attrNameLst>
                                          <p:attrName>fillcolor</p:attrName>
                                        </p:attrNameLst>
                                      </p:cBhvr>
                                      <p:to>
                                        <a:srgbClr val="EC0A0A"/>
                                      </p:to>
                                    </p:animClr>
                                    <p:set>
                                      <p:cBhvr>
                                        <p:cTn id="75" dur="500" fill="hold"/>
                                        <p:tgtEl>
                                          <p:spTgt spid="139"/>
                                        </p:tgtEl>
                                        <p:attrNameLst>
                                          <p:attrName>fill.type</p:attrName>
                                        </p:attrNameLst>
                                      </p:cBhvr>
                                      <p:to>
                                        <p:strVal val="solid"/>
                                      </p:to>
                                    </p:set>
                                    <p:set>
                                      <p:cBhvr>
                                        <p:cTn id="76" dur="500" fill="hold"/>
                                        <p:tgtEl>
                                          <p:spTgt spid="139"/>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500" fill="hold"/>
                                        <p:tgtEl>
                                          <p:spTgt spid="142"/>
                                        </p:tgtEl>
                                        <p:attrNameLst>
                                          <p:attrName>fillcolor</p:attrName>
                                        </p:attrNameLst>
                                      </p:cBhvr>
                                      <p:to>
                                        <a:srgbClr val="328424"/>
                                      </p:to>
                                    </p:animClr>
                                    <p:set>
                                      <p:cBhvr>
                                        <p:cTn id="79" dur="500" fill="hold"/>
                                        <p:tgtEl>
                                          <p:spTgt spid="142"/>
                                        </p:tgtEl>
                                        <p:attrNameLst>
                                          <p:attrName>fill.type</p:attrName>
                                        </p:attrNameLst>
                                      </p:cBhvr>
                                      <p:to>
                                        <p:strVal val="solid"/>
                                      </p:to>
                                    </p:set>
                                    <p:set>
                                      <p:cBhvr>
                                        <p:cTn id="80" dur="500" fill="hold"/>
                                        <p:tgtEl>
                                          <p:spTgt spid="142"/>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500" fill="hold"/>
                                        <p:tgtEl>
                                          <p:spTgt spid="141"/>
                                        </p:tgtEl>
                                        <p:attrNameLst>
                                          <p:attrName>fillcolor</p:attrName>
                                        </p:attrNameLst>
                                      </p:cBhvr>
                                      <p:to>
                                        <a:srgbClr val="328424"/>
                                      </p:to>
                                    </p:animClr>
                                    <p:set>
                                      <p:cBhvr>
                                        <p:cTn id="83" dur="500" fill="hold"/>
                                        <p:tgtEl>
                                          <p:spTgt spid="141"/>
                                        </p:tgtEl>
                                        <p:attrNameLst>
                                          <p:attrName>fill.type</p:attrName>
                                        </p:attrNameLst>
                                      </p:cBhvr>
                                      <p:to>
                                        <p:strVal val="solid"/>
                                      </p:to>
                                    </p:set>
                                    <p:set>
                                      <p:cBhvr>
                                        <p:cTn id="84" dur="500" fill="hold"/>
                                        <p:tgtEl>
                                          <p:spTgt spid="141"/>
                                        </p:tgtEl>
                                        <p:attrNameLst>
                                          <p:attrName>fill.on</p:attrName>
                                        </p:attrNameLst>
                                      </p:cBhvr>
                                      <p:to>
                                        <p:strVal val="true"/>
                                      </p:to>
                                    </p:set>
                                  </p:childTnLst>
                                </p:cTn>
                              </p:par>
                              <p:par>
                                <p:cTn id="85" presetID="1" presetClass="emph" presetSubtype="2" fill="hold" nodeType="withEffect">
                                  <p:stCondLst>
                                    <p:cond delay="0"/>
                                  </p:stCondLst>
                                  <p:childTnLst>
                                    <p:animClr clrSpc="rgb" dir="cw">
                                      <p:cBhvr>
                                        <p:cTn id="86" dur="500" fill="hold"/>
                                        <p:tgtEl>
                                          <p:spTgt spid="144"/>
                                        </p:tgtEl>
                                        <p:attrNameLst>
                                          <p:attrName>fillcolor</p:attrName>
                                        </p:attrNameLst>
                                      </p:cBhvr>
                                      <p:to>
                                        <a:srgbClr val="328424"/>
                                      </p:to>
                                    </p:animClr>
                                    <p:set>
                                      <p:cBhvr>
                                        <p:cTn id="87" dur="500" fill="hold"/>
                                        <p:tgtEl>
                                          <p:spTgt spid="144"/>
                                        </p:tgtEl>
                                        <p:attrNameLst>
                                          <p:attrName>fill.type</p:attrName>
                                        </p:attrNameLst>
                                      </p:cBhvr>
                                      <p:to>
                                        <p:strVal val="solid"/>
                                      </p:to>
                                    </p:set>
                                    <p:set>
                                      <p:cBhvr>
                                        <p:cTn id="88" dur="500" fill="hold"/>
                                        <p:tgtEl>
                                          <p:spTgt spid="144"/>
                                        </p:tgtEl>
                                        <p:attrNameLst>
                                          <p:attrName>fill.on</p:attrName>
                                        </p:attrNameLst>
                                      </p:cBhvr>
                                      <p:to>
                                        <p:strVal val="true"/>
                                      </p:to>
                                    </p:se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34">
                                            <p:bg/>
                                          </p:spTgt>
                                        </p:tgtEl>
                                        <p:attrNameLst>
                                          <p:attrName>style.visibility</p:attrName>
                                        </p:attrNameLst>
                                      </p:cBhvr>
                                      <p:to>
                                        <p:strVal val="visible"/>
                                      </p:to>
                                    </p:set>
                                    <p:animEffect transition="in" filter="wipe(down)">
                                      <p:cBhvr>
                                        <p:cTn id="93" dur="500"/>
                                        <p:tgtEl>
                                          <p:spTgt spid="34">
                                            <p:bg/>
                                          </p:spTgt>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34">
                                            <p:txEl>
                                              <p:pRg st="0" end="0"/>
                                            </p:txEl>
                                          </p:spTgt>
                                        </p:tgtEl>
                                        <p:attrNameLst>
                                          <p:attrName>style.visibility</p:attrName>
                                        </p:attrNameLst>
                                      </p:cBhvr>
                                      <p:to>
                                        <p:strVal val="visible"/>
                                      </p:to>
                                    </p:set>
                                    <p:animEffect transition="in" filter="wipe(down)">
                                      <p:cBhvr>
                                        <p:cTn id="96" dur="500"/>
                                        <p:tgtEl>
                                          <p:spTgt spid="34">
                                            <p:txEl>
                                              <p:pRg st="0" end="0"/>
                                            </p:txEl>
                                          </p:spTgt>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56">
                                            <p:bg/>
                                          </p:spTgt>
                                        </p:tgtEl>
                                        <p:attrNameLst>
                                          <p:attrName>style.visibility</p:attrName>
                                        </p:attrNameLst>
                                      </p:cBhvr>
                                      <p:to>
                                        <p:strVal val="visible"/>
                                      </p:to>
                                    </p:set>
                                    <p:animEffect transition="in" filter="wipe(down)">
                                      <p:cBhvr>
                                        <p:cTn id="99" dur="500"/>
                                        <p:tgtEl>
                                          <p:spTgt spid="56">
                                            <p:bg/>
                                          </p:spTgt>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56">
                                            <p:txEl>
                                              <p:pRg st="0" end="0"/>
                                            </p:txEl>
                                          </p:spTgt>
                                        </p:tgtEl>
                                        <p:attrNameLst>
                                          <p:attrName>style.visibility</p:attrName>
                                        </p:attrNameLst>
                                      </p:cBhvr>
                                      <p:to>
                                        <p:strVal val="visible"/>
                                      </p:to>
                                    </p:set>
                                    <p:animEffect transition="in" filter="wipe(down)">
                                      <p:cBhvr>
                                        <p:cTn id="102" dur="500"/>
                                        <p:tgtEl>
                                          <p:spTgt spid="56">
                                            <p:txEl>
                                              <p:pRg st="0" end="0"/>
                                            </p:txEl>
                                          </p:spTgt>
                                        </p:tgtEl>
                                      </p:cBhvr>
                                    </p:animEffect>
                                  </p:childTnLst>
                                </p:cTn>
                              </p:par>
                              <p:par>
                                <p:cTn id="103" presetID="22" presetClass="entr" presetSubtype="4" fill="hold" grpId="0" nodeType="withEffect">
                                  <p:stCondLst>
                                    <p:cond delay="0"/>
                                  </p:stCondLst>
                                  <p:childTnLst>
                                    <p:set>
                                      <p:cBhvr>
                                        <p:cTn id="104" dur="1" fill="hold">
                                          <p:stCondLst>
                                            <p:cond delay="0"/>
                                          </p:stCondLst>
                                        </p:cTn>
                                        <p:tgtEl>
                                          <p:spTgt spid="59">
                                            <p:bg/>
                                          </p:spTgt>
                                        </p:tgtEl>
                                        <p:attrNameLst>
                                          <p:attrName>style.visibility</p:attrName>
                                        </p:attrNameLst>
                                      </p:cBhvr>
                                      <p:to>
                                        <p:strVal val="visible"/>
                                      </p:to>
                                    </p:set>
                                    <p:animEffect transition="in" filter="wipe(down)">
                                      <p:cBhvr>
                                        <p:cTn id="105" dur="500"/>
                                        <p:tgtEl>
                                          <p:spTgt spid="59">
                                            <p:bg/>
                                          </p:spTgt>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59">
                                            <p:txEl>
                                              <p:pRg st="0" end="0"/>
                                            </p:txEl>
                                          </p:spTgt>
                                        </p:tgtEl>
                                        <p:attrNameLst>
                                          <p:attrName>style.visibility</p:attrName>
                                        </p:attrNameLst>
                                      </p:cBhvr>
                                      <p:to>
                                        <p:strVal val="visible"/>
                                      </p:to>
                                    </p:set>
                                    <p:animEffect transition="in" filter="wipe(down)">
                                      <p:cBhvr>
                                        <p:cTn id="108" dur="500"/>
                                        <p:tgtEl>
                                          <p:spTgt spid="59">
                                            <p:txEl>
                                              <p:pRg st="0" end="0"/>
                                            </p:txEl>
                                          </p:spTgt>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57">
                                            <p:bg/>
                                          </p:spTgt>
                                        </p:tgtEl>
                                        <p:attrNameLst>
                                          <p:attrName>style.visibility</p:attrName>
                                        </p:attrNameLst>
                                      </p:cBhvr>
                                      <p:to>
                                        <p:strVal val="visible"/>
                                      </p:to>
                                    </p:set>
                                    <p:animEffect transition="in" filter="wipe(down)">
                                      <p:cBhvr>
                                        <p:cTn id="111" dur="500"/>
                                        <p:tgtEl>
                                          <p:spTgt spid="57">
                                            <p:bg/>
                                          </p:spTgt>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57">
                                            <p:txEl>
                                              <p:pRg st="0" end="0"/>
                                            </p:txEl>
                                          </p:spTgt>
                                        </p:tgtEl>
                                        <p:attrNameLst>
                                          <p:attrName>style.visibility</p:attrName>
                                        </p:attrNameLst>
                                      </p:cBhvr>
                                      <p:to>
                                        <p:strVal val="visible"/>
                                      </p:to>
                                    </p:set>
                                    <p:animEffect transition="in" filter="wipe(down)">
                                      <p:cBhvr>
                                        <p:cTn id="114" dur="500"/>
                                        <p:tgtEl>
                                          <p:spTgt spid="57">
                                            <p:txEl>
                                              <p:pRg st="0" end="0"/>
                                            </p:txEl>
                                          </p:spTgt>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58">
                                            <p:bg/>
                                          </p:spTgt>
                                        </p:tgtEl>
                                        <p:attrNameLst>
                                          <p:attrName>style.visibility</p:attrName>
                                        </p:attrNameLst>
                                      </p:cBhvr>
                                      <p:to>
                                        <p:strVal val="visible"/>
                                      </p:to>
                                    </p:set>
                                    <p:animEffect transition="in" filter="wipe(down)">
                                      <p:cBhvr>
                                        <p:cTn id="117" dur="500"/>
                                        <p:tgtEl>
                                          <p:spTgt spid="58">
                                            <p:bg/>
                                          </p:spTgt>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58">
                                            <p:txEl>
                                              <p:pRg st="0" end="0"/>
                                            </p:txEl>
                                          </p:spTgt>
                                        </p:tgtEl>
                                        <p:attrNameLst>
                                          <p:attrName>style.visibility</p:attrName>
                                        </p:attrNameLst>
                                      </p:cBhvr>
                                      <p:to>
                                        <p:strVal val="visible"/>
                                      </p:to>
                                    </p:set>
                                    <p:animEffect transition="in" filter="wipe(down)">
                                      <p:cBhvr>
                                        <p:cTn id="120" dur="500"/>
                                        <p:tgtEl>
                                          <p:spTgt spid="58">
                                            <p:txEl>
                                              <p:pRg st="0" end="0"/>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nodeType="clickEffect">
                                  <p:stCondLst>
                                    <p:cond delay="0"/>
                                  </p:stCondLst>
                                  <p:childTnLst>
                                    <p:set>
                                      <p:cBhvr>
                                        <p:cTn id="124" dur="1" fill="hold">
                                          <p:stCondLst>
                                            <p:cond delay="0"/>
                                          </p:stCondLst>
                                        </p:cTn>
                                        <p:tgtEl>
                                          <p:spTgt spid="85"/>
                                        </p:tgtEl>
                                        <p:attrNameLst>
                                          <p:attrName>style.visibility</p:attrName>
                                        </p:attrNameLst>
                                      </p:cBhvr>
                                      <p:to>
                                        <p:strVal val="visible"/>
                                      </p:to>
                                    </p:set>
                                    <p:animEffect transition="in" filter="fade">
                                      <p:cBhvr>
                                        <p:cTn id="125" dur="500"/>
                                        <p:tgtEl>
                                          <p:spTgt spid="85"/>
                                        </p:tgtEl>
                                      </p:cBhvr>
                                    </p:animEffect>
                                  </p:childTnLst>
                                </p:cTn>
                              </p:par>
                              <p:par>
                                <p:cTn id="126" presetID="10" presetClass="entr" presetSubtype="0" fill="hold" nodeType="withEffect">
                                  <p:stCondLst>
                                    <p:cond delay="0"/>
                                  </p:stCondLst>
                                  <p:childTnLst>
                                    <p:set>
                                      <p:cBhvr>
                                        <p:cTn id="127" dur="1" fill="hold">
                                          <p:stCondLst>
                                            <p:cond delay="0"/>
                                          </p:stCondLst>
                                        </p:cTn>
                                        <p:tgtEl>
                                          <p:spTgt spid="77"/>
                                        </p:tgtEl>
                                        <p:attrNameLst>
                                          <p:attrName>style.visibility</p:attrName>
                                        </p:attrNameLst>
                                      </p:cBhvr>
                                      <p:to>
                                        <p:strVal val="visible"/>
                                      </p:to>
                                    </p:set>
                                    <p:animEffect transition="in" filter="fade">
                                      <p:cBhvr>
                                        <p:cTn id="128" dur="500"/>
                                        <p:tgtEl>
                                          <p:spTgt spid="77"/>
                                        </p:tgtEl>
                                      </p:cBhvr>
                                    </p:animEffect>
                                  </p:childTnLst>
                                </p:cTn>
                              </p:par>
                              <p:par>
                                <p:cTn id="129" presetID="10" presetClass="entr" presetSubtype="0" fill="hold" nodeType="withEffect">
                                  <p:stCondLst>
                                    <p:cond delay="0"/>
                                  </p:stCondLst>
                                  <p:childTnLst>
                                    <p:set>
                                      <p:cBhvr>
                                        <p:cTn id="130" dur="1" fill="hold">
                                          <p:stCondLst>
                                            <p:cond delay="0"/>
                                          </p:stCondLst>
                                        </p:cTn>
                                        <p:tgtEl>
                                          <p:spTgt spid="71"/>
                                        </p:tgtEl>
                                        <p:attrNameLst>
                                          <p:attrName>style.visibility</p:attrName>
                                        </p:attrNameLst>
                                      </p:cBhvr>
                                      <p:to>
                                        <p:strVal val="visible"/>
                                      </p:to>
                                    </p:set>
                                    <p:animEffect transition="in" filter="fade">
                                      <p:cBhvr>
                                        <p:cTn id="131" dur="500"/>
                                        <p:tgtEl>
                                          <p:spTgt spid="71"/>
                                        </p:tgtEl>
                                      </p:cBhvr>
                                    </p:animEffect>
                                  </p:childTnLst>
                                </p:cTn>
                              </p:par>
                              <p:par>
                                <p:cTn id="132" presetID="10" presetClass="entr" presetSubtype="0" fill="hold" nodeType="withEffect">
                                  <p:stCondLst>
                                    <p:cond delay="0"/>
                                  </p:stCondLst>
                                  <p:childTnLst>
                                    <p:set>
                                      <p:cBhvr>
                                        <p:cTn id="133" dur="1" fill="hold">
                                          <p:stCondLst>
                                            <p:cond delay="0"/>
                                          </p:stCondLst>
                                        </p:cTn>
                                        <p:tgtEl>
                                          <p:spTgt spid="128"/>
                                        </p:tgtEl>
                                        <p:attrNameLst>
                                          <p:attrName>style.visibility</p:attrName>
                                        </p:attrNameLst>
                                      </p:cBhvr>
                                      <p:to>
                                        <p:strVal val="visible"/>
                                      </p:to>
                                    </p:set>
                                    <p:animEffect transition="in" filter="fade">
                                      <p:cBhvr>
                                        <p:cTn id="134" dur="500"/>
                                        <p:tgtEl>
                                          <p:spTgt spid="128"/>
                                        </p:tgtEl>
                                      </p:cBhvr>
                                    </p:animEffect>
                                  </p:childTnLst>
                                </p:cTn>
                              </p:par>
                              <p:par>
                                <p:cTn id="135" presetID="10" presetClass="entr" presetSubtype="0" fill="hold" nodeType="withEffect">
                                  <p:stCondLst>
                                    <p:cond delay="0"/>
                                  </p:stCondLst>
                                  <p:childTnLst>
                                    <p:set>
                                      <p:cBhvr>
                                        <p:cTn id="136" dur="1" fill="hold">
                                          <p:stCondLst>
                                            <p:cond delay="0"/>
                                          </p:stCondLst>
                                        </p:cTn>
                                        <p:tgtEl>
                                          <p:spTgt spid="87"/>
                                        </p:tgtEl>
                                        <p:attrNameLst>
                                          <p:attrName>style.visibility</p:attrName>
                                        </p:attrNameLst>
                                      </p:cBhvr>
                                      <p:to>
                                        <p:strVal val="visible"/>
                                      </p:to>
                                    </p:set>
                                    <p:animEffect transition="in" filter="fade">
                                      <p:cBhvr>
                                        <p:cTn id="137" dur="500"/>
                                        <p:tgtEl>
                                          <p:spTgt spid="87"/>
                                        </p:tgtEl>
                                      </p:cBhvr>
                                    </p:animEffect>
                                  </p:childTnLst>
                                </p:cTn>
                              </p:par>
                              <p:par>
                                <p:cTn id="138" presetID="10" presetClass="entr" presetSubtype="0" fill="hold" nodeType="withEffect">
                                  <p:stCondLst>
                                    <p:cond delay="0"/>
                                  </p:stCondLst>
                                  <p:childTnLst>
                                    <p:set>
                                      <p:cBhvr>
                                        <p:cTn id="139" dur="1" fill="hold">
                                          <p:stCondLst>
                                            <p:cond delay="0"/>
                                          </p:stCondLst>
                                        </p:cTn>
                                        <p:tgtEl>
                                          <p:spTgt spid="75"/>
                                        </p:tgtEl>
                                        <p:attrNameLst>
                                          <p:attrName>style.visibility</p:attrName>
                                        </p:attrNameLst>
                                      </p:cBhvr>
                                      <p:to>
                                        <p:strVal val="visible"/>
                                      </p:to>
                                    </p:set>
                                    <p:animEffect transition="in" filter="fade">
                                      <p:cBhvr>
                                        <p:cTn id="140" dur="500"/>
                                        <p:tgtEl>
                                          <p:spTgt spid="75"/>
                                        </p:tgtEl>
                                      </p:cBhvr>
                                    </p:animEffect>
                                  </p:childTnLst>
                                </p:cTn>
                              </p:par>
                              <p:par>
                                <p:cTn id="141" presetID="10" presetClass="entr" presetSubtype="0" fill="hold" nodeType="withEffect">
                                  <p:stCondLst>
                                    <p:cond delay="0"/>
                                  </p:stCondLst>
                                  <p:childTnLst>
                                    <p:set>
                                      <p:cBhvr>
                                        <p:cTn id="142" dur="1" fill="hold">
                                          <p:stCondLst>
                                            <p:cond delay="0"/>
                                          </p:stCondLst>
                                        </p:cTn>
                                        <p:tgtEl>
                                          <p:spTgt spid="81"/>
                                        </p:tgtEl>
                                        <p:attrNameLst>
                                          <p:attrName>style.visibility</p:attrName>
                                        </p:attrNameLst>
                                      </p:cBhvr>
                                      <p:to>
                                        <p:strVal val="visible"/>
                                      </p:to>
                                    </p:set>
                                    <p:animEffect transition="in" filter="fade">
                                      <p:cBhvr>
                                        <p:cTn id="143" dur="500"/>
                                        <p:tgtEl>
                                          <p:spTgt spid="81"/>
                                        </p:tgtEl>
                                      </p:cBhvr>
                                    </p:animEffect>
                                  </p:childTnLst>
                                </p:cTn>
                              </p:par>
                              <p:par>
                                <p:cTn id="144" presetID="10" presetClass="entr" presetSubtype="0" fill="hold" nodeType="withEffect">
                                  <p:stCondLst>
                                    <p:cond delay="0"/>
                                  </p:stCondLst>
                                  <p:childTnLst>
                                    <p:set>
                                      <p:cBhvr>
                                        <p:cTn id="145" dur="1" fill="hold">
                                          <p:stCondLst>
                                            <p:cond delay="0"/>
                                          </p:stCondLst>
                                        </p:cTn>
                                        <p:tgtEl>
                                          <p:spTgt spid="69"/>
                                        </p:tgtEl>
                                        <p:attrNameLst>
                                          <p:attrName>style.visibility</p:attrName>
                                        </p:attrNameLst>
                                      </p:cBhvr>
                                      <p:to>
                                        <p:strVal val="visible"/>
                                      </p:to>
                                    </p:set>
                                    <p:animEffect transition="in" filter="fade">
                                      <p:cBhvr>
                                        <p:cTn id="146" dur="500"/>
                                        <p:tgtEl>
                                          <p:spTgt spid="69"/>
                                        </p:tgtEl>
                                      </p:cBhvr>
                                    </p:animEffect>
                                  </p:childTnLst>
                                </p:cTn>
                              </p:par>
                              <p:par>
                                <p:cTn id="147" presetID="10" presetClass="entr" presetSubtype="0" fill="hold" nodeType="withEffect">
                                  <p:stCondLst>
                                    <p:cond delay="0"/>
                                  </p:stCondLst>
                                  <p:childTnLst>
                                    <p:set>
                                      <p:cBhvr>
                                        <p:cTn id="148" dur="1" fill="hold">
                                          <p:stCondLst>
                                            <p:cond delay="0"/>
                                          </p:stCondLst>
                                        </p:cTn>
                                        <p:tgtEl>
                                          <p:spTgt spid="79"/>
                                        </p:tgtEl>
                                        <p:attrNameLst>
                                          <p:attrName>style.visibility</p:attrName>
                                        </p:attrNameLst>
                                      </p:cBhvr>
                                      <p:to>
                                        <p:strVal val="visible"/>
                                      </p:to>
                                    </p:set>
                                    <p:animEffect transition="in" filter="fade">
                                      <p:cBhvr>
                                        <p:cTn id="149" dur="500"/>
                                        <p:tgtEl>
                                          <p:spTgt spid="79"/>
                                        </p:tgtEl>
                                      </p:cBhvr>
                                    </p:animEffect>
                                  </p:childTnLst>
                                </p:cTn>
                              </p:par>
                              <p:par>
                                <p:cTn id="150" presetID="10" presetClass="entr" presetSubtype="0" fill="hold" nodeType="withEffect">
                                  <p:stCondLst>
                                    <p:cond delay="0"/>
                                  </p:stCondLst>
                                  <p:childTnLst>
                                    <p:set>
                                      <p:cBhvr>
                                        <p:cTn id="151" dur="1" fill="hold">
                                          <p:stCondLst>
                                            <p:cond delay="0"/>
                                          </p:stCondLst>
                                        </p:cTn>
                                        <p:tgtEl>
                                          <p:spTgt spid="134"/>
                                        </p:tgtEl>
                                        <p:attrNameLst>
                                          <p:attrName>style.visibility</p:attrName>
                                        </p:attrNameLst>
                                      </p:cBhvr>
                                      <p:to>
                                        <p:strVal val="visible"/>
                                      </p:to>
                                    </p:set>
                                    <p:animEffect transition="in" filter="fade">
                                      <p:cBhvr>
                                        <p:cTn id="152" dur="500"/>
                                        <p:tgtEl>
                                          <p:spTgt spid="134"/>
                                        </p:tgtEl>
                                      </p:cBhvr>
                                    </p:animEffect>
                                  </p:childTnLst>
                                </p:cTn>
                              </p:par>
                              <p:par>
                                <p:cTn id="153" presetID="10" presetClass="entr" presetSubtype="0" fill="hold" nodeType="withEffect">
                                  <p:stCondLst>
                                    <p:cond delay="0"/>
                                  </p:stCondLst>
                                  <p:childTnLst>
                                    <p:set>
                                      <p:cBhvr>
                                        <p:cTn id="154" dur="1" fill="hold">
                                          <p:stCondLst>
                                            <p:cond delay="0"/>
                                          </p:stCondLst>
                                        </p:cTn>
                                        <p:tgtEl>
                                          <p:spTgt spid="132"/>
                                        </p:tgtEl>
                                        <p:attrNameLst>
                                          <p:attrName>style.visibility</p:attrName>
                                        </p:attrNameLst>
                                      </p:cBhvr>
                                      <p:to>
                                        <p:strVal val="visible"/>
                                      </p:to>
                                    </p:set>
                                    <p:animEffect transition="in" filter="fade">
                                      <p:cBhvr>
                                        <p:cTn id="155" dur="500"/>
                                        <p:tgtEl>
                                          <p:spTgt spid="132"/>
                                        </p:tgtEl>
                                      </p:cBhvr>
                                    </p:animEffect>
                                  </p:childTnLst>
                                </p:cTn>
                              </p:par>
                              <p:par>
                                <p:cTn id="156" presetID="10" presetClass="entr" presetSubtype="0" fill="hold" nodeType="withEffect">
                                  <p:stCondLst>
                                    <p:cond delay="0"/>
                                  </p:stCondLst>
                                  <p:childTnLst>
                                    <p:set>
                                      <p:cBhvr>
                                        <p:cTn id="157" dur="1" fill="hold">
                                          <p:stCondLst>
                                            <p:cond delay="0"/>
                                          </p:stCondLst>
                                        </p:cTn>
                                        <p:tgtEl>
                                          <p:spTgt spid="73"/>
                                        </p:tgtEl>
                                        <p:attrNameLst>
                                          <p:attrName>style.visibility</p:attrName>
                                        </p:attrNameLst>
                                      </p:cBhvr>
                                      <p:to>
                                        <p:strVal val="visible"/>
                                      </p:to>
                                    </p:set>
                                    <p:animEffect transition="in" filter="fade">
                                      <p:cBhvr>
                                        <p:cTn id="158" dur="500"/>
                                        <p:tgtEl>
                                          <p:spTgt spid="73"/>
                                        </p:tgtEl>
                                      </p:cBhvr>
                                    </p:animEffect>
                                  </p:childTnLst>
                                </p:cTn>
                              </p:par>
                              <p:par>
                                <p:cTn id="159" presetID="1" presetClass="emph" presetSubtype="2" fill="hold" nodeType="withEffect">
                                  <p:stCondLst>
                                    <p:cond delay="0"/>
                                  </p:stCondLst>
                                  <p:childTnLst>
                                    <p:animClr clrSpc="rgb" dir="cw">
                                      <p:cBhvr>
                                        <p:cTn id="160" dur="500" fill="hold"/>
                                        <p:tgtEl>
                                          <p:spTgt spid="56"/>
                                        </p:tgtEl>
                                        <p:attrNameLst>
                                          <p:attrName>fillcolor</p:attrName>
                                        </p:attrNameLst>
                                      </p:cBhvr>
                                      <p:to>
                                        <a:schemeClr val="tx1"/>
                                      </p:to>
                                    </p:animClr>
                                    <p:set>
                                      <p:cBhvr>
                                        <p:cTn id="161" dur="500" fill="hold"/>
                                        <p:tgtEl>
                                          <p:spTgt spid="56"/>
                                        </p:tgtEl>
                                        <p:attrNameLst>
                                          <p:attrName>fill.type</p:attrName>
                                        </p:attrNameLst>
                                      </p:cBhvr>
                                      <p:to>
                                        <p:strVal val="solid"/>
                                      </p:to>
                                    </p:set>
                                    <p:set>
                                      <p:cBhvr>
                                        <p:cTn id="162" dur="500" fill="hold"/>
                                        <p:tgtEl>
                                          <p:spTgt spid="56"/>
                                        </p:tgtEl>
                                        <p:attrNameLst>
                                          <p:attrName>fill.on</p:attrName>
                                        </p:attrNameLst>
                                      </p:cBhvr>
                                      <p:to>
                                        <p:strVal val="true"/>
                                      </p:to>
                                    </p:set>
                                  </p:childTnLst>
                                </p:cTn>
                              </p:par>
                              <p:par>
                                <p:cTn id="163" presetID="1" presetClass="emph" presetSubtype="2" fill="hold" nodeType="withEffect">
                                  <p:stCondLst>
                                    <p:cond delay="0"/>
                                  </p:stCondLst>
                                  <p:childTnLst>
                                    <p:animClr clrSpc="rgb" dir="cw">
                                      <p:cBhvr>
                                        <p:cTn id="164" dur="500" fill="hold"/>
                                        <p:tgtEl>
                                          <p:spTgt spid="59"/>
                                        </p:tgtEl>
                                        <p:attrNameLst>
                                          <p:attrName>fillcolor</p:attrName>
                                        </p:attrNameLst>
                                      </p:cBhvr>
                                      <p:to>
                                        <a:schemeClr val="tx1"/>
                                      </p:to>
                                    </p:animClr>
                                    <p:set>
                                      <p:cBhvr>
                                        <p:cTn id="165" dur="500" fill="hold"/>
                                        <p:tgtEl>
                                          <p:spTgt spid="59"/>
                                        </p:tgtEl>
                                        <p:attrNameLst>
                                          <p:attrName>fill.type</p:attrName>
                                        </p:attrNameLst>
                                      </p:cBhvr>
                                      <p:to>
                                        <p:strVal val="solid"/>
                                      </p:to>
                                    </p:set>
                                    <p:set>
                                      <p:cBhvr>
                                        <p:cTn id="166" dur="500" fill="hold"/>
                                        <p:tgtEl>
                                          <p:spTgt spid="59"/>
                                        </p:tgtEl>
                                        <p:attrNameLst>
                                          <p:attrName>fill.on</p:attrName>
                                        </p:attrNameLst>
                                      </p:cBhvr>
                                      <p:to>
                                        <p:strVal val="true"/>
                                      </p:to>
                                    </p:set>
                                  </p:childTnLst>
                                </p:cTn>
                              </p:par>
                              <p:par>
                                <p:cTn id="167" presetID="1" presetClass="emph" presetSubtype="2" fill="hold" nodeType="withEffect">
                                  <p:stCondLst>
                                    <p:cond delay="0"/>
                                  </p:stCondLst>
                                  <p:childTnLst>
                                    <p:animClr clrSpc="rgb" dir="cw">
                                      <p:cBhvr>
                                        <p:cTn id="168" dur="500" fill="hold"/>
                                        <p:tgtEl>
                                          <p:spTgt spid="57"/>
                                        </p:tgtEl>
                                        <p:attrNameLst>
                                          <p:attrName>fillcolor</p:attrName>
                                        </p:attrNameLst>
                                      </p:cBhvr>
                                      <p:to>
                                        <a:schemeClr val="tx1"/>
                                      </p:to>
                                    </p:animClr>
                                    <p:set>
                                      <p:cBhvr>
                                        <p:cTn id="169" dur="500" fill="hold"/>
                                        <p:tgtEl>
                                          <p:spTgt spid="57"/>
                                        </p:tgtEl>
                                        <p:attrNameLst>
                                          <p:attrName>fill.type</p:attrName>
                                        </p:attrNameLst>
                                      </p:cBhvr>
                                      <p:to>
                                        <p:strVal val="solid"/>
                                      </p:to>
                                    </p:set>
                                    <p:set>
                                      <p:cBhvr>
                                        <p:cTn id="170" dur="500" fill="hold"/>
                                        <p:tgtEl>
                                          <p:spTgt spid="57"/>
                                        </p:tgtEl>
                                        <p:attrNameLst>
                                          <p:attrName>fill.on</p:attrName>
                                        </p:attrNameLst>
                                      </p:cBhvr>
                                      <p:to>
                                        <p:strVal val="true"/>
                                      </p:to>
                                    </p:set>
                                  </p:childTnLst>
                                </p:cTn>
                              </p:par>
                              <p:par>
                                <p:cTn id="171" presetID="1" presetClass="emph" presetSubtype="2" fill="hold" nodeType="withEffect">
                                  <p:stCondLst>
                                    <p:cond delay="0"/>
                                  </p:stCondLst>
                                  <p:childTnLst>
                                    <p:animClr clrSpc="rgb" dir="cw">
                                      <p:cBhvr>
                                        <p:cTn id="172" dur="500" fill="hold"/>
                                        <p:tgtEl>
                                          <p:spTgt spid="58"/>
                                        </p:tgtEl>
                                        <p:attrNameLst>
                                          <p:attrName>fillcolor</p:attrName>
                                        </p:attrNameLst>
                                      </p:cBhvr>
                                      <p:to>
                                        <a:schemeClr val="tx1"/>
                                      </p:to>
                                    </p:animClr>
                                    <p:set>
                                      <p:cBhvr>
                                        <p:cTn id="173" dur="500" fill="hold"/>
                                        <p:tgtEl>
                                          <p:spTgt spid="58"/>
                                        </p:tgtEl>
                                        <p:attrNameLst>
                                          <p:attrName>fill.type</p:attrName>
                                        </p:attrNameLst>
                                      </p:cBhvr>
                                      <p:to>
                                        <p:strVal val="solid"/>
                                      </p:to>
                                    </p:set>
                                    <p:set>
                                      <p:cBhvr>
                                        <p:cTn id="174" dur="500" fill="hold"/>
                                        <p:tgtEl>
                                          <p:spTgt spid="58"/>
                                        </p:tgtEl>
                                        <p:attrNameLst>
                                          <p:attrName>fill.on</p:attrName>
                                        </p:attrNameLst>
                                      </p:cBhvr>
                                      <p:to>
                                        <p:strVal val="true"/>
                                      </p:to>
                                    </p:set>
                                  </p:childTnLst>
                                </p:cTn>
                              </p:par>
                              <p:par>
                                <p:cTn id="175" presetID="1" presetClass="entr" presetSubtype="0" fill="hold" nodeType="withEffect">
                                  <p:stCondLst>
                                    <p:cond delay="0"/>
                                  </p:stCondLst>
                                  <p:childTnLst>
                                    <p:set>
                                      <p:cBhvr>
                                        <p:cTn id="176" dur="1" fill="hold">
                                          <p:stCondLst>
                                            <p:cond delay="0"/>
                                          </p:stCondLst>
                                        </p:cTn>
                                        <p:tgtEl>
                                          <p:spTgt spid="177"/>
                                        </p:tgtEl>
                                        <p:attrNameLst>
                                          <p:attrName>style.visibility</p:attrName>
                                        </p:attrNameLst>
                                      </p:cBhvr>
                                      <p:to>
                                        <p:strVal val="visible"/>
                                      </p:to>
                                    </p:set>
                                  </p:childTnLst>
                                </p:cTn>
                              </p:par>
                              <p:par>
                                <p:cTn id="177" presetID="1" presetClass="entr" presetSubtype="0" fill="hold" nodeType="withEffect">
                                  <p:stCondLst>
                                    <p:cond delay="0"/>
                                  </p:stCondLst>
                                  <p:childTnLst>
                                    <p:set>
                                      <p:cBhvr>
                                        <p:cTn id="178" dur="1" fill="hold">
                                          <p:stCondLst>
                                            <p:cond delay="0"/>
                                          </p:stCondLst>
                                        </p:cTn>
                                        <p:tgtEl>
                                          <p:spTgt spid="175"/>
                                        </p:tgtEl>
                                        <p:attrNameLst>
                                          <p:attrName>style.visibility</p:attrName>
                                        </p:attrNameLst>
                                      </p:cBhvr>
                                      <p:to>
                                        <p:strVal val="visible"/>
                                      </p:to>
                                    </p:set>
                                  </p:childTnLst>
                                </p:cTn>
                              </p:par>
                              <p:par>
                                <p:cTn id="179" presetID="1" presetClass="entr" presetSubtype="0" fill="hold" nodeType="withEffect">
                                  <p:stCondLst>
                                    <p:cond delay="0"/>
                                  </p:stCondLst>
                                  <p:childTnLst>
                                    <p:set>
                                      <p:cBhvr>
                                        <p:cTn id="180" dur="1" fill="hold">
                                          <p:stCondLst>
                                            <p:cond delay="0"/>
                                          </p:stCondLst>
                                        </p:cTn>
                                        <p:tgtEl>
                                          <p:spTgt spid="179"/>
                                        </p:tgtEl>
                                        <p:attrNameLst>
                                          <p:attrName>style.visibility</p:attrName>
                                        </p:attrNameLst>
                                      </p:cBhvr>
                                      <p:to>
                                        <p:strVal val="visible"/>
                                      </p:to>
                                    </p:set>
                                  </p:childTnLst>
                                </p:cTn>
                              </p:par>
                              <p:par>
                                <p:cTn id="181" presetID="1" presetClass="entr" presetSubtype="0" fill="hold" nodeType="withEffect">
                                  <p:stCondLst>
                                    <p:cond delay="0"/>
                                  </p:stCondLst>
                                  <p:childTnLst>
                                    <p:set>
                                      <p:cBhvr>
                                        <p:cTn id="182" dur="1" fill="hold">
                                          <p:stCondLst>
                                            <p:cond delay="0"/>
                                          </p:stCondLst>
                                        </p:cTn>
                                        <p:tgtEl>
                                          <p:spTgt spid="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allAtOnce" animBg="1"/>
      <p:bldP spid="56" grpId="0" build="allAtOnce" animBg="1"/>
      <p:bldP spid="57" grpId="0" build="allAtOnce" animBg="1"/>
      <p:bldP spid="58" grpId="0" build="allAtOnce" animBg="1"/>
      <p:bldP spid="59"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5763"/>
            <a:ext cx="7772400" cy="1470025"/>
          </a:xfrm>
        </p:spPr>
        <p:txBody>
          <a:bodyPr>
            <a:normAutofit/>
          </a:bodyPr>
          <a:lstStyle/>
          <a:p>
            <a:r>
              <a:rPr lang="en-US" dirty="0"/>
              <a:t>Business Architecture Portfolio Contributions </a:t>
            </a:r>
            <a:r>
              <a:rPr lang="en-US" sz="2800" dirty="0"/>
              <a:t>(continued)</a:t>
            </a:r>
          </a:p>
        </p:txBody>
      </p:sp>
      <p:sp>
        <p:nvSpPr>
          <p:cNvPr id="3" name="Subtitle 2"/>
          <p:cNvSpPr>
            <a:spLocks noGrp="1"/>
          </p:cNvSpPr>
          <p:nvPr>
            <p:ph type="subTitle" idx="1"/>
          </p:nvPr>
        </p:nvSpPr>
        <p:spPr>
          <a:xfrm>
            <a:off x="914400" y="1855788"/>
            <a:ext cx="7543800" cy="3783012"/>
          </a:xfrm>
        </p:spPr>
        <p:txBody>
          <a:bodyPr>
            <a:noAutofit/>
          </a:bodyPr>
          <a:lstStyle/>
          <a:p>
            <a:pPr marL="457200" indent="-457200" algn="l">
              <a:buFont typeface="Arial" panose="020B0604020202020204" pitchFamily="34" charset="0"/>
              <a:buChar char="•"/>
            </a:pPr>
            <a:r>
              <a:rPr lang="en-US" sz="2800" dirty="0">
                <a:solidFill>
                  <a:schemeClr val="tx1"/>
                </a:solidFill>
              </a:rPr>
              <a:t>Facilitate discussions to understand and document capability maturity needed for strategies needed to achieve desired innovation</a:t>
            </a:r>
          </a:p>
          <a:p>
            <a:pPr marL="457200" indent="-457200" algn="l">
              <a:buFont typeface="Arial" panose="020B0604020202020204" pitchFamily="34" charset="0"/>
              <a:buChar char="•"/>
            </a:pPr>
            <a:r>
              <a:rPr lang="en-US" sz="2800" dirty="0">
                <a:solidFill>
                  <a:schemeClr val="tx1"/>
                </a:solidFill>
              </a:rPr>
              <a:t>Facilitate discussions to create epics</a:t>
            </a:r>
          </a:p>
          <a:p>
            <a:pPr marL="457200" indent="-457200" algn="l">
              <a:buFont typeface="Arial" panose="020B0604020202020204" pitchFamily="34" charset="0"/>
              <a:buChar char="•"/>
            </a:pPr>
            <a:r>
              <a:rPr lang="en-US" sz="2800" dirty="0">
                <a:solidFill>
                  <a:schemeClr val="tx1"/>
                </a:solidFill>
              </a:rPr>
              <a:t>Help prioritize portfolio backlog</a:t>
            </a:r>
          </a:p>
          <a:p>
            <a:pPr algn="l"/>
            <a:r>
              <a:rPr lang="en-US" sz="2800" dirty="0">
                <a:solidFill>
                  <a:schemeClr val="tx1"/>
                </a:solidFill>
              </a:rPr>
              <a:t> </a:t>
            </a: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endParaRPr lang="en-US" sz="2800" dirty="0"/>
          </a:p>
        </p:txBody>
      </p:sp>
    </p:spTree>
    <p:extLst>
      <p:ext uri="{BB962C8B-B14F-4D97-AF65-F5344CB8AC3E}">
        <p14:creationId xmlns:p14="http://schemas.microsoft.com/office/powerpoint/2010/main" val="534198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0" y="365125"/>
            <a:ext cx="6858000" cy="549275"/>
          </a:xfrm>
        </p:spPr>
        <p:txBody>
          <a:bodyPr>
            <a:normAutofit fontScale="90000"/>
          </a:bodyPr>
          <a:lstStyle/>
          <a:p>
            <a:r>
              <a:rPr lang="en-US" dirty="0"/>
              <a:t>Start with the blueprint </a:t>
            </a:r>
            <a:r>
              <a:rPr lang="en-US" sz="3200" baseline="30000" dirty="0"/>
              <a:t>(11)</a:t>
            </a:r>
            <a:r>
              <a:rPr lang="en-US" dirty="0"/>
              <a:t>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1579" y="3611427"/>
            <a:ext cx="6704013" cy="235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7"/>
          <p:cNvGrpSpPr/>
          <p:nvPr/>
        </p:nvGrpSpPr>
        <p:grpSpPr>
          <a:xfrm>
            <a:off x="905191" y="1395172"/>
            <a:ext cx="7010401" cy="458624"/>
            <a:chOff x="905191" y="1630680"/>
            <a:chExt cx="7010401" cy="458624"/>
          </a:xfrm>
        </p:grpSpPr>
        <p:sp>
          <p:nvSpPr>
            <p:cNvPr id="63" name="Pentagon 62"/>
            <p:cNvSpPr/>
            <p:nvPr/>
          </p:nvSpPr>
          <p:spPr>
            <a:xfrm>
              <a:off x="905191" y="1630680"/>
              <a:ext cx="1318189" cy="457200"/>
            </a:xfrm>
            <a:prstGeom prst="homePlate">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Become Educated</a:t>
              </a:r>
            </a:p>
          </p:txBody>
        </p:sp>
        <p:sp>
          <p:nvSpPr>
            <p:cNvPr id="64" name="Chevron 63"/>
            <p:cNvSpPr/>
            <p:nvPr/>
          </p:nvSpPr>
          <p:spPr>
            <a:xfrm>
              <a:off x="2223381" y="1630680"/>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Determine Need</a:t>
              </a:r>
            </a:p>
          </p:txBody>
        </p:sp>
        <p:sp>
          <p:nvSpPr>
            <p:cNvPr id="65" name="Chevron 64"/>
            <p:cNvSpPr/>
            <p:nvPr/>
          </p:nvSpPr>
          <p:spPr>
            <a:xfrm>
              <a:off x="3639134" y="1630680"/>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Apply</a:t>
              </a:r>
            </a:p>
          </p:txBody>
        </p:sp>
        <p:sp>
          <p:nvSpPr>
            <p:cNvPr id="66" name="Chevron 65"/>
            <p:cNvSpPr/>
            <p:nvPr/>
          </p:nvSpPr>
          <p:spPr>
            <a:xfrm>
              <a:off x="5042781" y="1630680"/>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Obtain Loan</a:t>
              </a:r>
            </a:p>
          </p:txBody>
        </p:sp>
        <p:sp>
          <p:nvSpPr>
            <p:cNvPr id="67" name="Chevron 66"/>
            <p:cNvSpPr/>
            <p:nvPr/>
          </p:nvSpPr>
          <p:spPr>
            <a:xfrm>
              <a:off x="6467792" y="1632104"/>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Maintain Loan</a:t>
              </a:r>
            </a:p>
          </p:txBody>
        </p:sp>
      </p:grpSp>
      <p:sp>
        <p:nvSpPr>
          <p:cNvPr id="7" name="TextBox 6"/>
          <p:cNvSpPr txBox="1"/>
          <p:nvPr/>
        </p:nvSpPr>
        <p:spPr>
          <a:xfrm>
            <a:off x="419100" y="937260"/>
            <a:ext cx="520446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000000"/>
                </a:solidFill>
                <a:effectLst/>
                <a:uLnTx/>
                <a:uFillTx/>
                <a:latin typeface="Franklin Gothic Book"/>
                <a:ea typeface="+mn-ea"/>
                <a:cs typeface="+mn-cs"/>
              </a:rPr>
              <a:t>Example: Home Loans by EZ$</a:t>
            </a:r>
          </a:p>
        </p:txBody>
      </p:sp>
      <p:grpSp>
        <p:nvGrpSpPr>
          <p:cNvPr id="9" name="Group 8"/>
          <p:cNvGrpSpPr/>
          <p:nvPr/>
        </p:nvGrpSpPr>
        <p:grpSpPr>
          <a:xfrm>
            <a:off x="905191" y="1899089"/>
            <a:ext cx="6819901" cy="1827091"/>
            <a:chOff x="905191" y="1899089"/>
            <a:chExt cx="6819901" cy="1827091"/>
          </a:xfrm>
        </p:grpSpPr>
        <p:sp>
          <p:nvSpPr>
            <p:cNvPr id="121" name="Rectangle 120"/>
            <p:cNvSpPr/>
            <p:nvPr/>
          </p:nvSpPr>
          <p:spPr>
            <a:xfrm>
              <a:off x="905191" y="1899089"/>
              <a:ext cx="1066801" cy="531691"/>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Sales Management</a:t>
              </a:r>
            </a:p>
          </p:txBody>
        </p:sp>
        <p:sp>
          <p:nvSpPr>
            <p:cNvPr id="124" name="Rectangle 123"/>
            <p:cNvSpPr/>
            <p:nvPr/>
          </p:nvSpPr>
          <p:spPr>
            <a:xfrm>
              <a:off x="905191" y="2501069"/>
              <a:ext cx="1066801" cy="539311"/>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Customer Management</a:t>
              </a:r>
            </a:p>
          </p:txBody>
        </p:sp>
        <p:sp>
          <p:nvSpPr>
            <p:cNvPr id="125" name="Rectangle 124"/>
            <p:cNvSpPr/>
            <p:nvPr/>
          </p:nvSpPr>
          <p:spPr>
            <a:xfrm>
              <a:off x="2413880" y="1899089"/>
              <a:ext cx="1066801" cy="531691"/>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 Customer Management</a:t>
              </a:r>
            </a:p>
          </p:txBody>
        </p:sp>
        <p:sp>
          <p:nvSpPr>
            <p:cNvPr id="126" name="Rectangle 125"/>
            <p:cNvSpPr/>
            <p:nvPr/>
          </p:nvSpPr>
          <p:spPr>
            <a:xfrm>
              <a:off x="2413879" y="2501069"/>
              <a:ext cx="1066801" cy="609600"/>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 Product/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Customer Matching</a:t>
              </a:r>
            </a:p>
          </p:txBody>
        </p:sp>
        <p:sp>
          <p:nvSpPr>
            <p:cNvPr id="127" name="Rectangle 126"/>
            <p:cNvSpPr/>
            <p:nvPr/>
          </p:nvSpPr>
          <p:spPr>
            <a:xfrm>
              <a:off x="3829633" y="1899089"/>
              <a:ext cx="1066801" cy="531691"/>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Account Management</a:t>
              </a:r>
            </a:p>
          </p:txBody>
        </p:sp>
        <p:sp>
          <p:nvSpPr>
            <p:cNvPr id="128" name="Rectangle 127"/>
            <p:cNvSpPr/>
            <p:nvPr/>
          </p:nvSpPr>
          <p:spPr>
            <a:xfrm>
              <a:off x="3829632" y="2508689"/>
              <a:ext cx="1066801" cy="531691"/>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 Customer Management</a:t>
              </a:r>
            </a:p>
          </p:txBody>
        </p:sp>
        <p:sp>
          <p:nvSpPr>
            <p:cNvPr id="129" name="Rectangle 128"/>
            <p:cNvSpPr/>
            <p:nvPr/>
          </p:nvSpPr>
          <p:spPr>
            <a:xfrm>
              <a:off x="3834026" y="3126408"/>
              <a:ext cx="1066801" cy="531192"/>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 Risk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Management</a:t>
              </a:r>
            </a:p>
          </p:txBody>
        </p:sp>
        <p:sp>
          <p:nvSpPr>
            <p:cNvPr id="130" name="Rectangle 129"/>
            <p:cNvSpPr/>
            <p:nvPr/>
          </p:nvSpPr>
          <p:spPr>
            <a:xfrm>
              <a:off x="5233280" y="1899089"/>
              <a:ext cx="1066801" cy="531691"/>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 Customer Management</a:t>
              </a:r>
            </a:p>
          </p:txBody>
        </p:sp>
        <p:sp>
          <p:nvSpPr>
            <p:cNvPr id="131" name="Rectangle 130"/>
            <p:cNvSpPr/>
            <p:nvPr/>
          </p:nvSpPr>
          <p:spPr>
            <a:xfrm>
              <a:off x="5225660" y="2508689"/>
              <a:ext cx="1066801" cy="531691"/>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Account Management</a:t>
              </a:r>
            </a:p>
          </p:txBody>
        </p:sp>
        <p:sp>
          <p:nvSpPr>
            <p:cNvPr id="132" name="Rectangle 131"/>
            <p:cNvSpPr/>
            <p:nvPr/>
          </p:nvSpPr>
          <p:spPr>
            <a:xfrm>
              <a:off x="5233280" y="3126408"/>
              <a:ext cx="1066801" cy="531192"/>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 Financial Management</a:t>
              </a:r>
            </a:p>
          </p:txBody>
        </p:sp>
        <p:sp>
          <p:nvSpPr>
            <p:cNvPr id="133" name="Rectangle 132"/>
            <p:cNvSpPr/>
            <p:nvPr/>
          </p:nvSpPr>
          <p:spPr>
            <a:xfrm>
              <a:off x="6644760" y="1899089"/>
              <a:ext cx="1066801" cy="531691"/>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 Customer Management</a:t>
              </a:r>
            </a:p>
          </p:txBody>
        </p:sp>
        <p:sp>
          <p:nvSpPr>
            <p:cNvPr id="134" name="Rectangle 133"/>
            <p:cNvSpPr/>
            <p:nvPr/>
          </p:nvSpPr>
          <p:spPr>
            <a:xfrm>
              <a:off x="6644759" y="3125304"/>
              <a:ext cx="1066801" cy="509436"/>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 Financial Management</a:t>
              </a:r>
            </a:p>
          </p:txBody>
        </p:sp>
        <p:sp>
          <p:nvSpPr>
            <p:cNvPr id="135" name="Rectangle 134"/>
            <p:cNvSpPr/>
            <p:nvPr/>
          </p:nvSpPr>
          <p:spPr>
            <a:xfrm>
              <a:off x="6658291" y="2508689"/>
              <a:ext cx="1066801" cy="531691"/>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Account Management</a:t>
              </a:r>
            </a:p>
          </p:txBody>
        </p:sp>
        <p:sp>
          <p:nvSpPr>
            <p:cNvPr id="136" name="Rectangle 135"/>
            <p:cNvSpPr/>
            <p:nvPr/>
          </p:nvSpPr>
          <p:spPr>
            <a:xfrm>
              <a:off x="2413878" y="3194988"/>
              <a:ext cx="1066801" cy="531192"/>
            </a:xfrm>
            <a:prstGeom prst="rect">
              <a:avLst/>
            </a:prstGeom>
            <a:solidFill>
              <a:schemeClr val="bg1">
                <a:lumMod val="7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Sales Management</a:t>
              </a:r>
            </a:p>
          </p:txBody>
        </p:sp>
      </p:grpSp>
    </p:spTree>
    <p:extLst>
      <p:ext uri="{BB962C8B-B14F-4D97-AF65-F5344CB8AC3E}">
        <p14:creationId xmlns:p14="http://schemas.microsoft.com/office/powerpoint/2010/main" val="105101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additive="base">
                                        <p:cTn id="25" dur="500" fill="hold"/>
                                        <p:tgtEl>
                                          <p:spTgt spid="1026"/>
                                        </p:tgtEl>
                                        <p:attrNameLst>
                                          <p:attrName>ppt_x</p:attrName>
                                        </p:attrNameLst>
                                      </p:cBhvr>
                                      <p:tavLst>
                                        <p:tav tm="0">
                                          <p:val>
                                            <p:strVal val="#ppt_x"/>
                                          </p:val>
                                        </p:tav>
                                        <p:tav tm="100000">
                                          <p:val>
                                            <p:strVal val="#ppt_x"/>
                                          </p:val>
                                        </p:tav>
                                      </p:tavLst>
                                    </p:anim>
                                    <p:anim calcmode="lin" valueType="num">
                                      <p:cBhvr additive="base">
                                        <p:cTn id="26"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randombar(horizontal)">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idx="4294967295"/>
          </p:nvPr>
        </p:nvSpPr>
        <p:spPr>
          <a:xfrm>
            <a:off x="0" y="365125"/>
            <a:ext cx="6858000" cy="549275"/>
          </a:xfrm>
        </p:spPr>
        <p:txBody>
          <a:bodyPr>
            <a:normAutofit fontScale="90000"/>
          </a:bodyPr>
          <a:lstStyle/>
          <a:p>
            <a:r>
              <a:rPr lang="en-US" dirty="0"/>
              <a:t>Apply heat </a:t>
            </a:r>
            <a:r>
              <a:rPr lang="en-US" sz="3200" baseline="30000" dirty="0"/>
              <a:t>(11)</a:t>
            </a:r>
            <a:r>
              <a:rPr lang="en-US" dirty="0"/>
              <a:t> </a:t>
            </a:r>
          </a:p>
        </p:txBody>
      </p:sp>
      <p:sp>
        <p:nvSpPr>
          <p:cNvPr id="35" name="Pentagon 34"/>
          <p:cNvSpPr/>
          <p:nvPr/>
        </p:nvSpPr>
        <p:spPr>
          <a:xfrm>
            <a:off x="1071347" y="1281798"/>
            <a:ext cx="1318189" cy="457200"/>
          </a:xfrm>
          <a:prstGeom prst="homePlate">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Become Educated</a:t>
            </a:r>
          </a:p>
        </p:txBody>
      </p:sp>
      <p:sp>
        <p:nvSpPr>
          <p:cNvPr id="36" name="Chevron 35"/>
          <p:cNvSpPr/>
          <p:nvPr/>
        </p:nvSpPr>
        <p:spPr>
          <a:xfrm>
            <a:off x="2389537" y="1281798"/>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Determine Need</a:t>
            </a:r>
          </a:p>
        </p:txBody>
      </p:sp>
      <p:sp>
        <p:nvSpPr>
          <p:cNvPr id="37" name="Chevron 36"/>
          <p:cNvSpPr/>
          <p:nvPr/>
        </p:nvSpPr>
        <p:spPr>
          <a:xfrm>
            <a:off x="3805290" y="1281798"/>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Apply</a:t>
            </a:r>
          </a:p>
        </p:txBody>
      </p:sp>
      <p:sp>
        <p:nvSpPr>
          <p:cNvPr id="38" name="Chevron 37"/>
          <p:cNvSpPr/>
          <p:nvPr/>
        </p:nvSpPr>
        <p:spPr>
          <a:xfrm>
            <a:off x="5208937" y="1281798"/>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Obtain Loan</a:t>
            </a:r>
          </a:p>
        </p:txBody>
      </p:sp>
      <p:sp>
        <p:nvSpPr>
          <p:cNvPr id="39" name="Chevron 38"/>
          <p:cNvSpPr/>
          <p:nvPr/>
        </p:nvSpPr>
        <p:spPr>
          <a:xfrm>
            <a:off x="6633948" y="1283222"/>
            <a:ext cx="1447800" cy="457200"/>
          </a:xfrm>
          <a:prstGeom prst="chevron">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Franklin Gothic Book"/>
                <a:ea typeface="+mn-ea"/>
                <a:cs typeface="+mn-cs"/>
              </a:rPr>
              <a:t>Maintain Loan</a:t>
            </a:r>
          </a:p>
        </p:txBody>
      </p:sp>
      <p:sp>
        <p:nvSpPr>
          <p:cNvPr id="40" name="Rectangle 39"/>
          <p:cNvSpPr/>
          <p:nvPr/>
        </p:nvSpPr>
        <p:spPr>
          <a:xfrm>
            <a:off x="1071347" y="1891398"/>
            <a:ext cx="1066801" cy="609600"/>
          </a:xfrm>
          <a:prstGeom prst="rect">
            <a:avLst/>
          </a:prstGeom>
          <a:solidFill>
            <a:srgbClr val="00743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Sales Management</a:t>
            </a:r>
          </a:p>
        </p:txBody>
      </p:sp>
      <p:sp>
        <p:nvSpPr>
          <p:cNvPr id="41" name="Rectangle 40"/>
          <p:cNvSpPr/>
          <p:nvPr/>
        </p:nvSpPr>
        <p:spPr>
          <a:xfrm>
            <a:off x="1071347" y="2653398"/>
            <a:ext cx="1066801" cy="609600"/>
          </a:xfrm>
          <a:prstGeom prst="rect">
            <a:avLst/>
          </a:prstGeom>
          <a:solidFill>
            <a:srgbClr val="00743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Customer Management</a:t>
            </a:r>
          </a:p>
        </p:txBody>
      </p:sp>
      <p:sp>
        <p:nvSpPr>
          <p:cNvPr id="42" name="Rectangle 41"/>
          <p:cNvSpPr/>
          <p:nvPr/>
        </p:nvSpPr>
        <p:spPr>
          <a:xfrm>
            <a:off x="2580036" y="1891398"/>
            <a:ext cx="1066801" cy="609600"/>
          </a:xfrm>
          <a:prstGeom prst="rect">
            <a:avLst/>
          </a:prstGeom>
          <a:solidFill>
            <a:srgbClr val="00743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 Customer Management</a:t>
            </a:r>
          </a:p>
        </p:txBody>
      </p:sp>
      <p:sp>
        <p:nvSpPr>
          <p:cNvPr id="43" name="Rectangle 42"/>
          <p:cNvSpPr/>
          <p:nvPr/>
        </p:nvSpPr>
        <p:spPr>
          <a:xfrm>
            <a:off x="2580035" y="2653398"/>
            <a:ext cx="1066801" cy="609600"/>
          </a:xfrm>
          <a:prstGeom prst="rect">
            <a:avLst/>
          </a:prstGeom>
          <a:solidFill>
            <a:srgbClr val="00743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 Product/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Customer Matching</a:t>
            </a:r>
          </a:p>
        </p:txBody>
      </p:sp>
      <p:sp>
        <p:nvSpPr>
          <p:cNvPr id="44" name="Rectangle 43"/>
          <p:cNvSpPr/>
          <p:nvPr/>
        </p:nvSpPr>
        <p:spPr>
          <a:xfrm>
            <a:off x="3995789" y="1891398"/>
            <a:ext cx="1066801" cy="609600"/>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Account Management</a:t>
            </a:r>
          </a:p>
        </p:txBody>
      </p:sp>
      <p:sp>
        <p:nvSpPr>
          <p:cNvPr id="45" name="Rectangle 44"/>
          <p:cNvSpPr/>
          <p:nvPr/>
        </p:nvSpPr>
        <p:spPr>
          <a:xfrm>
            <a:off x="3971932" y="2653398"/>
            <a:ext cx="1066801" cy="609600"/>
          </a:xfrm>
          <a:prstGeom prst="rect">
            <a:avLst/>
          </a:prstGeom>
          <a:solidFill>
            <a:srgbClr val="00743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 Customer Management</a:t>
            </a:r>
          </a:p>
        </p:txBody>
      </p:sp>
      <p:sp>
        <p:nvSpPr>
          <p:cNvPr id="46" name="Rectangle 45"/>
          <p:cNvSpPr/>
          <p:nvPr/>
        </p:nvSpPr>
        <p:spPr>
          <a:xfrm>
            <a:off x="3971931" y="3415398"/>
            <a:ext cx="1066801" cy="609600"/>
          </a:xfrm>
          <a:prstGeom prst="rect">
            <a:avLst/>
          </a:prstGeom>
          <a:solidFill>
            <a:srgbClr val="00743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 Risk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Management</a:t>
            </a:r>
          </a:p>
        </p:txBody>
      </p:sp>
      <p:sp>
        <p:nvSpPr>
          <p:cNvPr id="47" name="Rectangle 46"/>
          <p:cNvSpPr/>
          <p:nvPr/>
        </p:nvSpPr>
        <p:spPr>
          <a:xfrm>
            <a:off x="5399436" y="1891398"/>
            <a:ext cx="1066801" cy="609600"/>
          </a:xfrm>
          <a:prstGeom prst="rect">
            <a:avLst/>
          </a:prstGeom>
          <a:solidFill>
            <a:srgbClr val="00743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 Customer Management</a:t>
            </a:r>
          </a:p>
        </p:txBody>
      </p:sp>
      <p:sp>
        <p:nvSpPr>
          <p:cNvPr id="48" name="Rectangle 47"/>
          <p:cNvSpPr/>
          <p:nvPr/>
        </p:nvSpPr>
        <p:spPr>
          <a:xfrm>
            <a:off x="5399436" y="2646277"/>
            <a:ext cx="1066801" cy="609600"/>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Account Management</a:t>
            </a:r>
          </a:p>
        </p:txBody>
      </p:sp>
      <p:sp>
        <p:nvSpPr>
          <p:cNvPr id="49" name="Rectangle 48"/>
          <p:cNvSpPr/>
          <p:nvPr/>
        </p:nvSpPr>
        <p:spPr>
          <a:xfrm>
            <a:off x="5388042" y="3415398"/>
            <a:ext cx="1066801" cy="609600"/>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 </a:t>
            </a: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Financial</a:t>
            </a: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 </a:t>
            </a: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Management</a:t>
            </a:r>
          </a:p>
        </p:txBody>
      </p:sp>
      <p:sp>
        <p:nvSpPr>
          <p:cNvPr id="50" name="Rectangle 49"/>
          <p:cNvSpPr/>
          <p:nvPr/>
        </p:nvSpPr>
        <p:spPr>
          <a:xfrm>
            <a:off x="6810916" y="1891398"/>
            <a:ext cx="1066801" cy="609600"/>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 Customer Management</a:t>
            </a:r>
          </a:p>
        </p:txBody>
      </p:sp>
      <p:sp>
        <p:nvSpPr>
          <p:cNvPr id="51" name="Rectangle 50"/>
          <p:cNvSpPr/>
          <p:nvPr/>
        </p:nvSpPr>
        <p:spPr>
          <a:xfrm>
            <a:off x="6810916" y="3401867"/>
            <a:ext cx="1066801" cy="609600"/>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 Financial Management</a:t>
            </a:r>
          </a:p>
        </p:txBody>
      </p:sp>
      <p:sp>
        <p:nvSpPr>
          <p:cNvPr id="52" name="Rectangle 51"/>
          <p:cNvSpPr/>
          <p:nvPr/>
        </p:nvSpPr>
        <p:spPr>
          <a:xfrm>
            <a:off x="6810915" y="2662656"/>
            <a:ext cx="1066801" cy="609600"/>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Account Management</a:t>
            </a:r>
          </a:p>
        </p:txBody>
      </p:sp>
      <p:sp>
        <p:nvSpPr>
          <p:cNvPr id="53" name="Rectangle 52"/>
          <p:cNvSpPr/>
          <p:nvPr/>
        </p:nvSpPr>
        <p:spPr>
          <a:xfrm>
            <a:off x="2580036" y="3401867"/>
            <a:ext cx="1066801" cy="609600"/>
          </a:xfrm>
          <a:prstGeom prst="rect">
            <a:avLst/>
          </a:prstGeom>
          <a:solidFill>
            <a:srgbClr val="00743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Sales Management</a:t>
            </a:r>
          </a:p>
        </p:txBody>
      </p:sp>
      <p:sp>
        <p:nvSpPr>
          <p:cNvPr id="6" name="Oval 5"/>
          <p:cNvSpPr/>
          <p:nvPr/>
        </p:nvSpPr>
        <p:spPr>
          <a:xfrm>
            <a:off x="6633948" y="2500998"/>
            <a:ext cx="1504212" cy="9144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4" name="Oval 53"/>
          <p:cNvSpPr/>
          <p:nvPr/>
        </p:nvSpPr>
        <p:spPr>
          <a:xfrm>
            <a:off x="3777083" y="1748256"/>
            <a:ext cx="1504212" cy="9144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55" name="Oval 54"/>
          <p:cNvSpPr/>
          <p:nvPr/>
        </p:nvSpPr>
        <p:spPr>
          <a:xfrm>
            <a:off x="5152525" y="2487467"/>
            <a:ext cx="1504212" cy="9144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a:ea typeface="+mn-ea"/>
              <a:cs typeface="+mn-cs"/>
            </a:endParaRPr>
          </a:p>
        </p:txBody>
      </p:sp>
      <p:sp>
        <p:nvSpPr>
          <p:cNvPr id="7" name="TextBox 6"/>
          <p:cNvSpPr txBox="1"/>
          <p:nvPr/>
        </p:nvSpPr>
        <p:spPr>
          <a:xfrm>
            <a:off x="937261" y="4549140"/>
            <a:ext cx="7033260" cy="120032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Where do you have gaps that align to strategy?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What will preclude you from achieving strategic objectives?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Where do you want to hold a position of differentiation in the marketplace?</a:t>
            </a:r>
          </a:p>
        </p:txBody>
      </p:sp>
    </p:spTree>
    <p:extLst>
      <p:ext uri="{BB962C8B-B14F-4D97-AF65-F5344CB8AC3E}">
        <p14:creationId xmlns:p14="http://schemas.microsoft.com/office/powerpoint/2010/main" val="2315942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idx="4294967295"/>
          </p:nvPr>
        </p:nvSpPr>
        <p:spPr>
          <a:xfrm>
            <a:off x="0" y="365125"/>
            <a:ext cx="6858000" cy="549275"/>
          </a:xfrm>
          <a:prstGeom prst="rect">
            <a:avLst/>
          </a:prstGeom>
        </p:spPr>
        <p:txBody>
          <a:bodyPr>
            <a:normAutofit fontScale="90000"/>
          </a:bodyPr>
          <a:lstStyle/>
          <a:p>
            <a:r>
              <a:rPr lang="en-US" dirty="0"/>
              <a:t>Identify root causes (gaps) </a:t>
            </a:r>
            <a:r>
              <a:rPr lang="en-US" sz="3200" baseline="30000" dirty="0"/>
              <a:t>(11)</a:t>
            </a:r>
            <a:endParaRPr lang="en-US" dirty="0"/>
          </a:p>
        </p:txBody>
      </p:sp>
      <p:grpSp>
        <p:nvGrpSpPr>
          <p:cNvPr id="3" name="Group 2"/>
          <p:cNvGrpSpPr/>
          <p:nvPr/>
        </p:nvGrpSpPr>
        <p:grpSpPr>
          <a:xfrm>
            <a:off x="205740" y="1036320"/>
            <a:ext cx="2171700" cy="5286784"/>
            <a:chOff x="205740" y="1066800"/>
            <a:chExt cx="2171700" cy="5286784"/>
          </a:xfrm>
        </p:grpSpPr>
        <p:sp>
          <p:nvSpPr>
            <p:cNvPr id="8" name="Rectangle 7"/>
            <p:cNvSpPr/>
            <p:nvPr/>
          </p:nvSpPr>
          <p:spPr>
            <a:xfrm>
              <a:off x="205740" y="1066800"/>
              <a:ext cx="2171700" cy="5286784"/>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Franklin Gothic Book"/>
                  <a:ea typeface="+mn-ea"/>
                  <a:cs typeface="+mn-cs"/>
                </a:rPr>
                <a:t>Account Management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9" name="Rectangle 8"/>
            <p:cNvSpPr/>
            <p:nvPr/>
          </p:nvSpPr>
          <p:spPr>
            <a:xfrm>
              <a:off x="266664" y="3703319"/>
              <a:ext cx="2055835" cy="1295400"/>
            </a:xfrm>
            <a:prstGeom prst="rect">
              <a:avLst/>
            </a:prstGeom>
            <a:solidFill>
              <a:schemeClr val="bg1">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Payment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10" name="Rectangle 9"/>
            <p:cNvSpPr/>
            <p:nvPr/>
          </p:nvSpPr>
          <p:spPr>
            <a:xfrm>
              <a:off x="337523" y="3936192"/>
              <a:ext cx="1872277" cy="304800"/>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Billing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p:txBody>
        </p:sp>
        <p:sp>
          <p:nvSpPr>
            <p:cNvPr id="11" name="Rectangle 10"/>
            <p:cNvSpPr/>
            <p:nvPr/>
          </p:nvSpPr>
          <p:spPr>
            <a:xfrm>
              <a:off x="338235" y="4253811"/>
              <a:ext cx="1871565" cy="304800"/>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Collection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p:txBody>
        </p:sp>
        <p:sp>
          <p:nvSpPr>
            <p:cNvPr id="13" name="Rectangle 12"/>
            <p:cNvSpPr/>
            <p:nvPr/>
          </p:nvSpPr>
          <p:spPr>
            <a:xfrm>
              <a:off x="337523" y="4558611"/>
              <a:ext cx="1872277" cy="304800"/>
            </a:xfrm>
            <a:prstGeom prst="rect">
              <a:avLst/>
            </a:prstGeom>
            <a:solidFill>
              <a:srgbClr val="00743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Status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14" name="Rectangle 13"/>
            <p:cNvSpPr/>
            <p:nvPr/>
          </p:nvSpPr>
          <p:spPr>
            <a:xfrm>
              <a:off x="266664" y="2370177"/>
              <a:ext cx="2055123" cy="1240208"/>
            </a:xfrm>
            <a:prstGeom prst="rect">
              <a:avLst/>
            </a:prstGeom>
            <a:solidFill>
              <a:schemeClr val="bg1">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Notification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15" name="Rectangle 14"/>
            <p:cNvSpPr/>
            <p:nvPr/>
          </p:nvSpPr>
          <p:spPr>
            <a:xfrm>
              <a:off x="337523" y="2603050"/>
              <a:ext cx="1872277" cy="321536"/>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Customer Notifications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p:txBody>
        </p:sp>
        <p:sp>
          <p:nvSpPr>
            <p:cNvPr id="16" name="Rectangle 15"/>
            <p:cNvSpPr/>
            <p:nvPr/>
          </p:nvSpPr>
          <p:spPr>
            <a:xfrm>
              <a:off x="338235" y="2924585"/>
              <a:ext cx="1871565" cy="294296"/>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Customer Preferences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p:txBody>
        </p:sp>
        <p:sp>
          <p:nvSpPr>
            <p:cNvPr id="18" name="Rectangle 17"/>
            <p:cNvSpPr/>
            <p:nvPr/>
          </p:nvSpPr>
          <p:spPr>
            <a:xfrm>
              <a:off x="337523" y="3229385"/>
              <a:ext cx="1872277" cy="304800"/>
            </a:xfrm>
            <a:prstGeom prst="rect">
              <a:avLst/>
            </a:prstGeom>
            <a:solidFill>
              <a:srgbClr val="007434"/>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Stakeholder Notifications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19" name="Rectangle 18"/>
            <p:cNvSpPr/>
            <p:nvPr/>
          </p:nvSpPr>
          <p:spPr>
            <a:xfrm>
              <a:off x="266664" y="5059679"/>
              <a:ext cx="2055835" cy="1225325"/>
            </a:xfrm>
            <a:prstGeom prst="rect">
              <a:avLst/>
            </a:prstGeom>
            <a:solidFill>
              <a:schemeClr val="bg1">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Escrow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20" name="Rectangle 19"/>
            <p:cNvSpPr/>
            <p:nvPr/>
          </p:nvSpPr>
          <p:spPr>
            <a:xfrm>
              <a:off x="337523" y="5311497"/>
              <a:ext cx="1872277" cy="304800"/>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Tax Adjustment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p:txBody>
        </p:sp>
        <p:sp>
          <p:nvSpPr>
            <p:cNvPr id="21" name="Rectangle 20"/>
            <p:cNvSpPr/>
            <p:nvPr/>
          </p:nvSpPr>
          <p:spPr>
            <a:xfrm>
              <a:off x="338235" y="5616297"/>
              <a:ext cx="1871565" cy="304800"/>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Insurance Holdings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p:txBody>
        </p:sp>
        <p:sp>
          <p:nvSpPr>
            <p:cNvPr id="22" name="Rectangle 21"/>
            <p:cNvSpPr/>
            <p:nvPr/>
          </p:nvSpPr>
          <p:spPr>
            <a:xfrm>
              <a:off x="337523" y="5921097"/>
              <a:ext cx="1872277" cy="304800"/>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PMI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p:txBody>
        </p:sp>
        <p:sp>
          <p:nvSpPr>
            <p:cNvPr id="23" name="Rectangle 22"/>
            <p:cNvSpPr/>
            <p:nvPr/>
          </p:nvSpPr>
          <p:spPr>
            <a:xfrm>
              <a:off x="266664" y="1397185"/>
              <a:ext cx="2055835" cy="914400"/>
            </a:xfrm>
            <a:prstGeom prst="rect">
              <a:avLst/>
            </a:prstGeom>
            <a:solidFill>
              <a:schemeClr val="bg1">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Account Structure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Book"/>
                <a:ea typeface="+mn-ea"/>
                <a:cs typeface="+mn-cs"/>
              </a:endParaRPr>
            </a:p>
          </p:txBody>
        </p:sp>
        <p:sp>
          <p:nvSpPr>
            <p:cNvPr id="24" name="Rectangle 23"/>
            <p:cNvSpPr/>
            <p:nvPr/>
          </p:nvSpPr>
          <p:spPr>
            <a:xfrm>
              <a:off x="326841" y="1625785"/>
              <a:ext cx="1882959" cy="321536"/>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2060"/>
                  </a:solidFill>
                  <a:effectLst/>
                  <a:uLnTx/>
                  <a:uFillTx/>
                  <a:latin typeface="Franklin Gothic Book"/>
                  <a:ea typeface="+mn-ea"/>
                  <a:cs typeface="+mn-cs"/>
                </a:rPr>
                <a:t>Basic Eligibility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p:txBody>
        </p:sp>
        <p:sp>
          <p:nvSpPr>
            <p:cNvPr id="25" name="Rectangle 24"/>
            <p:cNvSpPr/>
            <p:nvPr/>
          </p:nvSpPr>
          <p:spPr>
            <a:xfrm>
              <a:off x="327553" y="1947320"/>
              <a:ext cx="1882247" cy="294296"/>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Account Price Determination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Franklin Gothic Book"/>
                <a:ea typeface="+mn-ea"/>
                <a:cs typeface="+mn-cs"/>
              </a:endParaRPr>
            </a:p>
          </p:txBody>
        </p:sp>
      </p:grpSp>
      <p:pic>
        <p:nvPicPr>
          <p:cNvPr id="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2936" y="2408735"/>
            <a:ext cx="5867400" cy="1919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592936" y="2093041"/>
            <a:ext cx="603290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Franklin Gothic Book"/>
                <a:ea typeface="+mn-ea"/>
                <a:cs typeface="+mn-cs"/>
              </a:rPr>
              <a:t>Capability Alignment to Information, Processes and Organization</a:t>
            </a:r>
          </a:p>
        </p:txBody>
      </p:sp>
      <p:cxnSp>
        <p:nvCxnSpPr>
          <p:cNvPr id="27" name="Straight Arrow Connector 26"/>
          <p:cNvCxnSpPr/>
          <p:nvPr/>
        </p:nvCxnSpPr>
        <p:spPr>
          <a:xfrm>
            <a:off x="2209800" y="1916840"/>
            <a:ext cx="2232660" cy="16630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659380" y="4436691"/>
            <a:ext cx="580095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Where does the heat come from? Gaps in the way we manage the customer risk score between our underwriters and agents. </a:t>
            </a:r>
          </a:p>
        </p:txBody>
      </p:sp>
    </p:spTree>
    <p:extLst>
      <p:ext uri="{BB962C8B-B14F-4D97-AF65-F5344CB8AC3E}">
        <p14:creationId xmlns:p14="http://schemas.microsoft.com/office/powerpoint/2010/main" val="2122599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idx="4294967295"/>
          </p:nvPr>
        </p:nvSpPr>
        <p:spPr>
          <a:xfrm>
            <a:off x="0" y="365125"/>
            <a:ext cx="6858000" cy="549275"/>
          </a:xfrm>
        </p:spPr>
        <p:txBody>
          <a:bodyPr>
            <a:normAutofit fontScale="90000"/>
          </a:bodyPr>
          <a:lstStyle/>
          <a:p>
            <a:r>
              <a:rPr lang="en-US" dirty="0"/>
              <a:t>Create themes and epics </a:t>
            </a:r>
            <a:r>
              <a:rPr lang="en-US" sz="3200" baseline="30000" dirty="0"/>
              <a:t>(11)</a:t>
            </a:r>
            <a:endParaRPr lang="en-US" dirty="0"/>
          </a:p>
        </p:txBody>
      </p:sp>
      <p:sp>
        <p:nvSpPr>
          <p:cNvPr id="3" name="Rounded Rectangle 2"/>
          <p:cNvSpPr/>
          <p:nvPr/>
        </p:nvSpPr>
        <p:spPr>
          <a:xfrm>
            <a:off x="1005840" y="1234440"/>
            <a:ext cx="7917180" cy="647700"/>
          </a:xfrm>
          <a:prstGeom prst="roundRect">
            <a:avLst/>
          </a:prstGeom>
          <a:solidFill>
            <a:srgbClr val="F25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Franklin Gothic Book"/>
                <a:ea typeface="+mn-ea"/>
                <a:cs typeface="+mn-cs"/>
              </a:rPr>
              <a:t>Replace Loan Administration System </a:t>
            </a:r>
          </a:p>
        </p:txBody>
      </p:sp>
      <p:sp>
        <p:nvSpPr>
          <p:cNvPr id="6" name="TextBox 5"/>
          <p:cNvSpPr txBox="1"/>
          <p:nvPr/>
        </p:nvSpPr>
        <p:spPr>
          <a:xfrm rot="16200000">
            <a:off x="80904" y="1213158"/>
            <a:ext cx="104215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Strategic Theme</a:t>
            </a:r>
          </a:p>
        </p:txBody>
      </p:sp>
      <p:sp>
        <p:nvSpPr>
          <p:cNvPr id="10" name="Rounded Rectangle 9"/>
          <p:cNvSpPr/>
          <p:nvPr/>
        </p:nvSpPr>
        <p:spPr>
          <a:xfrm>
            <a:off x="1148347" y="3733800"/>
            <a:ext cx="1762494" cy="647700"/>
          </a:xfrm>
          <a:prstGeom prst="roundRect">
            <a:avLst/>
          </a:prstGeom>
          <a:solidFill>
            <a:srgbClr val="3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Franklin Gothic Book"/>
                <a:ea typeface="+mn-ea"/>
                <a:cs typeface="+mn-cs"/>
              </a:rPr>
              <a:t>Create Pricing Dashboard</a:t>
            </a:r>
          </a:p>
        </p:txBody>
      </p:sp>
      <p:sp>
        <p:nvSpPr>
          <p:cNvPr id="11" name="Rounded Rectangle 10"/>
          <p:cNvSpPr/>
          <p:nvPr/>
        </p:nvSpPr>
        <p:spPr>
          <a:xfrm>
            <a:off x="2238006" y="1981200"/>
            <a:ext cx="2464333" cy="647700"/>
          </a:xfrm>
          <a:prstGeom prst="roundRect">
            <a:avLst/>
          </a:prstGeom>
          <a:solidFill>
            <a:srgbClr val="00C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Franklin Gothic Book"/>
                <a:ea typeface="+mn-ea"/>
                <a:cs typeface="+mn-cs"/>
              </a:rPr>
              <a:t>Billing Management</a:t>
            </a:r>
          </a:p>
        </p:txBody>
      </p:sp>
      <p:sp>
        <p:nvSpPr>
          <p:cNvPr id="13" name="Rounded Rectangle 12"/>
          <p:cNvSpPr/>
          <p:nvPr/>
        </p:nvSpPr>
        <p:spPr>
          <a:xfrm>
            <a:off x="4854739" y="1981200"/>
            <a:ext cx="2464333" cy="647700"/>
          </a:xfrm>
          <a:prstGeom prst="roundRect">
            <a:avLst/>
          </a:prstGeom>
          <a:solidFill>
            <a:srgbClr val="00C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Franklin Gothic Book"/>
                <a:ea typeface="+mn-ea"/>
                <a:cs typeface="+mn-cs"/>
              </a:rPr>
              <a:t>Customer Notifications</a:t>
            </a:r>
          </a:p>
        </p:txBody>
      </p:sp>
      <p:sp>
        <p:nvSpPr>
          <p:cNvPr id="14" name="Rounded Rectangle 13"/>
          <p:cNvSpPr/>
          <p:nvPr/>
        </p:nvSpPr>
        <p:spPr>
          <a:xfrm>
            <a:off x="4854739" y="2758440"/>
            <a:ext cx="2464333" cy="647700"/>
          </a:xfrm>
          <a:prstGeom prst="roundRect">
            <a:avLst/>
          </a:prstGeom>
          <a:solidFill>
            <a:srgbClr val="00C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Franklin Gothic Book"/>
                <a:ea typeface="+mn-ea"/>
                <a:cs typeface="+mn-cs"/>
              </a:rPr>
              <a:t>Escrow Management</a:t>
            </a:r>
          </a:p>
        </p:txBody>
      </p:sp>
      <p:sp>
        <p:nvSpPr>
          <p:cNvPr id="15" name="Rounded Rectangle 14"/>
          <p:cNvSpPr/>
          <p:nvPr/>
        </p:nvSpPr>
        <p:spPr>
          <a:xfrm>
            <a:off x="2279179" y="2758440"/>
            <a:ext cx="2464333" cy="647700"/>
          </a:xfrm>
          <a:prstGeom prst="roundRect">
            <a:avLst/>
          </a:prstGeom>
          <a:solidFill>
            <a:srgbClr val="00C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Franklin Gothic Book"/>
                <a:ea typeface="+mn-ea"/>
                <a:cs typeface="+mn-cs"/>
              </a:rPr>
              <a:t>Account Structure Management</a:t>
            </a:r>
          </a:p>
        </p:txBody>
      </p:sp>
      <p:sp>
        <p:nvSpPr>
          <p:cNvPr id="16" name="TextBox 15"/>
          <p:cNvSpPr txBox="1"/>
          <p:nvPr/>
        </p:nvSpPr>
        <p:spPr>
          <a:xfrm rot="16200000">
            <a:off x="80904" y="2435274"/>
            <a:ext cx="104215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Portfolio Epics</a:t>
            </a:r>
          </a:p>
        </p:txBody>
      </p:sp>
      <p:sp>
        <p:nvSpPr>
          <p:cNvPr id="18" name="TextBox 17"/>
          <p:cNvSpPr txBox="1"/>
          <p:nvPr/>
        </p:nvSpPr>
        <p:spPr>
          <a:xfrm rot="16200000">
            <a:off x="80903" y="3629829"/>
            <a:ext cx="104215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Program Epics</a:t>
            </a:r>
          </a:p>
        </p:txBody>
      </p:sp>
      <p:sp>
        <p:nvSpPr>
          <p:cNvPr id="19" name="Rounded Rectangle 18"/>
          <p:cNvSpPr/>
          <p:nvPr/>
        </p:nvSpPr>
        <p:spPr>
          <a:xfrm>
            <a:off x="3063241" y="3726180"/>
            <a:ext cx="1762494" cy="647700"/>
          </a:xfrm>
          <a:prstGeom prst="roundRect">
            <a:avLst/>
          </a:prstGeom>
          <a:solidFill>
            <a:srgbClr val="3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Franklin Gothic Book"/>
                <a:ea typeface="+mn-ea"/>
                <a:cs typeface="+mn-cs"/>
              </a:rPr>
              <a:t>Electronic Statements</a:t>
            </a:r>
          </a:p>
        </p:txBody>
      </p:sp>
      <p:sp>
        <p:nvSpPr>
          <p:cNvPr id="20" name="Rounded Rectangle 19"/>
          <p:cNvSpPr/>
          <p:nvPr/>
        </p:nvSpPr>
        <p:spPr>
          <a:xfrm>
            <a:off x="4970575" y="3733800"/>
            <a:ext cx="1762494" cy="647700"/>
          </a:xfrm>
          <a:prstGeom prst="roundRect">
            <a:avLst/>
          </a:prstGeom>
          <a:solidFill>
            <a:srgbClr val="3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Franklin Gothic Book"/>
                <a:ea typeface="+mn-ea"/>
                <a:cs typeface="+mn-cs"/>
              </a:rPr>
              <a:t>Online Payment </a:t>
            </a:r>
          </a:p>
        </p:txBody>
      </p:sp>
      <p:sp>
        <p:nvSpPr>
          <p:cNvPr id="21" name="Rounded Rectangle 20"/>
          <p:cNvSpPr/>
          <p:nvPr/>
        </p:nvSpPr>
        <p:spPr>
          <a:xfrm>
            <a:off x="6832867" y="3710940"/>
            <a:ext cx="1762494" cy="647700"/>
          </a:xfrm>
          <a:prstGeom prst="roundRect">
            <a:avLst/>
          </a:prstGeom>
          <a:solidFill>
            <a:srgbClr val="3F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Franklin Gothic Book"/>
                <a:ea typeface="+mn-ea"/>
                <a:cs typeface="+mn-cs"/>
              </a:rPr>
              <a:t>Text/SMS Notifications</a:t>
            </a:r>
          </a:p>
        </p:txBody>
      </p:sp>
      <p:sp>
        <p:nvSpPr>
          <p:cNvPr id="22" name="TextBox 21"/>
          <p:cNvSpPr txBox="1"/>
          <p:nvPr/>
        </p:nvSpPr>
        <p:spPr>
          <a:xfrm rot="16200000">
            <a:off x="80905" y="4977469"/>
            <a:ext cx="104215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a:ea typeface="+mn-ea"/>
                <a:cs typeface="+mn-cs"/>
              </a:rPr>
              <a:t>Features</a:t>
            </a:r>
          </a:p>
        </p:txBody>
      </p:sp>
      <p:sp>
        <p:nvSpPr>
          <p:cNvPr id="23" name="Rounded Rectangle 22"/>
          <p:cNvSpPr/>
          <p:nvPr/>
        </p:nvSpPr>
        <p:spPr>
          <a:xfrm>
            <a:off x="1148347" y="5059864"/>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Design UI</a:t>
            </a:r>
          </a:p>
        </p:txBody>
      </p:sp>
      <p:sp>
        <p:nvSpPr>
          <p:cNvPr id="24" name="Rounded Rectangle 23"/>
          <p:cNvSpPr/>
          <p:nvPr/>
        </p:nvSpPr>
        <p:spPr>
          <a:xfrm>
            <a:off x="1148347" y="5411396"/>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Infrastructure</a:t>
            </a:r>
          </a:p>
        </p:txBody>
      </p:sp>
      <p:sp>
        <p:nvSpPr>
          <p:cNvPr id="25" name="Rounded Rectangle 24"/>
          <p:cNvSpPr/>
          <p:nvPr/>
        </p:nvSpPr>
        <p:spPr>
          <a:xfrm>
            <a:off x="1148347" y="4694398"/>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Review Journey map</a:t>
            </a:r>
          </a:p>
        </p:txBody>
      </p:sp>
      <p:sp>
        <p:nvSpPr>
          <p:cNvPr id="26" name="Rounded Rectangle 25"/>
          <p:cNvSpPr/>
          <p:nvPr/>
        </p:nvSpPr>
        <p:spPr>
          <a:xfrm>
            <a:off x="3092245" y="5059864"/>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Design UI</a:t>
            </a:r>
          </a:p>
        </p:txBody>
      </p:sp>
      <p:sp>
        <p:nvSpPr>
          <p:cNvPr id="27" name="Rounded Rectangle 26"/>
          <p:cNvSpPr/>
          <p:nvPr/>
        </p:nvSpPr>
        <p:spPr>
          <a:xfrm>
            <a:off x="3092245" y="5411396"/>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Annual Payments</a:t>
            </a:r>
          </a:p>
        </p:txBody>
      </p:sp>
      <p:sp>
        <p:nvSpPr>
          <p:cNvPr id="28" name="Rounded Rectangle 27"/>
          <p:cNvSpPr/>
          <p:nvPr/>
        </p:nvSpPr>
        <p:spPr>
          <a:xfrm>
            <a:off x="3092245" y="4694398"/>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Statement Type Selection</a:t>
            </a:r>
          </a:p>
        </p:txBody>
      </p:sp>
      <p:sp>
        <p:nvSpPr>
          <p:cNvPr id="29" name="Rounded Rectangle 28"/>
          <p:cNvSpPr/>
          <p:nvPr/>
        </p:nvSpPr>
        <p:spPr>
          <a:xfrm>
            <a:off x="4970575" y="5059864"/>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Payment Type Determination</a:t>
            </a:r>
          </a:p>
        </p:txBody>
      </p:sp>
      <p:sp>
        <p:nvSpPr>
          <p:cNvPr id="31" name="Rounded Rectangle 30"/>
          <p:cNvSpPr/>
          <p:nvPr/>
        </p:nvSpPr>
        <p:spPr>
          <a:xfrm>
            <a:off x="4970575" y="5411396"/>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Design UI</a:t>
            </a:r>
          </a:p>
        </p:txBody>
      </p:sp>
      <p:sp>
        <p:nvSpPr>
          <p:cNvPr id="32" name="Rounded Rectangle 31"/>
          <p:cNvSpPr/>
          <p:nvPr/>
        </p:nvSpPr>
        <p:spPr>
          <a:xfrm>
            <a:off x="4970575" y="4694398"/>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Bank Integration</a:t>
            </a:r>
          </a:p>
        </p:txBody>
      </p:sp>
      <p:sp>
        <p:nvSpPr>
          <p:cNvPr id="33" name="Rounded Rectangle 32"/>
          <p:cNvSpPr/>
          <p:nvPr/>
        </p:nvSpPr>
        <p:spPr>
          <a:xfrm>
            <a:off x="6832867" y="5059864"/>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Messaging</a:t>
            </a:r>
          </a:p>
        </p:txBody>
      </p:sp>
      <p:sp>
        <p:nvSpPr>
          <p:cNvPr id="34" name="Rounded Rectangle 33"/>
          <p:cNvSpPr/>
          <p:nvPr/>
        </p:nvSpPr>
        <p:spPr>
          <a:xfrm>
            <a:off x="6832867" y="5411396"/>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Links</a:t>
            </a:r>
          </a:p>
        </p:txBody>
      </p:sp>
      <p:sp>
        <p:nvSpPr>
          <p:cNvPr id="35" name="Rounded Rectangle 34"/>
          <p:cNvSpPr/>
          <p:nvPr/>
        </p:nvSpPr>
        <p:spPr>
          <a:xfrm>
            <a:off x="6832867" y="4694398"/>
            <a:ext cx="1762494" cy="32385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Franklin Gothic Book"/>
                <a:ea typeface="+mn-ea"/>
                <a:cs typeface="+mn-cs"/>
              </a:rPr>
              <a:t>Provider Considerations</a:t>
            </a:r>
          </a:p>
        </p:txBody>
      </p:sp>
    </p:spTree>
    <p:extLst>
      <p:ext uri="{BB962C8B-B14F-4D97-AF65-F5344CB8AC3E}">
        <p14:creationId xmlns:p14="http://schemas.microsoft.com/office/powerpoint/2010/main" val="2081121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5763"/>
            <a:ext cx="7772400" cy="1470025"/>
          </a:xfrm>
        </p:spPr>
        <p:txBody>
          <a:bodyPr>
            <a:normAutofit/>
          </a:bodyPr>
          <a:lstStyle/>
          <a:p>
            <a:r>
              <a:rPr lang="en-US" dirty="0"/>
              <a:t>Business Architecture Portfolio Contributions </a:t>
            </a:r>
            <a:r>
              <a:rPr lang="en-US" sz="2800" dirty="0"/>
              <a:t>(continued)</a:t>
            </a:r>
          </a:p>
        </p:txBody>
      </p:sp>
      <p:sp>
        <p:nvSpPr>
          <p:cNvPr id="3" name="Subtitle 2"/>
          <p:cNvSpPr>
            <a:spLocks noGrp="1"/>
          </p:cNvSpPr>
          <p:nvPr>
            <p:ph type="subTitle" idx="1"/>
          </p:nvPr>
        </p:nvSpPr>
        <p:spPr>
          <a:xfrm>
            <a:off x="914400" y="1855788"/>
            <a:ext cx="7543800" cy="3783012"/>
          </a:xfrm>
        </p:spPr>
        <p:txBody>
          <a:bodyPr>
            <a:noAutofit/>
          </a:bodyPr>
          <a:lstStyle/>
          <a:p>
            <a:pPr marL="457200" indent="-457200" algn="l">
              <a:buFont typeface="Arial" panose="020B0604020202020204" pitchFamily="34" charset="0"/>
              <a:buChar char="•"/>
            </a:pPr>
            <a:r>
              <a:rPr lang="en-US" sz="2800" dirty="0">
                <a:solidFill>
                  <a:schemeClr val="tx1"/>
                </a:solidFill>
              </a:rPr>
              <a:t>Create role relationship diagrams for each epic</a:t>
            </a:r>
          </a:p>
          <a:p>
            <a:pPr marL="457200" indent="-457200" algn="l">
              <a:buFont typeface="Arial" panose="020B0604020202020204" pitchFamily="34" charset="0"/>
              <a:buChar char="•"/>
            </a:pPr>
            <a:r>
              <a:rPr lang="en-US" sz="2800" dirty="0">
                <a:solidFill>
                  <a:schemeClr val="tx1"/>
                </a:solidFill>
              </a:rPr>
              <a:t>Uncover epic dependencies on other areas</a:t>
            </a:r>
          </a:p>
          <a:p>
            <a:pPr marL="457200" indent="-457200" algn="l">
              <a:buFont typeface="Arial" panose="020B0604020202020204" pitchFamily="34" charset="0"/>
              <a:buChar char="•"/>
            </a:pPr>
            <a:r>
              <a:rPr lang="en-US" sz="2800" dirty="0">
                <a:solidFill>
                  <a:schemeClr val="tx1"/>
                </a:solidFill>
              </a:rPr>
              <a:t>Facilitate metric development with business architecture deliverables</a:t>
            </a:r>
          </a:p>
          <a:p>
            <a:pPr marL="457200" indent="-457200" algn="l">
              <a:buFont typeface="Arial" panose="020B0604020202020204" pitchFamily="34" charset="0"/>
              <a:buChar char="•"/>
            </a:pPr>
            <a:r>
              <a:rPr lang="en-US" sz="2800" dirty="0">
                <a:solidFill>
                  <a:schemeClr val="tx1"/>
                </a:solidFill>
              </a:rPr>
              <a:t>Participate in epic handoff discussions</a:t>
            </a: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endParaRPr lang="en-US" sz="2800" dirty="0"/>
          </a:p>
        </p:txBody>
      </p:sp>
    </p:spTree>
    <p:extLst>
      <p:ext uri="{BB962C8B-B14F-4D97-AF65-F5344CB8AC3E}">
        <p14:creationId xmlns:p14="http://schemas.microsoft.com/office/powerpoint/2010/main" val="3463878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r>
              <a:rPr lang="en-US" sz="3200" dirty="0"/>
              <a:t>Why care about </a:t>
            </a:r>
            <a:r>
              <a:rPr lang="en-US" sz="3200" dirty="0" err="1"/>
              <a:t>SAFe</a:t>
            </a:r>
            <a:r>
              <a:rPr lang="en-US" sz="3200" dirty="0"/>
              <a:t>?</a:t>
            </a:r>
          </a:p>
          <a:p>
            <a:pPr marL="571500" indent="-571500" algn="l">
              <a:buFont typeface="Arial" pitchFamily="34" charset="0"/>
              <a:buChar char="•"/>
            </a:pPr>
            <a:r>
              <a:rPr lang="en-US" sz="3200" dirty="0"/>
              <a:t>Organizational Readiness for </a:t>
            </a:r>
            <a:r>
              <a:rPr lang="en-US" sz="3200" dirty="0" err="1"/>
              <a:t>SAFe</a:t>
            </a:r>
            <a:endParaRPr lang="en-US" sz="3200" dirty="0"/>
          </a:p>
          <a:p>
            <a:pPr marL="571500" indent="-571500" algn="l">
              <a:buFont typeface="Arial" pitchFamily="34" charset="0"/>
              <a:buChar char="•"/>
            </a:pPr>
            <a:r>
              <a:rPr lang="en-US" sz="3200" dirty="0"/>
              <a:t>Terminology Challenges with </a:t>
            </a:r>
            <a:r>
              <a:rPr lang="en-US" sz="3200" dirty="0" err="1"/>
              <a:t>SAFe</a:t>
            </a:r>
            <a:endParaRPr lang="en-US" sz="3200" dirty="0"/>
          </a:p>
          <a:p>
            <a:pPr marL="571500" indent="-571500" algn="l">
              <a:buFont typeface="Arial" pitchFamily="34" charset="0"/>
              <a:buChar char="•"/>
            </a:pPr>
            <a:r>
              <a:rPr lang="en-US" sz="3200" dirty="0"/>
              <a:t>Business Architecture Contributions at Portfolio Level</a:t>
            </a:r>
          </a:p>
          <a:p>
            <a:pPr marL="571500" indent="-571500" algn="l">
              <a:buFont typeface="Arial" pitchFamily="34" charset="0"/>
              <a:buChar char="•"/>
            </a:pPr>
            <a:r>
              <a:rPr lang="en-US" sz="3200" dirty="0"/>
              <a:t>Business Architecture Contributions at Program Level</a:t>
            </a:r>
          </a:p>
          <a:p>
            <a:pPr marL="571500" indent="-571500" algn="l">
              <a:buFont typeface="Arial" pitchFamily="34" charset="0"/>
              <a:buChar char="•"/>
            </a:pPr>
            <a:r>
              <a:rPr lang="en-US" sz="3200" dirty="0"/>
              <a:t>Business Architecture Contributions at Team Level</a:t>
            </a:r>
          </a:p>
          <a:p>
            <a:pPr marL="571500" indent="-571500" algn="l">
              <a:buFont typeface="Arial" pitchFamily="34" charset="0"/>
              <a:buChar char="•"/>
            </a:pPr>
            <a:r>
              <a:rPr lang="en-US" sz="3200" dirty="0"/>
              <a:t>Discussion</a:t>
            </a:r>
          </a:p>
          <a:p>
            <a:pPr marL="571500" indent="-571500" algn="l">
              <a:buFont typeface="Arial" pitchFamily="34" charset="0"/>
              <a:buChar char="•"/>
            </a:pPr>
            <a:endParaRPr lang="en-US" sz="2400" dirty="0"/>
          </a:p>
        </p:txBody>
      </p:sp>
    </p:spTree>
    <p:extLst>
      <p:ext uri="{BB962C8B-B14F-4D97-AF65-F5344CB8AC3E}">
        <p14:creationId xmlns:p14="http://schemas.microsoft.com/office/powerpoint/2010/main" val="2720881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Sample Role Relationship Diagram </a:t>
            </a:r>
            <a:r>
              <a:rPr lang="en-US" sz="3600" baseline="30000" dirty="0"/>
              <a:t>(</a:t>
            </a:r>
            <a:r>
              <a:rPr lang="en-US" sz="3200" baseline="30000" dirty="0"/>
              <a:t>12)</a:t>
            </a:r>
            <a:endParaRPr lang="en-US" dirty="0"/>
          </a:p>
        </p:txBody>
      </p:sp>
      <p:pic>
        <p:nvPicPr>
          <p:cNvPr id="4" name="Content Placeholder 3"/>
          <p:cNvPicPr>
            <a:picLocks noGrp="1" noChangeAspect="1"/>
          </p:cNvPicPr>
          <p:nvPr>
            <p:ph idx="1"/>
          </p:nvPr>
        </p:nvPicPr>
        <p:blipFill>
          <a:blip r:embed="rId2"/>
          <a:stretch>
            <a:fillRect/>
          </a:stretch>
        </p:blipFill>
        <p:spPr>
          <a:xfrm>
            <a:off x="762000" y="1143000"/>
            <a:ext cx="7696199" cy="5715000"/>
          </a:xfrm>
          <a:prstGeom prst="rect">
            <a:avLst/>
          </a:prstGeom>
        </p:spPr>
      </p:pic>
    </p:spTree>
    <p:extLst>
      <p:ext uri="{BB962C8B-B14F-4D97-AF65-F5344CB8AC3E}">
        <p14:creationId xmlns:p14="http://schemas.microsoft.com/office/powerpoint/2010/main" val="2587945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5763"/>
            <a:ext cx="7772400" cy="1470025"/>
          </a:xfrm>
        </p:spPr>
        <p:txBody>
          <a:bodyPr>
            <a:normAutofit/>
          </a:bodyPr>
          <a:lstStyle/>
          <a:p>
            <a:r>
              <a:rPr lang="en-US" dirty="0"/>
              <a:t>Business Architecture Program Level Contributions</a:t>
            </a:r>
          </a:p>
        </p:txBody>
      </p:sp>
      <p:sp>
        <p:nvSpPr>
          <p:cNvPr id="3" name="Subtitle 2"/>
          <p:cNvSpPr>
            <a:spLocks noGrp="1"/>
          </p:cNvSpPr>
          <p:nvPr>
            <p:ph type="subTitle" idx="1"/>
          </p:nvPr>
        </p:nvSpPr>
        <p:spPr>
          <a:xfrm>
            <a:off x="914400" y="1855788"/>
            <a:ext cx="7315200" cy="3783012"/>
          </a:xfrm>
        </p:spPr>
        <p:txBody>
          <a:bodyPr>
            <a:noAutofit/>
          </a:bodyPr>
          <a:lstStyle/>
          <a:p>
            <a:pPr marL="457200" indent="-457200" algn="l">
              <a:buFont typeface="Arial" panose="020B0604020202020204" pitchFamily="34" charset="0"/>
              <a:buChar char="•"/>
            </a:pPr>
            <a:r>
              <a:rPr lang="en-US" sz="2800" dirty="0">
                <a:solidFill>
                  <a:schemeClr val="tx1"/>
                </a:solidFill>
              </a:rPr>
              <a:t>Consistently use scenario discussions and expected value tied to value streams and desired capability maturity</a:t>
            </a:r>
          </a:p>
          <a:p>
            <a:pPr marL="457200" indent="-457200" algn="l">
              <a:buFont typeface="Arial" panose="020B0604020202020204" pitchFamily="34" charset="0"/>
              <a:buChar char="•"/>
            </a:pPr>
            <a:r>
              <a:rPr lang="en-US" sz="2800" dirty="0">
                <a:solidFill>
                  <a:schemeClr val="tx1"/>
                </a:solidFill>
              </a:rPr>
              <a:t>Assist with roadmap development tied to minimal viable product for each release</a:t>
            </a:r>
          </a:p>
          <a:p>
            <a:pPr marL="457200" indent="-457200" algn="l">
              <a:buFont typeface="Arial" panose="020B0604020202020204" pitchFamily="34" charset="0"/>
              <a:buChar char="•"/>
            </a:pPr>
            <a:r>
              <a:rPr lang="en-US" sz="2800" dirty="0">
                <a:solidFill>
                  <a:schemeClr val="tx1"/>
                </a:solidFill>
              </a:rPr>
              <a:t>Help identify and prioritize features with WSJF</a:t>
            </a:r>
          </a:p>
          <a:p>
            <a:pPr marL="457200" indent="-457200" algn="l">
              <a:buFont typeface="Arial" panose="020B0604020202020204" pitchFamily="34" charset="0"/>
              <a:buChar char="•"/>
            </a:pPr>
            <a:r>
              <a:rPr lang="en-US" sz="2800" dirty="0">
                <a:solidFill>
                  <a:schemeClr val="tx1"/>
                </a:solidFill>
              </a:rPr>
              <a:t>Contribute to definition of done</a:t>
            </a:r>
          </a:p>
          <a:p>
            <a:pPr marL="457200" indent="-457200" algn="l">
              <a:buFont typeface="Arial" panose="020B0604020202020204" pitchFamily="34" charset="0"/>
              <a:buChar char="•"/>
            </a:pPr>
            <a:endParaRPr lang="en-US" sz="2800" dirty="0">
              <a:solidFill>
                <a:schemeClr val="tx1"/>
              </a:solidFill>
            </a:endParaRP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endParaRPr lang="en-US" sz="2800" dirty="0"/>
          </a:p>
        </p:txBody>
      </p:sp>
    </p:spTree>
    <p:extLst>
      <p:ext uri="{BB962C8B-B14F-4D97-AF65-F5344CB8AC3E}">
        <p14:creationId xmlns:p14="http://schemas.microsoft.com/office/powerpoint/2010/main" val="1068809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5763"/>
            <a:ext cx="7772400" cy="1470025"/>
          </a:xfrm>
        </p:spPr>
        <p:txBody>
          <a:bodyPr>
            <a:normAutofit/>
          </a:bodyPr>
          <a:lstStyle/>
          <a:p>
            <a:r>
              <a:rPr lang="en-US" dirty="0"/>
              <a:t>Business Architecture Program Level Contributions</a:t>
            </a:r>
          </a:p>
        </p:txBody>
      </p:sp>
      <p:sp>
        <p:nvSpPr>
          <p:cNvPr id="3" name="Subtitle 2"/>
          <p:cNvSpPr>
            <a:spLocks noGrp="1"/>
          </p:cNvSpPr>
          <p:nvPr>
            <p:ph type="subTitle" idx="1"/>
          </p:nvPr>
        </p:nvSpPr>
        <p:spPr>
          <a:xfrm>
            <a:off x="914400" y="1855788"/>
            <a:ext cx="7315200" cy="3783012"/>
          </a:xfrm>
        </p:spPr>
        <p:txBody>
          <a:bodyPr>
            <a:noAutofit/>
          </a:bodyPr>
          <a:lstStyle/>
          <a:p>
            <a:pPr marL="457200" indent="-457200" algn="l">
              <a:buFont typeface="Arial" panose="020B0604020202020204" pitchFamily="34" charset="0"/>
              <a:buChar char="•"/>
            </a:pPr>
            <a:r>
              <a:rPr lang="en-US" sz="2800" dirty="0">
                <a:solidFill>
                  <a:schemeClr val="tx1"/>
                </a:solidFill>
              </a:rPr>
              <a:t>Provide framework for traceability for showcases and program increment planning</a:t>
            </a:r>
          </a:p>
          <a:p>
            <a:pPr marL="457200" indent="-457200" algn="l">
              <a:buFont typeface="Arial" panose="020B0604020202020204" pitchFamily="34" charset="0"/>
              <a:buChar char="•"/>
            </a:pPr>
            <a:r>
              <a:rPr lang="en-US" sz="2800" dirty="0">
                <a:solidFill>
                  <a:schemeClr val="tx1"/>
                </a:solidFill>
              </a:rPr>
              <a:t>Collaborate with IT Architecture to drive out runway of available features for teams to pull</a:t>
            </a:r>
          </a:p>
          <a:p>
            <a:pPr marL="457200" indent="-457200" algn="l">
              <a:buFont typeface="Arial" panose="020B0604020202020204" pitchFamily="34" charset="0"/>
              <a:buChar char="•"/>
            </a:pPr>
            <a:endParaRPr lang="en-US" sz="2800" dirty="0">
              <a:solidFill>
                <a:schemeClr val="tx1"/>
              </a:solidFill>
            </a:endParaRP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endParaRPr lang="en-US" sz="2800" dirty="0"/>
          </a:p>
        </p:txBody>
      </p:sp>
    </p:spTree>
    <p:extLst>
      <p:ext uri="{BB962C8B-B14F-4D97-AF65-F5344CB8AC3E}">
        <p14:creationId xmlns:p14="http://schemas.microsoft.com/office/powerpoint/2010/main" val="3331378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75553" y="417394"/>
            <a:ext cx="7592893" cy="4876800"/>
          </a:xfrm>
          <a:prstGeom prst="rect">
            <a:avLst/>
          </a:prstGeom>
        </p:spPr>
      </p:pic>
      <p:sp>
        <p:nvSpPr>
          <p:cNvPr id="3" name="Rectangle 2"/>
          <p:cNvSpPr/>
          <p:nvPr/>
        </p:nvSpPr>
        <p:spPr>
          <a:xfrm>
            <a:off x="914400" y="5257800"/>
            <a:ext cx="7315200" cy="646331"/>
          </a:xfrm>
          <a:prstGeom prst="rect">
            <a:avLst/>
          </a:prstGeom>
        </p:spPr>
        <p:txBody>
          <a:bodyPr wrap="square">
            <a:spAutoFit/>
          </a:bodyPr>
          <a:lstStyle/>
          <a:p>
            <a:r>
              <a:rPr lang="en-US" b="1" dirty="0">
                <a:solidFill>
                  <a:srgbClr val="000000"/>
                </a:solidFill>
                <a:latin typeface="Calibri" panose="020F0502020204030204" pitchFamily="34" charset="0"/>
              </a:rPr>
              <a:t>Business Architecture Frame of Reference Enables Business Requirements Traceability across Multiple Business Perspectives </a:t>
            </a:r>
            <a:endParaRPr lang="en-US" dirty="0"/>
          </a:p>
        </p:txBody>
      </p:sp>
      <p:sp>
        <p:nvSpPr>
          <p:cNvPr id="4" name="Rectangle 3"/>
          <p:cNvSpPr/>
          <p:nvPr/>
        </p:nvSpPr>
        <p:spPr>
          <a:xfrm>
            <a:off x="775553" y="5896170"/>
            <a:ext cx="7592893" cy="923330"/>
          </a:xfrm>
          <a:prstGeom prst="rect">
            <a:avLst/>
          </a:prstGeom>
        </p:spPr>
        <p:txBody>
          <a:bodyPr wrap="square">
            <a:spAutoFit/>
          </a:bodyPr>
          <a:lstStyle/>
          <a:p>
            <a:r>
              <a:rPr lang="en-US" dirty="0">
                <a:solidFill>
                  <a:srgbClr val="000000"/>
                </a:solidFill>
                <a:latin typeface="Calibri" panose="020F0502020204030204" pitchFamily="34" charset="0"/>
              </a:rPr>
              <a:t>Alex </a:t>
            </a:r>
            <a:r>
              <a:rPr lang="en-US" dirty="0" err="1">
                <a:solidFill>
                  <a:srgbClr val="000000"/>
                </a:solidFill>
                <a:latin typeface="Calibri" panose="020F0502020204030204" pitchFamily="34" charset="0"/>
              </a:rPr>
              <a:t>Randell</a:t>
            </a:r>
            <a:r>
              <a:rPr lang="en-US" dirty="0">
                <a:solidFill>
                  <a:srgbClr val="000000"/>
                </a:solidFill>
                <a:latin typeface="Calibri" panose="020F0502020204030204" pitchFamily="34" charset="0"/>
              </a:rPr>
              <a:t>, Eric Spellman, William Ulrich, Jeffrey Walk. “Leveraging Business Architecture to Improve Business Requirements Analysis – A Business Architecture Guild White Paper,” Mar. 2014. </a:t>
            </a:r>
            <a:endParaRPr lang="en-US" dirty="0"/>
          </a:p>
        </p:txBody>
      </p:sp>
    </p:spTree>
    <p:extLst>
      <p:ext uri="{BB962C8B-B14F-4D97-AF65-F5344CB8AC3E}">
        <p14:creationId xmlns:p14="http://schemas.microsoft.com/office/powerpoint/2010/main" val="1857576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5763"/>
            <a:ext cx="7772400" cy="1470025"/>
          </a:xfrm>
        </p:spPr>
        <p:txBody>
          <a:bodyPr>
            <a:normAutofit/>
          </a:bodyPr>
          <a:lstStyle/>
          <a:p>
            <a:r>
              <a:rPr lang="en-US" dirty="0"/>
              <a:t>Business Architecture Team Level Contributions</a:t>
            </a:r>
          </a:p>
        </p:txBody>
      </p:sp>
      <p:sp>
        <p:nvSpPr>
          <p:cNvPr id="3" name="Subtitle 2"/>
          <p:cNvSpPr>
            <a:spLocks noGrp="1"/>
          </p:cNvSpPr>
          <p:nvPr>
            <p:ph type="subTitle" idx="1"/>
          </p:nvPr>
        </p:nvSpPr>
        <p:spPr>
          <a:xfrm>
            <a:off x="914400" y="1855788"/>
            <a:ext cx="7315200" cy="3783012"/>
          </a:xfrm>
        </p:spPr>
        <p:txBody>
          <a:bodyPr>
            <a:noAutofit/>
          </a:bodyPr>
          <a:lstStyle/>
          <a:p>
            <a:pPr marL="457200" indent="-457200" algn="l">
              <a:buFont typeface="Arial" panose="020B0604020202020204" pitchFamily="34" charset="0"/>
              <a:buChar char="•"/>
            </a:pPr>
            <a:r>
              <a:rPr lang="en-US" sz="2800" dirty="0">
                <a:solidFill>
                  <a:schemeClr val="tx1"/>
                </a:solidFill>
              </a:rPr>
              <a:t>Provide clear explanation of strategy, vision, roadmap, and dependencies, tied to value streams and capability maturity for each feature</a:t>
            </a:r>
          </a:p>
          <a:p>
            <a:pPr marL="457200" indent="-457200" algn="l">
              <a:buFont typeface="Arial" panose="020B0604020202020204" pitchFamily="34" charset="0"/>
              <a:buChar char="•"/>
            </a:pPr>
            <a:r>
              <a:rPr lang="en-US" sz="2800" dirty="0">
                <a:solidFill>
                  <a:schemeClr val="tx1"/>
                </a:solidFill>
              </a:rPr>
              <a:t>Participate in feature handoff discussions</a:t>
            </a:r>
          </a:p>
          <a:p>
            <a:pPr marL="457200" indent="-457200" algn="l">
              <a:buFont typeface="Arial" panose="020B0604020202020204" pitchFamily="34" charset="0"/>
              <a:buChar char="•"/>
            </a:pPr>
            <a:r>
              <a:rPr lang="en-US" sz="2800" dirty="0">
                <a:solidFill>
                  <a:schemeClr val="tx1"/>
                </a:solidFill>
              </a:rPr>
              <a:t>Participate in sprint demos and program increment showcases</a:t>
            </a: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endParaRPr lang="en-US" sz="2800" dirty="0"/>
          </a:p>
        </p:txBody>
      </p:sp>
    </p:spTree>
    <p:extLst>
      <p:ext uri="{BB962C8B-B14F-4D97-AF65-F5344CB8AC3E}">
        <p14:creationId xmlns:p14="http://schemas.microsoft.com/office/powerpoint/2010/main" val="153718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54727"/>
            <a:ext cx="8229600" cy="4450772"/>
          </a:xfrm>
        </p:spPr>
        <p:txBody>
          <a:bodyPr>
            <a:noAutofit/>
          </a:bodyPr>
          <a:lstStyle/>
          <a:p>
            <a:pPr marL="238125" lvl="2" indent="0">
              <a:buNone/>
            </a:pPr>
            <a:r>
              <a:rPr lang="en-US" sz="2400" u="sng" dirty="0"/>
              <a:t>Overall</a:t>
            </a:r>
          </a:p>
          <a:p>
            <a:pPr marL="685800" lvl="3" indent="-219075"/>
            <a:r>
              <a:rPr lang="en-US" sz="2400" dirty="0"/>
              <a:t>Value Streams can provide the business blueprint that guides the alignment of an Agile Release Train (ART) to strategic work and assist in identifying interdependencies among ART’s</a:t>
            </a:r>
            <a:endParaRPr lang="en-US" sz="2400" u="sng" dirty="0"/>
          </a:p>
          <a:p>
            <a:pPr marL="685800" lvl="3" indent="-219075"/>
            <a:r>
              <a:rPr lang="en-US" sz="2400" dirty="0"/>
              <a:t>Understanding business gaps, perceived value and priority is critical </a:t>
            </a:r>
          </a:p>
          <a:p>
            <a:pPr marL="685800" lvl="3" indent="-219075"/>
            <a:r>
              <a:rPr lang="en-US" sz="2400" dirty="0"/>
              <a:t>The transparency and sharing across the entire </a:t>
            </a:r>
            <a:r>
              <a:rPr lang="en-US" sz="2400" dirty="0" err="1"/>
              <a:t>SAFe</a:t>
            </a:r>
            <a:r>
              <a:rPr lang="en-US" sz="2400" dirty="0"/>
              <a:t> Train is critical in making empowered decisions from portfolio all the way down through scrum teams</a:t>
            </a:r>
          </a:p>
          <a:p>
            <a:pPr marL="685800" lvl="3" indent="-219075"/>
            <a:endParaRPr lang="en-US" sz="2400" dirty="0"/>
          </a:p>
        </p:txBody>
      </p:sp>
      <p:sp>
        <p:nvSpPr>
          <p:cNvPr id="5" name="Footer Placeholder 4"/>
          <p:cNvSpPr>
            <a:spLocks noGrp="1"/>
          </p:cNvSpPr>
          <p:nvPr>
            <p:ph type="ftr" sz="quarter" idx="13"/>
          </p:nvPr>
        </p:nvSpPr>
        <p:spPr/>
        <p:txBody>
          <a:bodyPr/>
          <a:lstStyle/>
          <a:p>
            <a:endParaRPr lang="en-US" dirty="0"/>
          </a:p>
        </p:txBody>
      </p:sp>
      <p:sp>
        <p:nvSpPr>
          <p:cNvPr id="6" name="Title 5"/>
          <p:cNvSpPr>
            <a:spLocks noGrp="1"/>
          </p:cNvSpPr>
          <p:nvPr>
            <p:ph type="title"/>
          </p:nvPr>
        </p:nvSpPr>
        <p:spPr/>
        <p:txBody>
          <a:bodyPr/>
          <a:lstStyle/>
          <a:p>
            <a:r>
              <a:rPr lang="en-US" dirty="0"/>
              <a:t>Key Learnings </a:t>
            </a:r>
            <a:r>
              <a:rPr lang="en-US" sz="3200" baseline="30000" dirty="0"/>
              <a:t>(11)</a:t>
            </a:r>
            <a:endParaRPr lang="en-US" dirty="0"/>
          </a:p>
        </p:txBody>
      </p:sp>
    </p:spTree>
    <p:extLst>
      <p:ext uri="{BB962C8B-B14F-4D97-AF65-F5344CB8AC3E}">
        <p14:creationId xmlns:p14="http://schemas.microsoft.com/office/powerpoint/2010/main" val="1551977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791199"/>
          </a:xfrm>
        </p:spPr>
        <p:txBody>
          <a:bodyPr>
            <a:normAutofit fontScale="90000"/>
          </a:bodyPr>
          <a:lstStyle/>
          <a:p>
            <a:r>
              <a:rPr lang="en-US" dirty="0"/>
              <a:t>Discussion</a:t>
            </a:r>
            <a:br>
              <a:rPr lang="en-US" dirty="0"/>
            </a:br>
            <a:br>
              <a:rPr lang="en-US" dirty="0"/>
            </a:br>
            <a:br>
              <a:rPr lang="en-US" dirty="0"/>
            </a:br>
            <a:r>
              <a:rPr lang="en-US" sz="3200" dirty="0"/>
              <a:t>Thank You</a:t>
            </a:r>
            <a:br>
              <a:rPr lang="en-US" sz="3200" dirty="0"/>
            </a:br>
            <a:r>
              <a:rPr lang="en-US" sz="3200" dirty="0"/>
              <a:t>Frank </a:t>
            </a:r>
            <a:r>
              <a:rPr lang="en-US" sz="3200" dirty="0" err="1"/>
              <a:t>Fons</a:t>
            </a:r>
            <a:r>
              <a:rPr lang="en-US" sz="3200" dirty="0"/>
              <a:t>, Senior Business Architect at HCSC</a:t>
            </a:r>
            <a:br>
              <a:rPr lang="en-US" sz="3200" dirty="0"/>
            </a:br>
            <a:r>
              <a:rPr lang="en-US" sz="3200" dirty="0">
                <a:hlinkClick r:id="rId2"/>
              </a:rPr>
              <a:t>fons.frank@gmail.com</a:t>
            </a:r>
            <a:r>
              <a:rPr lang="en-US" sz="3200" dirty="0"/>
              <a:t> or francis_s_fons@bcbsil.com</a:t>
            </a:r>
            <a:br>
              <a:rPr lang="en-US" sz="3200" dirty="0"/>
            </a:br>
            <a:br>
              <a:rPr lang="en-US" sz="3200" dirty="0"/>
            </a:br>
            <a:r>
              <a:rPr lang="en-US" sz="3200" dirty="0"/>
              <a:t>Francis </a:t>
            </a:r>
            <a:r>
              <a:rPr lang="en-US" sz="3200" dirty="0" err="1"/>
              <a:t>Fons</a:t>
            </a:r>
            <a:r>
              <a:rPr lang="en-US" sz="3200" dirty="0"/>
              <a:t> on LinkedIn</a:t>
            </a:r>
            <a:br>
              <a:rPr lang="en-US" dirty="0"/>
            </a:br>
            <a:br>
              <a:rPr lang="en-US" dirty="0"/>
            </a:br>
            <a:endParaRPr lang="en-US" dirty="0"/>
          </a:p>
        </p:txBody>
      </p:sp>
    </p:spTree>
    <p:extLst>
      <p:ext uri="{BB962C8B-B14F-4D97-AF65-F5344CB8AC3E}">
        <p14:creationId xmlns:p14="http://schemas.microsoft.com/office/powerpoint/2010/main" val="2539286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143000"/>
          </a:xfrm>
        </p:spPr>
        <p:txBody>
          <a:bodyPr>
            <a:normAutofit fontScale="90000"/>
          </a:bodyPr>
          <a:lstStyle/>
          <a:p>
            <a:r>
              <a:rPr lang="en-US" dirty="0"/>
              <a:t>Appendix: Definition and Use of Business Architecture</a:t>
            </a:r>
          </a:p>
        </p:txBody>
      </p:sp>
      <p:sp>
        <p:nvSpPr>
          <p:cNvPr id="3" name="Subtitle 2"/>
          <p:cNvSpPr>
            <a:spLocks noGrp="1"/>
          </p:cNvSpPr>
          <p:nvPr>
            <p:ph type="subTitle" idx="1"/>
          </p:nvPr>
        </p:nvSpPr>
        <p:spPr>
          <a:xfrm>
            <a:off x="707409" y="1769661"/>
            <a:ext cx="7772400" cy="5029200"/>
          </a:xfrm>
        </p:spPr>
        <p:txBody>
          <a:bodyPr>
            <a:normAutofit lnSpcReduction="10000"/>
          </a:bodyPr>
          <a:lstStyle/>
          <a:p>
            <a:pPr marL="457200" indent="-457200" algn="l">
              <a:buFont typeface="Arial" pitchFamily="34" charset="0"/>
              <a:buChar char="•"/>
            </a:pPr>
            <a:r>
              <a:rPr lang="en-US" dirty="0">
                <a:solidFill>
                  <a:srgbClr val="0070C0"/>
                </a:solidFill>
              </a:rPr>
              <a:t>Business Architecture: “A blueprint of the enterprise that provides a common understanding of the organization and is used to align strategic objectives and tactical demands.”</a:t>
            </a:r>
            <a:r>
              <a:rPr lang="en-US" sz="2800" baseline="30000" dirty="0">
                <a:solidFill>
                  <a:srgbClr val="0070C0"/>
                </a:solidFill>
              </a:rPr>
              <a:t>(</a:t>
            </a:r>
            <a:r>
              <a:rPr lang="en-US" sz="2400" baseline="30000" dirty="0">
                <a:solidFill>
                  <a:srgbClr val="0070C0"/>
                </a:solidFill>
              </a:rPr>
              <a:t>4)</a:t>
            </a:r>
          </a:p>
          <a:p>
            <a:pPr marL="457200" indent="-457200" algn="l">
              <a:buFont typeface="Arial" pitchFamily="34" charset="0"/>
              <a:buChar char="•"/>
            </a:pPr>
            <a:r>
              <a:rPr lang="en-US" dirty="0">
                <a:solidFill>
                  <a:srgbClr val="0070C0"/>
                </a:solidFill>
              </a:rPr>
              <a:t>Deliverables provide</a:t>
            </a:r>
          </a:p>
          <a:p>
            <a:pPr marL="914400" lvl="1" indent="-457200" algn="l">
              <a:buFont typeface="Wingdings" panose="05000000000000000000" pitchFamily="2" charset="2"/>
              <a:buChar char="Ø"/>
            </a:pPr>
            <a:r>
              <a:rPr lang="en-US" dirty="0">
                <a:solidFill>
                  <a:srgbClr val="0070C0"/>
                </a:solidFill>
              </a:rPr>
              <a:t>Communication Tools for Stakeholders</a:t>
            </a:r>
          </a:p>
          <a:p>
            <a:pPr marL="914400" lvl="1" indent="-457200" algn="l">
              <a:buFont typeface="Wingdings" panose="05000000000000000000" pitchFamily="2" charset="2"/>
              <a:buChar char="Ø"/>
            </a:pPr>
            <a:r>
              <a:rPr lang="en-US" dirty="0">
                <a:solidFill>
                  <a:srgbClr val="0070C0"/>
                </a:solidFill>
              </a:rPr>
              <a:t>Basis for Epics, Features, Stories, Requirements Definition</a:t>
            </a:r>
          </a:p>
          <a:p>
            <a:pPr marL="914400" lvl="1" indent="-457200" algn="l">
              <a:buFont typeface="Wingdings" panose="05000000000000000000" pitchFamily="2" charset="2"/>
              <a:buChar char="Ø"/>
            </a:pPr>
            <a:r>
              <a:rPr lang="en-US" dirty="0">
                <a:solidFill>
                  <a:srgbClr val="0070C0"/>
                </a:solidFill>
              </a:rPr>
              <a:t>Basis for Metrics </a:t>
            </a:r>
          </a:p>
          <a:p>
            <a:pPr marL="457200" indent="-457200" algn="l">
              <a:buFont typeface="Arial" pitchFamily="34" charset="0"/>
              <a:buChar char="•"/>
            </a:pPr>
            <a:endParaRPr lang="en-US" dirty="0">
              <a:solidFill>
                <a:srgbClr val="0070C0"/>
              </a:solidFill>
            </a:endParaRPr>
          </a:p>
        </p:txBody>
      </p:sp>
    </p:spTree>
    <p:extLst>
      <p:ext uri="{BB962C8B-B14F-4D97-AF65-F5344CB8AC3E}">
        <p14:creationId xmlns:p14="http://schemas.microsoft.com/office/powerpoint/2010/main" val="3404460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143000"/>
          </a:xfrm>
        </p:spPr>
        <p:txBody>
          <a:bodyPr>
            <a:normAutofit fontScale="90000"/>
          </a:bodyPr>
          <a:lstStyle/>
          <a:p>
            <a:r>
              <a:rPr lang="en-US" dirty="0"/>
              <a:t>Appendix: Some Key Elements of Scaled Agile Framework (</a:t>
            </a:r>
            <a:r>
              <a:rPr lang="en-US" dirty="0" err="1"/>
              <a:t>SAFe</a:t>
            </a:r>
            <a:r>
              <a:rPr lang="en-US" dirty="0"/>
              <a:t>) </a:t>
            </a:r>
            <a:r>
              <a:rPr lang="en-US" sz="1800" dirty="0"/>
              <a:t>http://www.scaledagileframework.com/</a:t>
            </a:r>
          </a:p>
        </p:txBody>
      </p:sp>
      <p:sp>
        <p:nvSpPr>
          <p:cNvPr id="3" name="Subtitle 2"/>
          <p:cNvSpPr>
            <a:spLocks noGrp="1"/>
          </p:cNvSpPr>
          <p:nvPr>
            <p:ph type="subTitle" idx="1"/>
          </p:nvPr>
        </p:nvSpPr>
        <p:spPr>
          <a:xfrm>
            <a:off x="674427" y="1676400"/>
            <a:ext cx="8001000" cy="5029200"/>
          </a:xfrm>
        </p:spPr>
        <p:txBody>
          <a:bodyPr>
            <a:noAutofit/>
          </a:bodyPr>
          <a:lstStyle/>
          <a:p>
            <a:pPr marL="457200" indent="-457200" algn="l">
              <a:buFont typeface="Arial" pitchFamily="34" charset="0"/>
              <a:buChar char="•"/>
            </a:pPr>
            <a:r>
              <a:rPr lang="en-US" sz="2800" dirty="0">
                <a:solidFill>
                  <a:srgbClr val="0070C0"/>
                </a:solidFill>
              </a:rPr>
              <a:t>Establish Portfolio Management Team(s), Program Management Team(s), and Dedicated Development Teams, empowering decentralized decision-making</a:t>
            </a:r>
          </a:p>
          <a:p>
            <a:pPr marL="457200" indent="-457200" algn="l">
              <a:buFont typeface="Arial" pitchFamily="34" charset="0"/>
              <a:buChar char="•"/>
            </a:pPr>
            <a:r>
              <a:rPr lang="en-US" sz="2800" dirty="0">
                <a:solidFill>
                  <a:srgbClr val="0070C0"/>
                </a:solidFill>
              </a:rPr>
              <a:t>Early collaboration of business and IT architecture to build “runway”</a:t>
            </a:r>
          </a:p>
          <a:p>
            <a:pPr marL="457200" indent="-457200" algn="l">
              <a:buFont typeface="Arial" pitchFamily="34" charset="0"/>
              <a:buChar char="•"/>
            </a:pPr>
            <a:r>
              <a:rPr lang="en-US" sz="2800" dirty="0">
                <a:solidFill>
                  <a:srgbClr val="0070C0"/>
                </a:solidFill>
              </a:rPr>
              <a:t>Use the concept of a Release Train with no more than 150 people on each train. Fund Release Trains versus individual projects or programs.</a:t>
            </a:r>
          </a:p>
          <a:p>
            <a:pPr marL="457200" indent="-457200" algn="l">
              <a:buFont typeface="Arial" pitchFamily="34" charset="0"/>
              <a:buChar char="•"/>
            </a:pPr>
            <a:r>
              <a:rPr lang="en-US" sz="2800" dirty="0">
                <a:solidFill>
                  <a:srgbClr val="0070C0"/>
                </a:solidFill>
              </a:rPr>
              <a:t>Program Increments are typically composed of 5  2-week sprints capped off with showcase.</a:t>
            </a:r>
          </a:p>
        </p:txBody>
      </p:sp>
    </p:spTree>
    <p:extLst>
      <p:ext uri="{BB962C8B-B14F-4D97-AF65-F5344CB8AC3E}">
        <p14:creationId xmlns:p14="http://schemas.microsoft.com/office/powerpoint/2010/main" val="1998839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143000"/>
          </a:xfrm>
        </p:spPr>
        <p:txBody>
          <a:bodyPr>
            <a:normAutofit fontScale="90000"/>
          </a:bodyPr>
          <a:lstStyle/>
          <a:p>
            <a:r>
              <a:rPr lang="en-US" dirty="0"/>
              <a:t>Some Key Elements of Scaled Agile Framework (</a:t>
            </a:r>
            <a:r>
              <a:rPr lang="en-US" dirty="0" err="1"/>
              <a:t>SAFe</a:t>
            </a:r>
            <a:r>
              <a:rPr lang="en-US" dirty="0"/>
              <a:t>) </a:t>
            </a:r>
            <a:r>
              <a:rPr lang="en-US" sz="1800" dirty="0"/>
              <a:t>http://www.scaledagileframework.com/</a:t>
            </a:r>
          </a:p>
        </p:txBody>
      </p:sp>
      <p:sp>
        <p:nvSpPr>
          <p:cNvPr id="3" name="Subtitle 2"/>
          <p:cNvSpPr>
            <a:spLocks noGrp="1"/>
          </p:cNvSpPr>
          <p:nvPr>
            <p:ph type="subTitle" idx="1"/>
          </p:nvPr>
        </p:nvSpPr>
        <p:spPr>
          <a:xfrm>
            <a:off x="674427" y="1676400"/>
            <a:ext cx="8001000" cy="5029200"/>
          </a:xfrm>
        </p:spPr>
        <p:txBody>
          <a:bodyPr>
            <a:noAutofit/>
          </a:bodyPr>
          <a:lstStyle/>
          <a:p>
            <a:pPr marL="457200" indent="-457200" algn="l">
              <a:buFont typeface="Arial" pitchFamily="34" charset="0"/>
              <a:buChar char="•"/>
            </a:pPr>
            <a:r>
              <a:rPr lang="en-US" sz="2800" dirty="0">
                <a:solidFill>
                  <a:srgbClr val="0070C0"/>
                </a:solidFill>
              </a:rPr>
              <a:t>Use program scrum of scrums to manage different teams on each release train and portfolio scrum of scrums to manage different release trains in a business division, and division scrum of scrums to manage different portfolios across the enterprise. </a:t>
            </a:r>
          </a:p>
          <a:p>
            <a:pPr marL="457200" indent="-457200" algn="l">
              <a:buFont typeface="Arial" pitchFamily="34" charset="0"/>
              <a:buChar char="•"/>
            </a:pPr>
            <a:r>
              <a:rPr lang="en-US" sz="2800" dirty="0">
                <a:solidFill>
                  <a:srgbClr val="0070C0"/>
                </a:solidFill>
              </a:rPr>
              <a:t>Limit queue size to maximize productivity</a:t>
            </a:r>
          </a:p>
          <a:p>
            <a:pPr marL="457200" indent="-457200" algn="l">
              <a:buFont typeface="Arial" pitchFamily="34" charset="0"/>
              <a:buChar char="•"/>
            </a:pPr>
            <a:r>
              <a:rPr lang="en-US" sz="2800" dirty="0">
                <a:solidFill>
                  <a:srgbClr val="0070C0"/>
                </a:solidFill>
              </a:rPr>
              <a:t>Pull down work versus push down work from portfolio to program to teams</a:t>
            </a:r>
          </a:p>
          <a:p>
            <a:pPr marL="457200" indent="-457200" algn="l">
              <a:buFont typeface="Arial" pitchFamily="34" charset="0"/>
              <a:buChar char="•"/>
            </a:pPr>
            <a:r>
              <a:rPr lang="en-US" sz="2800" dirty="0">
                <a:solidFill>
                  <a:srgbClr val="0070C0"/>
                </a:solidFill>
              </a:rPr>
              <a:t>Definition of done for each stage is critical</a:t>
            </a:r>
          </a:p>
          <a:p>
            <a:pPr marL="914400" lvl="1" indent="-457200" algn="l">
              <a:buFont typeface="Wingdings" panose="05000000000000000000" pitchFamily="2" charset="2"/>
              <a:buChar char="Ø"/>
            </a:pPr>
            <a:r>
              <a:rPr lang="en-US" sz="2400" dirty="0">
                <a:solidFill>
                  <a:srgbClr val="0070C0"/>
                </a:solidFill>
              </a:rPr>
              <a:t>Epics at portfolio, Features at program, Stories at team </a:t>
            </a:r>
          </a:p>
          <a:p>
            <a:pPr algn="l"/>
            <a:endParaRPr lang="en-US" dirty="0">
              <a:solidFill>
                <a:srgbClr val="0070C0"/>
              </a:solidFill>
            </a:endParaRPr>
          </a:p>
          <a:p>
            <a:pPr marL="457200" indent="-457200" algn="l">
              <a:buFont typeface="Arial" pitchFamily="34" charset="0"/>
              <a:buChar char="•"/>
            </a:pPr>
            <a:endParaRPr lang="en-US" sz="2400" dirty="0">
              <a:solidFill>
                <a:srgbClr val="0070C0"/>
              </a:solidFill>
            </a:endParaRPr>
          </a:p>
          <a:p>
            <a:pPr marL="457200" indent="-457200" algn="l">
              <a:buFont typeface="Arial" pitchFamily="34" charset="0"/>
              <a:buChar char="•"/>
            </a:pPr>
            <a:endParaRPr lang="en-US" sz="2400" dirty="0">
              <a:solidFill>
                <a:srgbClr val="0070C0"/>
              </a:solidFill>
            </a:endParaRPr>
          </a:p>
        </p:txBody>
      </p:sp>
    </p:spTree>
    <p:extLst>
      <p:ext uri="{BB962C8B-B14F-4D97-AF65-F5344CB8AC3E}">
        <p14:creationId xmlns:p14="http://schemas.microsoft.com/office/powerpoint/2010/main" val="102793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err="1"/>
              <a:t>SAFe</a:t>
            </a:r>
            <a:r>
              <a:rPr lang="en-US" dirty="0"/>
              <a:t>?</a:t>
            </a: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endParaRPr lang="en-US" sz="2400" dirty="0"/>
          </a:p>
          <a:p>
            <a:pPr marL="571500" indent="-571500" algn="l">
              <a:buFont typeface="Arial" pitchFamily="34" charset="0"/>
              <a:buChar char="•"/>
            </a:pPr>
            <a:r>
              <a:rPr lang="en-US" sz="4000" dirty="0" err="1"/>
              <a:t>SAFe</a:t>
            </a:r>
            <a:r>
              <a:rPr lang="en-US" sz="4000" dirty="0"/>
              <a:t> is an online, freely revealed knowledge base of proven success patterns for implementing Lean-Agile software and systems development at enterprise scale.* </a:t>
            </a:r>
          </a:p>
          <a:p>
            <a:pPr marL="571500" indent="-571500" algn="l">
              <a:buFont typeface="Arial" pitchFamily="34" charset="0"/>
              <a:buChar char="•"/>
            </a:pPr>
            <a:endParaRPr lang="en-US" sz="4000" i="1" u="sng" baseline="30000" dirty="0"/>
          </a:p>
          <a:p>
            <a:endParaRPr lang="en-US" sz="4000" i="1" u="sng" dirty="0"/>
          </a:p>
          <a:p>
            <a:r>
              <a:rPr lang="en-US" sz="4000" i="1" baseline="30000" dirty="0"/>
              <a:t>* scaledagileframework.com/about </a:t>
            </a:r>
          </a:p>
          <a:p>
            <a:endParaRPr lang="en-US" sz="4000" dirty="0"/>
          </a:p>
          <a:p>
            <a:pPr marL="571500" indent="-571500" algn="l">
              <a:buFont typeface="Arial" pitchFamily="34" charset="0"/>
              <a:buChar char="•"/>
            </a:pPr>
            <a:r>
              <a:rPr lang="en-US" sz="4000" dirty="0"/>
              <a:t>There are other agile scaling approaches, e.g. Nexus</a:t>
            </a:r>
          </a:p>
          <a:p>
            <a:pPr marL="571500" indent="-571500" algn="l">
              <a:buFont typeface="Arial" pitchFamily="34" charset="0"/>
              <a:buChar char="•"/>
            </a:pPr>
            <a:endParaRPr lang="en-US" sz="4000" i="1" u="sng" baseline="30000" dirty="0"/>
          </a:p>
          <a:p>
            <a:pPr marL="571500" indent="-571500" algn="l">
              <a:buFont typeface="Arial" pitchFamily="34" charset="0"/>
              <a:buChar char="•"/>
            </a:pPr>
            <a:endParaRPr lang="en-US" sz="2400" dirty="0"/>
          </a:p>
        </p:txBody>
      </p:sp>
    </p:spTree>
    <p:extLst>
      <p:ext uri="{BB962C8B-B14F-4D97-AF65-F5344CB8AC3E}">
        <p14:creationId xmlns:p14="http://schemas.microsoft.com/office/powerpoint/2010/main" val="513857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143000"/>
          </a:xfrm>
        </p:spPr>
        <p:txBody>
          <a:bodyPr>
            <a:normAutofit fontScale="90000"/>
          </a:bodyPr>
          <a:lstStyle/>
          <a:p>
            <a:r>
              <a:rPr lang="en-US" dirty="0"/>
              <a:t>Appendix: “Agile Methodology” versus Lean versus Six Sigma</a:t>
            </a:r>
            <a:br>
              <a:rPr lang="en-US" dirty="0"/>
            </a:br>
            <a:endParaRPr lang="en-US" dirty="0"/>
          </a:p>
        </p:txBody>
      </p:sp>
      <p:sp>
        <p:nvSpPr>
          <p:cNvPr id="3" name="Subtitle 2"/>
          <p:cNvSpPr>
            <a:spLocks noGrp="1"/>
          </p:cNvSpPr>
          <p:nvPr>
            <p:ph type="subTitle" idx="1"/>
          </p:nvPr>
        </p:nvSpPr>
        <p:spPr>
          <a:xfrm>
            <a:off x="685800" y="1600200"/>
            <a:ext cx="7772400" cy="5029200"/>
          </a:xfrm>
        </p:spPr>
        <p:txBody>
          <a:bodyPr>
            <a:normAutofit/>
          </a:bodyPr>
          <a:lstStyle/>
          <a:p>
            <a:pPr marL="457200" indent="-457200" algn="l">
              <a:buFont typeface="Arial" pitchFamily="34" charset="0"/>
              <a:buChar char="•"/>
            </a:pPr>
            <a:r>
              <a:rPr lang="en-US" sz="2400" dirty="0">
                <a:solidFill>
                  <a:srgbClr val="0070C0"/>
                </a:solidFill>
              </a:rPr>
              <a:t>Agile advocates iterative elaboration to be lean</a:t>
            </a:r>
          </a:p>
          <a:p>
            <a:pPr marL="914400" lvl="1" indent="-457200" algn="l">
              <a:buFont typeface="Wingdings" panose="05000000000000000000" pitchFamily="2" charset="2"/>
              <a:buChar char="Ø"/>
            </a:pPr>
            <a:r>
              <a:rPr lang="en-US" sz="2400" dirty="0">
                <a:solidFill>
                  <a:srgbClr val="0070C0"/>
                </a:solidFill>
              </a:rPr>
              <a:t>Originally applied to software development</a:t>
            </a:r>
          </a:p>
          <a:p>
            <a:pPr marL="914400" lvl="1" indent="-457200" algn="l">
              <a:buFont typeface="Wingdings" panose="05000000000000000000" pitchFamily="2" charset="2"/>
              <a:buChar char="Ø"/>
            </a:pPr>
            <a:r>
              <a:rPr lang="en-US" sz="2400" dirty="0">
                <a:solidFill>
                  <a:srgbClr val="0070C0"/>
                </a:solidFill>
              </a:rPr>
              <a:t>Adapted throughout business</a:t>
            </a:r>
          </a:p>
          <a:p>
            <a:pPr marL="457200" indent="-457200" algn="l">
              <a:buFont typeface="Arial" pitchFamily="34" charset="0"/>
              <a:buChar char="•"/>
            </a:pPr>
            <a:r>
              <a:rPr lang="en-US" sz="2400" dirty="0">
                <a:solidFill>
                  <a:srgbClr val="0070C0"/>
                </a:solidFill>
              </a:rPr>
              <a:t>Agile is a journey to becoming flexible and quick </a:t>
            </a:r>
            <a:r>
              <a:rPr lang="en-US" sz="2400" baseline="30000" dirty="0">
                <a:solidFill>
                  <a:srgbClr val="0070C0"/>
                </a:solidFill>
              </a:rPr>
              <a:t>(2) </a:t>
            </a:r>
            <a:r>
              <a:rPr lang="en-US" sz="2400" dirty="0">
                <a:solidFill>
                  <a:srgbClr val="0070C0"/>
                </a:solidFill>
              </a:rPr>
              <a:t>with emphasis on delivering value in a rapidly evolving environment</a:t>
            </a:r>
          </a:p>
          <a:p>
            <a:pPr marL="457200" indent="-457200" algn="l">
              <a:buFont typeface="Arial" pitchFamily="34" charset="0"/>
              <a:buChar char="•"/>
            </a:pPr>
            <a:r>
              <a:rPr lang="en-US" sz="2400" dirty="0">
                <a:solidFill>
                  <a:srgbClr val="0070C0"/>
                </a:solidFill>
              </a:rPr>
              <a:t>Six Sigma is statistical technique to achieve lean</a:t>
            </a:r>
          </a:p>
          <a:p>
            <a:pPr marL="457200" indent="-457200" algn="l">
              <a:buFont typeface="Arial" pitchFamily="34" charset="0"/>
              <a:buChar char="•"/>
            </a:pPr>
            <a:endParaRPr lang="en-US" sz="2400" dirty="0">
              <a:solidFill>
                <a:srgbClr val="0070C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52252393"/>
              </p:ext>
            </p:extLst>
          </p:nvPr>
        </p:nvGraphicFramePr>
        <p:xfrm>
          <a:off x="685800" y="4495800"/>
          <a:ext cx="7772400" cy="18542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70840">
                <a:tc>
                  <a:txBody>
                    <a:bodyPr/>
                    <a:lstStyle/>
                    <a:p>
                      <a:r>
                        <a:rPr lang="en-US" dirty="0"/>
                        <a:t>Agile Manifesto Values</a:t>
                      </a:r>
                    </a:p>
                  </a:txBody>
                  <a:tcPr/>
                </a:tc>
                <a:tc>
                  <a:txBody>
                    <a:bodyPr/>
                    <a:lstStyle/>
                    <a:p>
                      <a:r>
                        <a:rPr lang="en-US" dirty="0"/>
                        <a:t>Over</a:t>
                      </a:r>
                    </a:p>
                  </a:txBody>
                  <a:tcPr/>
                </a:tc>
                <a:extLst>
                  <a:ext uri="{0D108BD9-81ED-4DB2-BD59-A6C34878D82A}">
                    <a16:rowId xmlns:a16="http://schemas.microsoft.com/office/drawing/2014/main" val="10000"/>
                  </a:ext>
                </a:extLst>
              </a:tr>
              <a:tr h="370840">
                <a:tc>
                  <a:txBody>
                    <a:bodyPr/>
                    <a:lstStyle/>
                    <a:p>
                      <a:r>
                        <a:rPr lang="en-US" dirty="0"/>
                        <a:t>Individuals</a:t>
                      </a:r>
                    </a:p>
                  </a:txBody>
                  <a:tcPr/>
                </a:tc>
                <a:tc>
                  <a:txBody>
                    <a:bodyPr/>
                    <a:lstStyle/>
                    <a:p>
                      <a:r>
                        <a:rPr lang="en-US" dirty="0"/>
                        <a:t>Processes and Tools</a:t>
                      </a:r>
                    </a:p>
                  </a:txBody>
                  <a:tcPr/>
                </a:tc>
                <a:extLst>
                  <a:ext uri="{0D108BD9-81ED-4DB2-BD59-A6C34878D82A}">
                    <a16:rowId xmlns:a16="http://schemas.microsoft.com/office/drawing/2014/main" val="10001"/>
                  </a:ext>
                </a:extLst>
              </a:tr>
              <a:tr h="370840">
                <a:tc>
                  <a:txBody>
                    <a:bodyPr/>
                    <a:lstStyle/>
                    <a:p>
                      <a:r>
                        <a:rPr lang="en-US" dirty="0"/>
                        <a:t>Working Software</a:t>
                      </a:r>
                    </a:p>
                  </a:txBody>
                  <a:tcPr/>
                </a:tc>
                <a:tc>
                  <a:txBody>
                    <a:bodyPr/>
                    <a:lstStyle/>
                    <a:p>
                      <a:r>
                        <a:rPr lang="en-US" dirty="0"/>
                        <a:t>Comprehensive Documentation</a:t>
                      </a:r>
                    </a:p>
                  </a:txBody>
                  <a:tcPr/>
                </a:tc>
                <a:extLst>
                  <a:ext uri="{0D108BD9-81ED-4DB2-BD59-A6C34878D82A}">
                    <a16:rowId xmlns:a16="http://schemas.microsoft.com/office/drawing/2014/main" val="10002"/>
                  </a:ext>
                </a:extLst>
              </a:tr>
              <a:tr h="370840">
                <a:tc>
                  <a:txBody>
                    <a:bodyPr/>
                    <a:lstStyle/>
                    <a:p>
                      <a:r>
                        <a:rPr lang="en-US" dirty="0"/>
                        <a:t>Customer Collaboration</a:t>
                      </a:r>
                    </a:p>
                  </a:txBody>
                  <a:tcPr/>
                </a:tc>
                <a:tc>
                  <a:txBody>
                    <a:bodyPr/>
                    <a:lstStyle/>
                    <a:p>
                      <a:r>
                        <a:rPr lang="en-US" dirty="0"/>
                        <a:t>Contract Negotiation</a:t>
                      </a:r>
                    </a:p>
                  </a:txBody>
                  <a:tcPr/>
                </a:tc>
                <a:extLst>
                  <a:ext uri="{0D108BD9-81ED-4DB2-BD59-A6C34878D82A}">
                    <a16:rowId xmlns:a16="http://schemas.microsoft.com/office/drawing/2014/main" val="10003"/>
                  </a:ext>
                </a:extLst>
              </a:tr>
              <a:tr h="370840">
                <a:tc>
                  <a:txBody>
                    <a:bodyPr/>
                    <a:lstStyle/>
                    <a:p>
                      <a:r>
                        <a:rPr lang="en-US" dirty="0"/>
                        <a:t>Rapid</a:t>
                      </a:r>
                      <a:r>
                        <a:rPr lang="en-US" baseline="0" dirty="0"/>
                        <a:t> Responses to Change</a:t>
                      </a:r>
                      <a:endParaRPr lang="en-US" dirty="0"/>
                    </a:p>
                  </a:txBody>
                  <a:tcPr/>
                </a:tc>
                <a:tc>
                  <a:txBody>
                    <a:bodyPr/>
                    <a:lstStyle/>
                    <a:p>
                      <a:r>
                        <a:rPr lang="en-US" dirty="0"/>
                        <a:t>Adherence to Rigid</a:t>
                      </a:r>
                      <a:r>
                        <a:rPr lang="en-US" baseline="0" dirty="0"/>
                        <a:t> Plans</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40954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143000"/>
          </a:xfrm>
        </p:spPr>
        <p:txBody>
          <a:bodyPr>
            <a:normAutofit fontScale="90000"/>
          </a:bodyPr>
          <a:lstStyle/>
          <a:p>
            <a:r>
              <a:rPr lang="en-US" dirty="0"/>
              <a:t>Appendix: Overcoming risks of Agile methodologies</a:t>
            </a:r>
          </a:p>
        </p:txBody>
      </p:sp>
      <p:sp>
        <p:nvSpPr>
          <p:cNvPr id="3" name="Subtitle 2"/>
          <p:cNvSpPr>
            <a:spLocks noGrp="1"/>
          </p:cNvSpPr>
          <p:nvPr>
            <p:ph type="subTitle" idx="1"/>
          </p:nvPr>
        </p:nvSpPr>
        <p:spPr>
          <a:xfrm>
            <a:off x="685800" y="1676400"/>
            <a:ext cx="8001000" cy="5029200"/>
          </a:xfrm>
        </p:spPr>
        <p:txBody>
          <a:bodyPr>
            <a:noAutofit/>
          </a:bodyPr>
          <a:lstStyle/>
          <a:p>
            <a:pPr algn="l"/>
            <a:endParaRPr lang="en-US" sz="2400" dirty="0">
              <a:solidFill>
                <a:srgbClr val="0070C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606854253"/>
              </p:ext>
            </p:extLst>
          </p:nvPr>
        </p:nvGraphicFramePr>
        <p:xfrm>
          <a:off x="685800" y="1676402"/>
          <a:ext cx="8001000" cy="4709158"/>
        </p:xfrm>
        <a:graphic>
          <a:graphicData uri="http://schemas.openxmlformats.org/drawingml/2006/table">
            <a:tbl>
              <a:tblPr firstRow="1" bandRow="1">
                <a:tableStyleId>{5C22544A-7EE6-4342-B048-85BDC9FD1C3A}</a:tableStyleId>
              </a:tblPr>
              <a:tblGrid>
                <a:gridCol w="40005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413173">
                <a:tc>
                  <a:txBody>
                    <a:bodyPr/>
                    <a:lstStyle/>
                    <a:p>
                      <a:r>
                        <a:rPr lang="en-US" dirty="0"/>
                        <a:t>Risk with Agile</a:t>
                      </a:r>
                    </a:p>
                  </a:txBody>
                  <a:tcPr/>
                </a:tc>
                <a:tc>
                  <a:txBody>
                    <a:bodyPr/>
                    <a:lstStyle/>
                    <a:p>
                      <a:r>
                        <a:rPr lang="en-US" dirty="0"/>
                        <a:t>Mitigation</a:t>
                      </a:r>
                    </a:p>
                  </a:txBody>
                  <a:tcPr/>
                </a:tc>
                <a:extLst>
                  <a:ext uri="{0D108BD9-81ED-4DB2-BD59-A6C34878D82A}">
                    <a16:rowId xmlns:a16="http://schemas.microsoft.com/office/drawing/2014/main" val="10000"/>
                  </a:ext>
                </a:extLst>
              </a:tr>
              <a:tr h="723053">
                <a:tc>
                  <a:txBody>
                    <a:bodyPr/>
                    <a:lstStyle/>
                    <a:p>
                      <a:r>
                        <a:rPr lang="en-US" sz="1800" dirty="0">
                          <a:solidFill>
                            <a:schemeClr val="tx1"/>
                          </a:solidFill>
                        </a:rPr>
                        <a:t>Missing two key components - budgeting and sophisticated scheduling</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70C0"/>
                          </a:solidFill>
                        </a:rPr>
                        <a:t>The PMBOK® Guide solves those problems and makes Agile better!</a:t>
                      </a:r>
                      <a:r>
                        <a:rPr lang="en-US" sz="1800" baseline="30000" dirty="0">
                          <a:solidFill>
                            <a:srgbClr val="0070C0"/>
                          </a:solidFill>
                        </a:rPr>
                        <a:t> </a:t>
                      </a:r>
                      <a:r>
                        <a:rPr lang="en-US" sz="1400" baseline="30000" dirty="0">
                          <a:solidFill>
                            <a:srgbClr val="0070C0"/>
                          </a:solidFill>
                        </a:rPr>
                        <a:t>(1)</a:t>
                      </a:r>
                    </a:p>
                  </a:txBody>
                  <a:tcPr/>
                </a:tc>
                <a:extLst>
                  <a:ext uri="{0D108BD9-81ED-4DB2-BD59-A6C34878D82A}">
                    <a16:rowId xmlns:a16="http://schemas.microsoft.com/office/drawing/2014/main" val="10001"/>
                  </a:ext>
                </a:extLst>
              </a:tr>
              <a:tr h="914400">
                <a:tc>
                  <a:txBody>
                    <a:bodyPr/>
                    <a:lstStyle/>
                    <a:p>
                      <a:r>
                        <a:rPr lang="en-US" dirty="0"/>
                        <a:t>Independent teams</a:t>
                      </a:r>
                      <a:r>
                        <a:rPr lang="en-US" baseline="0" dirty="0"/>
                        <a:t> set their own priorities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70C0"/>
                          </a:solidFill>
                        </a:rPr>
                        <a:t>Scaled Agile Framework (</a:t>
                      </a:r>
                      <a:r>
                        <a:rPr lang="en-US" sz="1800" dirty="0" err="1">
                          <a:solidFill>
                            <a:srgbClr val="0070C0"/>
                          </a:solidFill>
                        </a:rPr>
                        <a:t>SAFe</a:t>
                      </a:r>
                      <a:r>
                        <a:rPr lang="en-US" sz="1800" dirty="0">
                          <a:solidFill>
                            <a:srgbClr val="0070C0"/>
                          </a:solidFill>
                        </a:rPr>
                        <a:t>) addresses several challenges of self-directed scrum teams</a:t>
                      </a:r>
                      <a:endParaRPr lang="en-US" dirty="0"/>
                    </a:p>
                  </a:txBody>
                  <a:tcPr/>
                </a:tc>
                <a:extLst>
                  <a:ext uri="{0D108BD9-81ED-4DB2-BD59-A6C34878D82A}">
                    <a16:rowId xmlns:a16="http://schemas.microsoft.com/office/drawing/2014/main" val="10002"/>
                  </a:ext>
                </a:extLst>
              </a:tr>
              <a:tr h="921172">
                <a:tc>
                  <a:txBody>
                    <a:bodyPr/>
                    <a:lstStyle/>
                    <a:p>
                      <a:r>
                        <a:rPr lang="en-US" dirty="0"/>
                        <a:t>Dependencies</a:t>
                      </a:r>
                      <a:r>
                        <a:rPr lang="en-US" baseline="0" dirty="0"/>
                        <a:t> and coordinated value delivery problematic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70C0"/>
                          </a:solidFill>
                        </a:rPr>
                        <a:t>Engage program/portfolio managers to coordinate dependencies across scrums and use</a:t>
                      </a:r>
                      <a:r>
                        <a:rPr lang="en-US" sz="1800" baseline="0" dirty="0">
                          <a:solidFill>
                            <a:srgbClr val="0070C0"/>
                          </a:solidFill>
                        </a:rPr>
                        <a:t> demos and showcases</a:t>
                      </a:r>
                      <a:endParaRPr lang="en-US" dirty="0"/>
                    </a:p>
                  </a:txBody>
                  <a:tcPr/>
                </a:tc>
                <a:extLst>
                  <a:ext uri="{0D108BD9-81ED-4DB2-BD59-A6C34878D82A}">
                    <a16:rowId xmlns:a16="http://schemas.microsoft.com/office/drawing/2014/main" val="10003"/>
                  </a:ext>
                </a:extLst>
              </a:tr>
              <a:tr h="1737360">
                <a:tc>
                  <a:txBody>
                    <a:bodyPr/>
                    <a:lstStyle/>
                    <a:p>
                      <a:r>
                        <a:rPr lang="en-US" dirty="0"/>
                        <a:t>Lack of formal communication to and from self-directed teams may result in waste and/or</a:t>
                      </a:r>
                      <a:r>
                        <a:rPr lang="en-US" baseline="0" dirty="0"/>
                        <a:t> missed value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70C0"/>
                          </a:solidFill>
                        </a:rPr>
                        <a:t>Before every sprint or program increment, PM’s/Scrum Masters/Release Train Engineers consult with product managers and business and IT architects to review any changes in strategy and impact</a:t>
                      </a:r>
                      <a:r>
                        <a:rPr lang="en-US" sz="1800" baseline="0" dirty="0">
                          <a:solidFill>
                            <a:srgbClr val="0070C0"/>
                          </a:solidFill>
                        </a:rPr>
                        <a:t> on feature backlog</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392863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143000"/>
          </a:xfrm>
        </p:spPr>
        <p:txBody>
          <a:bodyPr>
            <a:normAutofit fontScale="90000"/>
          </a:bodyPr>
          <a:lstStyle/>
          <a:p>
            <a:r>
              <a:rPr lang="en-US" dirty="0"/>
              <a:t>Integrating  Business Architecture into Agile methodologies</a:t>
            </a:r>
          </a:p>
        </p:txBody>
      </p:sp>
      <p:sp>
        <p:nvSpPr>
          <p:cNvPr id="3" name="Subtitle 2"/>
          <p:cNvSpPr>
            <a:spLocks noGrp="1"/>
          </p:cNvSpPr>
          <p:nvPr>
            <p:ph type="subTitle" idx="1"/>
          </p:nvPr>
        </p:nvSpPr>
        <p:spPr>
          <a:xfrm>
            <a:off x="838200" y="1524000"/>
            <a:ext cx="8001000" cy="5334000"/>
          </a:xfrm>
        </p:spPr>
        <p:txBody>
          <a:bodyPr>
            <a:normAutofit fontScale="92500" lnSpcReduction="20000"/>
          </a:bodyPr>
          <a:lstStyle/>
          <a:p>
            <a:pPr algn="l"/>
            <a:r>
              <a:rPr lang="en-US" dirty="0">
                <a:solidFill>
                  <a:srgbClr val="0070C0"/>
                </a:solidFill>
              </a:rPr>
              <a:t>Best practice suggests the following cycle:</a:t>
            </a:r>
          </a:p>
          <a:p>
            <a:pPr marL="514350" indent="-514350" algn="l">
              <a:buFont typeface="+mj-lt"/>
              <a:buAutoNum type="arabicPeriod"/>
            </a:pPr>
            <a:r>
              <a:rPr lang="en-US" dirty="0">
                <a:solidFill>
                  <a:srgbClr val="0070C0"/>
                </a:solidFill>
              </a:rPr>
              <a:t>Facilitate Brainstorming about Mission and Vision</a:t>
            </a:r>
          </a:p>
          <a:p>
            <a:pPr marL="514350" indent="-514350" algn="l">
              <a:buFont typeface="+mj-lt"/>
              <a:buAutoNum type="arabicPeriod"/>
            </a:pPr>
            <a:r>
              <a:rPr lang="en-US" dirty="0">
                <a:solidFill>
                  <a:srgbClr val="0070C0"/>
                </a:solidFill>
              </a:rPr>
              <a:t>Conduct customer and stakeholder research </a:t>
            </a:r>
          </a:p>
          <a:p>
            <a:pPr algn="l"/>
            <a:r>
              <a:rPr lang="en-US" sz="1700" dirty="0"/>
              <a:t>(p. 8 of Business Architecture and Agile Methodologies whitepaper by Eric Shane Elliot, Francis </a:t>
            </a:r>
            <a:r>
              <a:rPr lang="en-US" sz="1700" dirty="0" err="1"/>
              <a:t>Fons</a:t>
            </a:r>
            <a:r>
              <a:rPr lang="en-US" sz="1700" dirty="0"/>
              <a:t>, Alex Randell) </a:t>
            </a:r>
            <a:r>
              <a:rPr lang="en-US" dirty="0"/>
              <a:t>Key questions to ask include: </a:t>
            </a:r>
          </a:p>
          <a:p>
            <a:pPr algn="l"/>
            <a:r>
              <a:rPr lang="en-US" dirty="0"/>
              <a:t>• </a:t>
            </a:r>
            <a:r>
              <a:rPr lang="en-US" sz="2800" dirty="0"/>
              <a:t>Who are the key stakeholders? </a:t>
            </a:r>
          </a:p>
          <a:p>
            <a:pPr algn="l"/>
            <a:r>
              <a:rPr lang="en-US" sz="2800" dirty="0"/>
              <a:t>• What pain points are felt by customers? </a:t>
            </a:r>
          </a:p>
          <a:p>
            <a:pPr algn="l"/>
            <a:r>
              <a:rPr lang="en-US" sz="2800" dirty="0"/>
              <a:t>• What pain points are felt by the executives? </a:t>
            </a:r>
          </a:p>
          <a:p>
            <a:pPr algn="l"/>
            <a:r>
              <a:rPr lang="en-US" sz="2800" dirty="0"/>
              <a:t>• What are the immediate business priorities? </a:t>
            </a:r>
          </a:p>
          <a:p>
            <a:pPr algn="l"/>
            <a:r>
              <a:rPr lang="en-US" sz="2800" dirty="0"/>
              <a:t>• What are the pending initiatives and their prioritization? </a:t>
            </a:r>
            <a:endParaRPr lang="en-US" sz="2800" dirty="0">
              <a:solidFill>
                <a:srgbClr val="0070C0"/>
              </a:solidFill>
            </a:endParaRPr>
          </a:p>
          <a:p>
            <a:pPr algn="l"/>
            <a:r>
              <a:rPr lang="en-US" dirty="0">
                <a:solidFill>
                  <a:srgbClr val="0070C0"/>
                </a:solidFill>
              </a:rPr>
              <a:t>3.  Formulate goals and strategies</a:t>
            </a:r>
          </a:p>
        </p:txBody>
      </p:sp>
    </p:spTree>
    <p:extLst>
      <p:ext uri="{BB962C8B-B14F-4D97-AF65-F5344CB8AC3E}">
        <p14:creationId xmlns:p14="http://schemas.microsoft.com/office/powerpoint/2010/main" val="1556979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143000"/>
          </a:xfrm>
        </p:spPr>
        <p:txBody>
          <a:bodyPr>
            <a:normAutofit fontScale="90000"/>
          </a:bodyPr>
          <a:lstStyle/>
          <a:p>
            <a:r>
              <a:rPr lang="en-US" dirty="0"/>
              <a:t>Integrating  Business Architecture into Agile methodologies </a:t>
            </a:r>
            <a:r>
              <a:rPr lang="en-US" sz="3100" dirty="0"/>
              <a:t>(continued)</a:t>
            </a:r>
          </a:p>
        </p:txBody>
      </p:sp>
      <p:sp>
        <p:nvSpPr>
          <p:cNvPr id="3" name="Subtitle 2"/>
          <p:cNvSpPr>
            <a:spLocks noGrp="1"/>
          </p:cNvSpPr>
          <p:nvPr>
            <p:ph type="subTitle" idx="1"/>
          </p:nvPr>
        </p:nvSpPr>
        <p:spPr>
          <a:xfrm>
            <a:off x="381000" y="1524000"/>
            <a:ext cx="8458200" cy="5486400"/>
          </a:xfrm>
        </p:spPr>
        <p:txBody>
          <a:bodyPr>
            <a:normAutofit fontScale="85000" lnSpcReduction="10000"/>
          </a:bodyPr>
          <a:lstStyle/>
          <a:p>
            <a:pPr marL="514350" indent="-514350" algn="l">
              <a:buAutoNum type="arabicPeriod" startAt="4"/>
            </a:pPr>
            <a:r>
              <a:rPr lang="en-US" dirty="0">
                <a:solidFill>
                  <a:srgbClr val="0070C0"/>
                </a:solidFill>
              </a:rPr>
              <a:t>Review capability maturity (Assumes organization mapped capabilities already) and utilize performance dashboard and analysis tools like</a:t>
            </a:r>
            <a:r>
              <a:rPr lang="en-US" dirty="0">
                <a:solidFill>
                  <a:schemeClr val="accent5">
                    <a:lumMod val="75000"/>
                  </a:schemeClr>
                </a:solidFill>
              </a:rPr>
              <a:t> </a:t>
            </a:r>
            <a:r>
              <a:rPr lang="en-US" dirty="0">
                <a:solidFill>
                  <a:srgbClr val="0070C0"/>
                </a:solidFill>
              </a:rPr>
              <a:t>Porter’s Five Forces model</a:t>
            </a:r>
            <a:r>
              <a:rPr lang="en-US" sz="3100" baseline="30000" dirty="0">
                <a:solidFill>
                  <a:srgbClr val="0070C0"/>
                </a:solidFill>
              </a:rPr>
              <a:t>(5)</a:t>
            </a:r>
            <a:r>
              <a:rPr lang="en-US" sz="3100" dirty="0">
                <a:solidFill>
                  <a:srgbClr val="0070C0"/>
                </a:solidFill>
              </a:rPr>
              <a:t>, </a:t>
            </a:r>
            <a:r>
              <a:rPr lang="en-US" dirty="0">
                <a:solidFill>
                  <a:srgbClr val="0070C0"/>
                </a:solidFill>
              </a:rPr>
              <a:t>the Business Model Canvas</a:t>
            </a:r>
            <a:r>
              <a:rPr lang="en-US" baseline="30000" dirty="0">
                <a:solidFill>
                  <a:srgbClr val="0070C0"/>
                </a:solidFill>
              </a:rPr>
              <a:t>(6)</a:t>
            </a:r>
            <a:r>
              <a:rPr lang="en-US" dirty="0">
                <a:solidFill>
                  <a:srgbClr val="0070C0"/>
                </a:solidFill>
              </a:rPr>
              <a:t>, SWOT Analysis</a:t>
            </a:r>
            <a:r>
              <a:rPr lang="en-US" baseline="30000" dirty="0">
                <a:solidFill>
                  <a:srgbClr val="0070C0"/>
                </a:solidFill>
              </a:rPr>
              <a:t>(7)</a:t>
            </a:r>
            <a:r>
              <a:rPr lang="en-US" dirty="0">
                <a:solidFill>
                  <a:srgbClr val="0070C0"/>
                </a:solidFill>
              </a:rPr>
              <a:t> and/o</a:t>
            </a:r>
            <a:r>
              <a:rPr lang="en-US" dirty="0">
                <a:solidFill>
                  <a:schemeClr val="accent5">
                    <a:lumMod val="50000"/>
                  </a:schemeClr>
                </a:solidFill>
              </a:rPr>
              <a:t>r</a:t>
            </a:r>
            <a:r>
              <a:rPr lang="en-US" dirty="0"/>
              <a:t> </a:t>
            </a:r>
            <a:r>
              <a:rPr lang="en-US" dirty="0">
                <a:solidFill>
                  <a:srgbClr val="0070C0"/>
                </a:solidFill>
              </a:rPr>
              <a:t>Impact Grid </a:t>
            </a:r>
            <a:r>
              <a:rPr lang="en-US" sz="3400" baseline="30000" dirty="0">
                <a:solidFill>
                  <a:srgbClr val="0070C0"/>
                </a:solidFill>
              </a:rPr>
              <a:t>(3)</a:t>
            </a:r>
          </a:p>
          <a:p>
            <a:pPr algn="l"/>
            <a:endParaRPr lang="en-US" sz="3400" baseline="30000" dirty="0">
              <a:solidFill>
                <a:srgbClr val="0070C0"/>
              </a:solidFill>
            </a:endParaRPr>
          </a:p>
          <a:p>
            <a:pPr marL="514350" indent="-514350" algn="l">
              <a:buAutoNum type="arabicPeriod" startAt="5"/>
            </a:pPr>
            <a:r>
              <a:rPr lang="en-US" dirty="0">
                <a:solidFill>
                  <a:srgbClr val="0070C0"/>
                </a:solidFill>
              </a:rPr>
              <a:t>Prepare Business Architecture deliverables focused on goals and strategies and business model canvases</a:t>
            </a:r>
          </a:p>
          <a:p>
            <a:pPr marL="914400" lvl="1" indent="-457200" algn="l">
              <a:buFont typeface="Wingdings" panose="05000000000000000000" pitchFamily="2" charset="2"/>
              <a:buChar char="Ø"/>
            </a:pPr>
            <a:r>
              <a:rPr lang="en-US" dirty="0">
                <a:solidFill>
                  <a:srgbClr val="0070C0"/>
                </a:solidFill>
              </a:rPr>
              <a:t>Strategy maps</a:t>
            </a:r>
          </a:p>
          <a:p>
            <a:pPr marL="914400" lvl="1" indent="-457200" algn="l">
              <a:buFont typeface="Wingdings" panose="05000000000000000000" pitchFamily="2" charset="2"/>
              <a:buChar char="Ø"/>
            </a:pPr>
            <a:r>
              <a:rPr lang="en-US" dirty="0">
                <a:solidFill>
                  <a:srgbClr val="0070C0"/>
                </a:solidFill>
              </a:rPr>
              <a:t>Capability heat maps</a:t>
            </a:r>
          </a:p>
          <a:p>
            <a:pPr marL="914400" lvl="1" indent="-457200" algn="l">
              <a:buFont typeface="Wingdings" panose="05000000000000000000" pitchFamily="2" charset="2"/>
              <a:buChar char="Ø"/>
            </a:pPr>
            <a:r>
              <a:rPr lang="en-US" dirty="0">
                <a:solidFill>
                  <a:srgbClr val="0070C0"/>
                </a:solidFill>
              </a:rPr>
              <a:t>Value streams</a:t>
            </a:r>
          </a:p>
          <a:p>
            <a:pPr marL="914400" lvl="1" indent="-457200" algn="l">
              <a:buFont typeface="Wingdings" panose="05000000000000000000" pitchFamily="2" charset="2"/>
              <a:buChar char="Ø"/>
            </a:pPr>
            <a:r>
              <a:rPr lang="en-US" dirty="0">
                <a:solidFill>
                  <a:srgbClr val="0070C0"/>
                </a:solidFill>
              </a:rPr>
              <a:t>Process maps, context diagrams, role relationship diagrams, and information maps, desired versus current state</a:t>
            </a:r>
          </a:p>
          <a:p>
            <a:pPr algn="l"/>
            <a:endParaRPr lang="en-US" dirty="0">
              <a:solidFill>
                <a:srgbClr val="0070C0"/>
              </a:solidFill>
            </a:endParaRPr>
          </a:p>
          <a:p>
            <a:pPr marL="514350" indent="-514350" algn="l">
              <a:buAutoNum type="arabicPeriod" startAt="6"/>
            </a:pPr>
            <a:endParaRPr lang="en-US" dirty="0">
              <a:solidFill>
                <a:srgbClr val="0070C0"/>
              </a:solidFill>
            </a:endParaRPr>
          </a:p>
        </p:txBody>
      </p:sp>
    </p:spTree>
    <p:extLst>
      <p:ext uri="{BB962C8B-B14F-4D97-AF65-F5344CB8AC3E}">
        <p14:creationId xmlns:p14="http://schemas.microsoft.com/office/powerpoint/2010/main" val="523121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Appendix: Value Stream and Capability Heat Map Simple Examples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0006881"/>
              </p:ext>
            </p:extLst>
          </p:nvPr>
        </p:nvGraphicFramePr>
        <p:xfrm>
          <a:off x="464234" y="2374510"/>
          <a:ext cx="8229600" cy="990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431042" y="3124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64696994"/>
              </p:ext>
            </p:extLst>
          </p:nvPr>
        </p:nvGraphicFramePr>
        <p:xfrm>
          <a:off x="1295400" y="4724400"/>
          <a:ext cx="6477000" cy="1280160"/>
        </p:xfrm>
        <a:graphic>
          <a:graphicData uri="http://schemas.openxmlformats.org/drawingml/2006/table">
            <a:tbl>
              <a:tblPr firstRow="1" bandRow="1">
                <a:tableStyleId>{5C22544A-7EE6-4342-B048-85BDC9FD1C3A}</a:tableStyleId>
              </a:tblPr>
              <a:tblGrid>
                <a:gridCol w="2159000">
                  <a:extLst>
                    <a:ext uri="{9D8B030D-6E8A-4147-A177-3AD203B41FA5}">
                      <a16:colId xmlns:a16="http://schemas.microsoft.com/office/drawing/2014/main" val="20000"/>
                    </a:ext>
                  </a:extLst>
                </a:gridCol>
                <a:gridCol w="2159000">
                  <a:extLst>
                    <a:ext uri="{9D8B030D-6E8A-4147-A177-3AD203B41FA5}">
                      <a16:colId xmlns:a16="http://schemas.microsoft.com/office/drawing/2014/main" val="20001"/>
                    </a:ext>
                  </a:extLst>
                </a:gridCol>
                <a:gridCol w="2159000">
                  <a:extLst>
                    <a:ext uri="{9D8B030D-6E8A-4147-A177-3AD203B41FA5}">
                      <a16:colId xmlns:a16="http://schemas.microsoft.com/office/drawing/2014/main" val="20002"/>
                    </a:ext>
                  </a:extLst>
                </a:gridCol>
              </a:tblGrid>
              <a:tr h="640080">
                <a:tc>
                  <a:txBody>
                    <a:bodyPr/>
                    <a:lstStyle/>
                    <a:p>
                      <a:r>
                        <a:rPr lang="en-US" dirty="0">
                          <a:solidFill>
                            <a:schemeClr val="tx1"/>
                          </a:solidFill>
                        </a:rPr>
                        <a:t>Financial</a:t>
                      </a:r>
                      <a:r>
                        <a:rPr lang="en-US" baseline="0" dirty="0">
                          <a:solidFill>
                            <a:schemeClr val="tx1"/>
                          </a:solidFill>
                        </a:rPr>
                        <a:t> Management</a:t>
                      </a:r>
                      <a:endParaRPr lang="en-US" dirty="0">
                        <a:solidFill>
                          <a:schemeClr val="tx1"/>
                        </a:solidFill>
                      </a:endParaRPr>
                    </a:p>
                  </a:txBody>
                  <a:tcPr>
                    <a:solidFill>
                      <a:srgbClr val="00B050"/>
                    </a:solidFill>
                  </a:tcPr>
                </a:tc>
                <a:tc>
                  <a:txBody>
                    <a:bodyPr/>
                    <a:lstStyle/>
                    <a:p>
                      <a:r>
                        <a:rPr lang="en-US" dirty="0">
                          <a:solidFill>
                            <a:schemeClr val="tx1"/>
                          </a:solidFill>
                        </a:rPr>
                        <a:t>Human Resource</a:t>
                      </a:r>
                      <a:r>
                        <a:rPr lang="en-US" baseline="0" dirty="0">
                          <a:solidFill>
                            <a:schemeClr val="tx1"/>
                          </a:solidFill>
                        </a:rPr>
                        <a:t> Management</a:t>
                      </a:r>
                      <a:endParaRPr lang="en-US" dirty="0">
                        <a:solidFill>
                          <a:schemeClr val="tx1"/>
                        </a:solidFill>
                      </a:endParaRPr>
                    </a:p>
                  </a:txBody>
                  <a:tcPr>
                    <a:solidFill>
                      <a:srgbClr val="FFFF00"/>
                    </a:solidFill>
                  </a:tcPr>
                </a:tc>
                <a:tc>
                  <a:txBody>
                    <a:bodyPr/>
                    <a:lstStyle/>
                    <a:p>
                      <a:r>
                        <a:rPr lang="en-US" dirty="0">
                          <a:solidFill>
                            <a:schemeClr val="tx1"/>
                          </a:solidFill>
                        </a:rPr>
                        <a:t>Marketing Management</a:t>
                      </a:r>
                    </a:p>
                  </a:txBody>
                  <a:tcPr>
                    <a:solidFill>
                      <a:srgbClr val="FF0000"/>
                    </a:solidFill>
                  </a:tcPr>
                </a:tc>
                <a:extLst>
                  <a:ext uri="{0D108BD9-81ED-4DB2-BD59-A6C34878D82A}">
                    <a16:rowId xmlns:a16="http://schemas.microsoft.com/office/drawing/2014/main" val="10000"/>
                  </a:ext>
                </a:extLst>
              </a:tr>
              <a:tr h="640080">
                <a:tc>
                  <a:txBody>
                    <a:bodyPr/>
                    <a:lstStyle/>
                    <a:p>
                      <a:r>
                        <a:rPr lang="en-US" dirty="0"/>
                        <a:t>Customer Management</a:t>
                      </a:r>
                    </a:p>
                  </a:txBody>
                  <a:tcPr>
                    <a:solidFill>
                      <a:srgbClr val="FF0000"/>
                    </a:solidFill>
                  </a:tcPr>
                </a:tc>
                <a:tc>
                  <a:txBody>
                    <a:bodyPr/>
                    <a:lstStyle/>
                    <a:p>
                      <a:r>
                        <a:rPr lang="en-US" dirty="0"/>
                        <a:t>Production Management</a:t>
                      </a:r>
                    </a:p>
                  </a:txBody>
                  <a:tcPr>
                    <a:solidFill>
                      <a:srgbClr val="00B050"/>
                    </a:solidFill>
                  </a:tcPr>
                </a:tc>
                <a:tc>
                  <a:txBody>
                    <a:bodyPr/>
                    <a:lstStyle/>
                    <a:p>
                      <a:r>
                        <a:rPr lang="en-US" dirty="0"/>
                        <a:t>Product Management</a:t>
                      </a:r>
                    </a:p>
                  </a:txBody>
                  <a:tcPr>
                    <a:solidFill>
                      <a:srgbClr val="FFFF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924191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143000"/>
          </a:xfrm>
        </p:spPr>
        <p:txBody>
          <a:bodyPr>
            <a:normAutofit fontScale="90000"/>
          </a:bodyPr>
          <a:lstStyle/>
          <a:p>
            <a:r>
              <a:rPr lang="en-US" dirty="0"/>
              <a:t>Integrating  Business Architecture into Agile methodologies </a:t>
            </a:r>
            <a:r>
              <a:rPr lang="en-US" sz="3100" dirty="0"/>
              <a:t>(continued)</a:t>
            </a:r>
          </a:p>
        </p:txBody>
      </p:sp>
      <p:sp>
        <p:nvSpPr>
          <p:cNvPr id="3" name="Subtitle 2"/>
          <p:cNvSpPr>
            <a:spLocks noGrp="1"/>
          </p:cNvSpPr>
          <p:nvPr>
            <p:ph type="subTitle" idx="1"/>
          </p:nvPr>
        </p:nvSpPr>
        <p:spPr>
          <a:xfrm>
            <a:off x="381000" y="1524000"/>
            <a:ext cx="8458200" cy="5486400"/>
          </a:xfrm>
        </p:spPr>
        <p:txBody>
          <a:bodyPr>
            <a:normAutofit/>
          </a:bodyPr>
          <a:lstStyle/>
          <a:p>
            <a:pPr marL="514350" indent="-514350" algn="l">
              <a:buAutoNum type="arabicPeriod" startAt="6"/>
            </a:pPr>
            <a:r>
              <a:rPr lang="en-US" dirty="0">
                <a:solidFill>
                  <a:srgbClr val="0070C0"/>
                </a:solidFill>
              </a:rPr>
              <a:t>Business Architects collaborate with Agile portfolio and program management teams on Epic, Feature, and Backlog prioritization</a:t>
            </a:r>
          </a:p>
          <a:p>
            <a:pPr marL="914400" lvl="1" indent="-457200" algn="l">
              <a:buFont typeface="Wingdings" panose="05000000000000000000" pitchFamily="2" charset="2"/>
              <a:buChar char="Ø"/>
            </a:pPr>
            <a:r>
              <a:rPr lang="en-US" dirty="0">
                <a:solidFill>
                  <a:srgbClr val="0070C0"/>
                </a:solidFill>
              </a:rPr>
              <a:t>Use end to end scenarios, context diagrams, and value streams to frame desired outcomes for relevant stakeholders</a:t>
            </a:r>
          </a:p>
          <a:p>
            <a:pPr marL="914400" lvl="1" indent="-457200" algn="l">
              <a:buFont typeface="Wingdings" panose="05000000000000000000" pitchFamily="2" charset="2"/>
              <a:buChar char="Ø"/>
            </a:pPr>
            <a:r>
              <a:rPr lang="en-US" dirty="0">
                <a:solidFill>
                  <a:srgbClr val="0070C0"/>
                </a:solidFill>
              </a:rPr>
              <a:t>Use WSJF or like concept for backlog prioritization -&gt; Cost of Delay/Job Size, ranking highest to lowest</a:t>
            </a:r>
          </a:p>
          <a:p>
            <a:pPr marL="914400" lvl="1" indent="-457200" algn="l">
              <a:buFont typeface="Wingdings" panose="05000000000000000000" pitchFamily="2" charset="2"/>
              <a:buChar char="Ø"/>
            </a:pPr>
            <a:r>
              <a:rPr lang="en-US" dirty="0">
                <a:solidFill>
                  <a:srgbClr val="0070C0"/>
                </a:solidFill>
              </a:rPr>
              <a:t>Facilitate discussions around base values for business value, time criticality, risk reduction/opportunity enablement, and job size</a:t>
            </a:r>
          </a:p>
          <a:p>
            <a:pPr lvl="1" algn="l"/>
            <a:endParaRPr lang="en-US" dirty="0">
              <a:solidFill>
                <a:srgbClr val="0070C0"/>
              </a:solidFill>
            </a:endParaRPr>
          </a:p>
          <a:p>
            <a:pPr marL="514350" indent="-514350" algn="l">
              <a:buAutoNum type="arabicPeriod" startAt="6"/>
            </a:pPr>
            <a:endParaRPr lang="en-US" dirty="0">
              <a:solidFill>
                <a:srgbClr val="0070C0"/>
              </a:solidFill>
            </a:endParaRPr>
          </a:p>
        </p:txBody>
      </p:sp>
    </p:spTree>
    <p:extLst>
      <p:ext uri="{BB962C8B-B14F-4D97-AF65-F5344CB8AC3E}">
        <p14:creationId xmlns:p14="http://schemas.microsoft.com/office/powerpoint/2010/main" val="2150411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5181599"/>
          </a:xfrm>
        </p:spPr>
        <p:txBody>
          <a:bodyPr>
            <a:normAutofit fontScale="90000"/>
          </a:bodyPr>
          <a:lstStyle/>
          <a:p>
            <a:r>
              <a:rPr lang="en-US" dirty="0"/>
              <a:t>Resources</a:t>
            </a:r>
            <a:br>
              <a:rPr lang="en-US" dirty="0"/>
            </a:br>
            <a:r>
              <a:rPr lang="en-US" sz="2700" dirty="0"/>
              <a:t>1) John </a:t>
            </a:r>
            <a:r>
              <a:rPr lang="en-US" sz="2700" dirty="0" err="1"/>
              <a:t>Stenbeck</a:t>
            </a:r>
            <a:r>
              <a:rPr lang="en-US" sz="2700" dirty="0"/>
              <a:t>, PMP, PMI-ACP, CSM, CSP  of GR8PM</a:t>
            </a:r>
            <a:br>
              <a:rPr lang="en-US" sz="2700" dirty="0"/>
            </a:br>
            <a:br>
              <a:rPr lang="en-US" sz="2700" dirty="0"/>
            </a:br>
            <a:r>
              <a:rPr lang="en-US" sz="2700" dirty="0"/>
              <a:t>2) ASPE – PMI Agile Certified Practitioner Workshop Materials in </a:t>
            </a:r>
            <a:r>
              <a:rPr lang="en-US" sz="2700" dirty="0" err="1"/>
              <a:t>conjuction</a:t>
            </a:r>
            <a:r>
              <a:rPr lang="en-US" sz="2700" dirty="0"/>
              <a:t> with </a:t>
            </a:r>
            <a:r>
              <a:rPr lang="en-US" sz="2700" dirty="0" err="1"/>
              <a:t>Davisbase</a:t>
            </a:r>
            <a:r>
              <a:rPr lang="en-US" sz="2700" dirty="0"/>
              <a:t>, now part of Solutions IQ</a:t>
            </a:r>
            <a:br>
              <a:rPr lang="en-US" sz="2700" dirty="0"/>
            </a:br>
            <a:br>
              <a:rPr lang="en-US" sz="2700" dirty="0"/>
            </a:br>
            <a:r>
              <a:rPr lang="en-US" sz="2700" dirty="0"/>
              <a:t>3) Impact Grid is part of methodology developed and employed by </a:t>
            </a:r>
            <a:r>
              <a:rPr lang="en-US" sz="2700" dirty="0" err="1"/>
              <a:t>SentientPoint</a:t>
            </a:r>
            <a:r>
              <a:rPr lang="en-US" sz="2700" dirty="0"/>
              <a:t> principal partners Jack </a:t>
            </a:r>
            <a:r>
              <a:rPr lang="en-US" sz="2700" dirty="0" err="1"/>
              <a:t>Hilty</a:t>
            </a:r>
            <a:r>
              <a:rPr lang="en-US" sz="2700" dirty="0"/>
              <a:t> and Janice </a:t>
            </a:r>
            <a:r>
              <a:rPr lang="en-US" sz="2700" dirty="0" err="1"/>
              <a:t>Koerber</a:t>
            </a:r>
            <a:br>
              <a:rPr lang="en-US" sz="2700" dirty="0"/>
            </a:br>
            <a:br>
              <a:rPr lang="en-US" sz="2700" dirty="0"/>
            </a:br>
            <a:r>
              <a:rPr lang="en-US" sz="2700" dirty="0"/>
              <a:t>4) Business Architecture Guild, </a:t>
            </a:r>
            <a:r>
              <a:rPr lang="en-US" sz="2700" i="1" dirty="0"/>
              <a:t>A Guide to the Business Architecture Body of Knowledge™, v 5.1 (BIZBOK® Guide</a:t>
            </a:r>
            <a:r>
              <a:rPr lang="en-US" sz="2700" dirty="0"/>
              <a:t>), 2016. Part 1, Page 1. </a:t>
            </a:r>
            <a:br>
              <a:rPr lang="en-US" sz="2700" dirty="0"/>
            </a:br>
            <a:br>
              <a:rPr lang="en-US" sz="2800" dirty="0"/>
            </a:br>
            <a:br>
              <a:rPr lang="en-US" sz="2800" dirty="0"/>
            </a:br>
            <a:endParaRPr lang="en-US" sz="2800" dirty="0"/>
          </a:p>
        </p:txBody>
      </p:sp>
    </p:spTree>
    <p:extLst>
      <p:ext uri="{BB962C8B-B14F-4D97-AF65-F5344CB8AC3E}">
        <p14:creationId xmlns:p14="http://schemas.microsoft.com/office/powerpoint/2010/main" val="9392172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5410199"/>
          </a:xfrm>
        </p:spPr>
        <p:txBody>
          <a:bodyPr>
            <a:normAutofit fontScale="90000"/>
          </a:bodyPr>
          <a:lstStyle/>
          <a:p>
            <a:r>
              <a:rPr lang="en-US" dirty="0"/>
              <a:t>Resources</a:t>
            </a:r>
            <a:br>
              <a:rPr lang="en-US" dirty="0"/>
            </a:br>
            <a:br>
              <a:rPr lang="en-US" sz="2800" dirty="0"/>
            </a:br>
            <a:r>
              <a:rPr lang="en-US" sz="2800" dirty="0"/>
              <a:t>5 ) "Porter Five Forces Analysis." </a:t>
            </a:r>
            <a:r>
              <a:rPr lang="en-US" sz="2800" i="1" dirty="0"/>
              <a:t>Wikipedia</a:t>
            </a:r>
            <a:r>
              <a:rPr lang="en-US" sz="2800" dirty="0"/>
              <a:t>. Wikimedia Foundation, Mar. 2014. Web. Nov. 2014. </a:t>
            </a:r>
            <a:br>
              <a:rPr lang="en-US" sz="2800" dirty="0"/>
            </a:br>
            <a:br>
              <a:rPr lang="en-US" sz="2800" dirty="0"/>
            </a:br>
            <a:r>
              <a:rPr lang="en-US" sz="2800" dirty="0"/>
              <a:t>6) Business Model Generation, A. </a:t>
            </a:r>
            <a:r>
              <a:rPr lang="en-US" sz="2800" dirty="0" err="1"/>
              <a:t>Osterwalder</a:t>
            </a:r>
            <a:r>
              <a:rPr lang="en-US" sz="2800" dirty="0"/>
              <a:t>, Yves </a:t>
            </a:r>
            <a:r>
              <a:rPr lang="en-US" sz="2800" dirty="0" err="1"/>
              <a:t>Pigneur</a:t>
            </a:r>
            <a:r>
              <a:rPr lang="en-US" sz="2800" dirty="0"/>
              <a:t> et al., self-published, 2010. </a:t>
            </a:r>
            <a:br>
              <a:rPr lang="en-US" sz="2800" dirty="0"/>
            </a:br>
            <a:br>
              <a:rPr lang="en-US" sz="2800" dirty="0"/>
            </a:br>
            <a:r>
              <a:rPr lang="en-US" sz="2800" dirty="0"/>
              <a:t>7) Business Architecture Guild, </a:t>
            </a:r>
            <a:r>
              <a:rPr lang="en-US" sz="2800" i="1" dirty="0"/>
              <a:t>A Guide to the Business Architecture Body of Knowledge™, v 5.1 (BIZBOK® Guide), </a:t>
            </a:r>
            <a:r>
              <a:rPr lang="en-US" sz="2800" dirty="0"/>
              <a:t>2014. Section 2.1, Pages 27-28. </a:t>
            </a:r>
            <a:br>
              <a:rPr lang="en-US" sz="2800" dirty="0"/>
            </a:br>
            <a:br>
              <a:rPr lang="en-US" sz="2800" dirty="0"/>
            </a:br>
            <a:r>
              <a:rPr lang="en-US" sz="2800" dirty="0"/>
              <a:t>8) “5 Reasons to Consider (</a:t>
            </a:r>
            <a:r>
              <a:rPr lang="en-US" sz="2800" dirty="0" err="1"/>
              <a:t>SAFe</a:t>
            </a:r>
            <a:r>
              <a:rPr lang="en-US" sz="2800" dirty="0"/>
              <a:t>®</a:t>
            </a:r>
            <a:r>
              <a:rPr lang="en-US" sz="2800" baseline="30000" dirty="0"/>
              <a:t>®</a:t>
            </a:r>
            <a:r>
              <a:rPr lang="en-US" sz="2800" dirty="0"/>
              <a:t>)” Josh Fruit Solutions IQ Blog Post from January 28, 2016</a:t>
            </a:r>
            <a:br>
              <a:rPr lang="en-US" sz="2800" dirty="0"/>
            </a:br>
            <a:br>
              <a:rPr lang="en-US" sz="2700" dirty="0"/>
            </a:br>
            <a:r>
              <a:rPr lang="en-US" sz="2700" dirty="0"/>
              <a:t>9) Dean </a:t>
            </a:r>
            <a:r>
              <a:rPr lang="en-US" sz="2700" dirty="0" err="1"/>
              <a:t>Leffingwell</a:t>
            </a:r>
            <a:r>
              <a:rPr lang="en-US" sz="2700" dirty="0"/>
              <a:t>, in a January 31, 2016 post to the </a:t>
            </a:r>
            <a:r>
              <a:rPr lang="en-US" sz="2700" u="sng" dirty="0">
                <a:hlinkClick r:id="rId2"/>
              </a:rPr>
              <a:t>www.scaledagileframework.com</a:t>
            </a:r>
            <a:r>
              <a:rPr lang="en-US" sz="2700" dirty="0"/>
              <a:t> </a:t>
            </a:r>
            <a:br>
              <a:rPr lang="en-US" sz="2400" dirty="0"/>
            </a:br>
            <a:br>
              <a:rPr lang="en-US" sz="2800" dirty="0"/>
            </a:br>
            <a:endParaRPr lang="en-US" sz="2800" dirty="0"/>
          </a:p>
        </p:txBody>
      </p:sp>
    </p:spTree>
    <p:extLst>
      <p:ext uri="{BB962C8B-B14F-4D97-AF65-F5344CB8AC3E}">
        <p14:creationId xmlns:p14="http://schemas.microsoft.com/office/powerpoint/2010/main" val="1007514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66800"/>
            <a:ext cx="7772400" cy="5410199"/>
          </a:xfrm>
        </p:spPr>
        <p:txBody>
          <a:bodyPr>
            <a:normAutofit fontScale="90000"/>
          </a:bodyPr>
          <a:lstStyle/>
          <a:p>
            <a:r>
              <a:rPr lang="en-US" dirty="0"/>
              <a:t>Resources</a:t>
            </a:r>
            <a:br>
              <a:rPr lang="en-US" dirty="0"/>
            </a:br>
            <a:br>
              <a:rPr lang="en-US" sz="2800" dirty="0"/>
            </a:br>
            <a:r>
              <a:rPr lang="en-US" sz="2800" dirty="0"/>
              <a:t>10) Renee Batts, Senior Business Architect at Principal </a:t>
            </a:r>
            <a:br>
              <a:rPr lang="en-US" sz="2800" dirty="0"/>
            </a:br>
            <a:br>
              <a:rPr lang="en-US" sz="2800" dirty="0"/>
            </a:br>
            <a:r>
              <a:rPr lang="en-US" sz="2800" dirty="0"/>
              <a:t>11) Sebastian Escobar, Senior Business Architect at STA Group and Renee Batts, from their webinar presentation in 2016 to the Business Architecture Guild about </a:t>
            </a:r>
            <a:r>
              <a:rPr lang="en-US" sz="2800" dirty="0" err="1"/>
              <a:t>SAFe</a:t>
            </a:r>
            <a:r>
              <a:rPr lang="en-US" sz="2800" dirty="0"/>
              <a:t> and Business Architecture</a:t>
            </a:r>
            <a:br>
              <a:rPr lang="en-US" sz="2800" dirty="0"/>
            </a:br>
            <a:br>
              <a:rPr lang="en-US" sz="2800" dirty="0"/>
            </a:br>
            <a:r>
              <a:rPr lang="en-US" sz="2800" dirty="0"/>
              <a:t>12) Role Relationship Concept Developed by Sebastian Escobar with assistance from Solutions IQ and used by Frank </a:t>
            </a:r>
            <a:r>
              <a:rPr lang="en-US" sz="2800" dirty="0" err="1"/>
              <a:t>Fons</a:t>
            </a:r>
            <a:br>
              <a:rPr lang="en-US" sz="2800" dirty="0"/>
            </a:br>
            <a:endParaRPr lang="en-US" sz="2800" dirty="0"/>
          </a:p>
        </p:txBody>
      </p:sp>
    </p:spTree>
    <p:extLst>
      <p:ext uri="{BB962C8B-B14F-4D97-AF65-F5344CB8AC3E}">
        <p14:creationId xmlns:p14="http://schemas.microsoft.com/office/powerpoint/2010/main" val="38299539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791199"/>
          </a:xfrm>
        </p:spPr>
        <p:txBody>
          <a:bodyPr>
            <a:normAutofit fontScale="90000"/>
          </a:bodyPr>
          <a:lstStyle/>
          <a:p>
            <a:pPr lvl="0"/>
            <a:r>
              <a:rPr lang="en-US" dirty="0"/>
              <a:t>Resources</a:t>
            </a:r>
            <a:br>
              <a:rPr lang="en-US" dirty="0"/>
            </a:br>
            <a:br>
              <a:rPr lang="en-US" dirty="0"/>
            </a:br>
            <a:r>
              <a:rPr lang="en-US" sz="3600" dirty="0"/>
              <a:t>13)</a:t>
            </a:r>
            <a:r>
              <a:rPr lang="en-US" dirty="0"/>
              <a:t> </a:t>
            </a:r>
            <a:r>
              <a:rPr lang="en-US" sz="2700" b="1" dirty="0">
                <a:hlinkClick r:id="rId2" tooltip="Permanent link to Why Agile Initiatives Fail and Why DevOps Initiatives Should Worry"/>
              </a:rPr>
              <a:t>Why Agile Initiatives Fail and Why DevOps Initiatives Should Worry </a:t>
            </a:r>
            <a:br>
              <a:rPr lang="en-US" sz="2700" b="1" dirty="0"/>
            </a:br>
            <a:r>
              <a:rPr lang="en-US" sz="2700" dirty="0"/>
              <a:t>July 17, 2013</a:t>
            </a:r>
            <a:br>
              <a:rPr lang="en-US" sz="2700" dirty="0"/>
            </a:br>
            <a:r>
              <a:rPr lang="en-US" sz="2700" dirty="0"/>
              <a:t>By </a:t>
            </a:r>
            <a:r>
              <a:rPr lang="en-US" sz="2700" dirty="0">
                <a:hlinkClick r:id="rId3" tooltip="Posts by Mike Kavis"/>
              </a:rPr>
              <a:t>Mike </a:t>
            </a:r>
            <a:r>
              <a:rPr lang="en-US" sz="2700" dirty="0" err="1">
                <a:hlinkClick r:id="rId3" tooltip="Posts by Mike Kavis"/>
              </a:rPr>
              <a:t>Kavis</a:t>
            </a:r>
            <a:r>
              <a:rPr lang="en-US" sz="2700" dirty="0"/>
              <a:t> (</a:t>
            </a:r>
            <a:r>
              <a:rPr lang="en-US" sz="2700" dirty="0">
                <a:hlinkClick r:id="rId4"/>
              </a:rPr>
              <a:t>Mike </a:t>
            </a:r>
            <a:r>
              <a:rPr lang="en-US" sz="2700" dirty="0" err="1">
                <a:hlinkClick r:id="rId4"/>
              </a:rPr>
              <a:t>Kavis</a:t>
            </a:r>
            <a:r>
              <a:rPr lang="en-US" sz="2700" dirty="0">
                <a:hlinkClick r:id="rId4"/>
              </a:rPr>
              <a:t> on Google+</a:t>
            </a:r>
            <a:r>
              <a:rPr lang="en-US" sz="2700" dirty="0"/>
              <a:t>)</a:t>
            </a:r>
            <a:br>
              <a:rPr lang="en-US" sz="2700" dirty="0"/>
            </a:br>
            <a:br>
              <a:rPr lang="en-US" sz="2700" dirty="0"/>
            </a:br>
            <a:r>
              <a:rPr lang="en-US" sz="3200" dirty="0"/>
              <a:t>14)</a:t>
            </a:r>
            <a:r>
              <a:rPr lang="en-US" sz="2700" dirty="0"/>
              <a:t> </a:t>
            </a:r>
            <a:r>
              <a:rPr lang="en-US" sz="2700" b="1" dirty="0"/>
              <a:t>Blending Traditional and Agile Project Documentation </a:t>
            </a:r>
            <a:br>
              <a:rPr lang="en-US" sz="2700" dirty="0"/>
            </a:br>
            <a:r>
              <a:rPr lang="en-US" sz="2700" b="1" dirty="0"/>
              <a:t>A project Portfolio Perspective, </a:t>
            </a:r>
            <a:r>
              <a:rPr lang="en-US" sz="2700" dirty="0"/>
              <a:t>Fergal McGovern, Founder, </a:t>
            </a:r>
            <a:r>
              <a:rPr lang="en-US" sz="2700" dirty="0" err="1"/>
              <a:t>VisibleThread</a:t>
            </a:r>
            <a:r>
              <a:rPr lang="en-US" sz="2700" dirty="0"/>
              <a:t> </a:t>
            </a:r>
            <a:br>
              <a:rPr lang="en-US" sz="2700" dirty="0"/>
            </a:br>
            <a:br>
              <a:rPr lang="en-US" sz="2700" dirty="0"/>
            </a:br>
            <a:r>
              <a:rPr lang="en-US" sz="2700" dirty="0"/>
              <a:t>15) “Business Architecture and Agile Methodologies”, A Business Architecture Guild Whitepaper, February 2015, Eric Shayne Elliott, Francis </a:t>
            </a:r>
            <a:r>
              <a:rPr lang="en-US" sz="2700" dirty="0" err="1"/>
              <a:t>Fons</a:t>
            </a:r>
            <a:r>
              <a:rPr lang="en-US" sz="2700" dirty="0"/>
              <a:t>, Alex Randell</a:t>
            </a:r>
          </a:p>
        </p:txBody>
      </p:sp>
    </p:spTree>
    <p:extLst>
      <p:ext uri="{BB962C8B-B14F-4D97-AF65-F5344CB8AC3E}">
        <p14:creationId xmlns:p14="http://schemas.microsoft.com/office/powerpoint/2010/main" val="2950027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Care about </a:t>
            </a:r>
            <a:r>
              <a:rPr lang="en-US" dirty="0" err="1"/>
              <a:t>SAFe</a:t>
            </a:r>
            <a:r>
              <a:rPr lang="en-US" dirty="0"/>
              <a:t>?</a:t>
            </a: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endParaRPr lang="en-US" sz="2400" dirty="0"/>
          </a:p>
          <a:p>
            <a:pPr marL="571500" indent="-571500" algn="l">
              <a:buFont typeface="Arial" pitchFamily="34" charset="0"/>
              <a:buChar char="•"/>
            </a:pPr>
            <a:r>
              <a:rPr lang="en-US" sz="2800" dirty="0"/>
              <a:t>2016 PMI survey published in </a:t>
            </a:r>
            <a:r>
              <a:rPr lang="en-US" sz="2800" i="1" dirty="0"/>
              <a:t>Pulse of the Profession</a:t>
            </a:r>
            <a:r>
              <a:rPr lang="en-US" sz="2800" i="1" baseline="30000" dirty="0"/>
              <a:t>®</a:t>
            </a:r>
            <a:r>
              <a:rPr lang="en-US" sz="2800" dirty="0"/>
              <a:t> results indicated 85% of organizations use agile methodologies</a:t>
            </a:r>
          </a:p>
          <a:p>
            <a:pPr marL="571500" indent="-571500" algn="l">
              <a:buFont typeface="Arial" pitchFamily="34" charset="0"/>
              <a:buChar char="•"/>
            </a:pPr>
            <a:r>
              <a:rPr lang="en-US" sz="2800" dirty="0"/>
              <a:t>Organizations often struggle when planning releases that involve more than one Agile team.</a:t>
            </a:r>
            <a:r>
              <a:rPr lang="en-US" sz="2800" baseline="30000" dirty="0"/>
              <a:t>(8)</a:t>
            </a:r>
          </a:p>
          <a:p>
            <a:pPr marL="571500" indent="-571500" algn="l">
              <a:buFont typeface="Arial" pitchFamily="34" charset="0"/>
              <a:buChar char="•"/>
            </a:pPr>
            <a:r>
              <a:rPr lang="en-US" sz="2800" dirty="0"/>
              <a:t>Scaled Agile Framework (</a:t>
            </a:r>
            <a:r>
              <a:rPr lang="en-US" sz="2800" dirty="0" err="1"/>
              <a:t>SAFe</a:t>
            </a:r>
            <a:r>
              <a:rPr lang="en-US" sz="2800" dirty="0"/>
              <a:t>) developed by well respected agile practitioners</a:t>
            </a:r>
          </a:p>
          <a:p>
            <a:pPr marL="571500" indent="-571500" algn="l">
              <a:buFont typeface="Arial" pitchFamily="34" charset="0"/>
              <a:buChar char="•"/>
            </a:pPr>
            <a:r>
              <a:rPr lang="en-US" sz="2800" dirty="0"/>
              <a:t>60% of US Fortune 100 companies have </a:t>
            </a:r>
            <a:r>
              <a:rPr lang="en-US" sz="2800" dirty="0" err="1"/>
              <a:t>SAFe</a:t>
            </a:r>
            <a:r>
              <a:rPr lang="en-US" sz="2800" dirty="0"/>
              <a:t>® trained practitioners </a:t>
            </a:r>
            <a:r>
              <a:rPr lang="en-US" sz="2800" baseline="30000" dirty="0"/>
              <a:t>(9)</a:t>
            </a:r>
          </a:p>
          <a:p>
            <a:pPr marL="571500" indent="-571500" algn="l">
              <a:buFont typeface="Arial" pitchFamily="34" charset="0"/>
              <a:buChar char="•"/>
            </a:pPr>
            <a:r>
              <a:rPr lang="en-US" sz="2800" dirty="0" err="1"/>
              <a:t>SAFe</a:t>
            </a:r>
            <a:r>
              <a:rPr lang="en-US" sz="2800" dirty="0"/>
              <a:t> case studies indicate increases in quality 50%, productivity 20-50%, and delivering more quickly 30-75% of the time </a:t>
            </a:r>
            <a:r>
              <a:rPr lang="en-US" sz="2800" baseline="30000" dirty="0"/>
              <a:t>(9)</a:t>
            </a:r>
          </a:p>
          <a:p>
            <a:pPr marL="571500" indent="-571500" algn="l">
              <a:buFont typeface="Arial" pitchFamily="34" charset="0"/>
              <a:buChar char="•"/>
            </a:pPr>
            <a:endParaRPr lang="en-US" sz="2400" dirty="0"/>
          </a:p>
        </p:txBody>
      </p:sp>
    </p:spTree>
    <p:extLst>
      <p:ext uri="{BB962C8B-B14F-4D97-AF65-F5344CB8AC3E}">
        <p14:creationId xmlns:p14="http://schemas.microsoft.com/office/powerpoint/2010/main" val="321227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idx="4294967295"/>
          </p:nvPr>
        </p:nvSpPr>
        <p:spPr>
          <a:xfrm>
            <a:off x="0" y="274638"/>
            <a:ext cx="8229600" cy="1143000"/>
          </a:xfrm>
        </p:spPr>
        <p:txBody>
          <a:bodyPr/>
          <a:lstStyle/>
          <a:p>
            <a:r>
              <a:rPr lang="en-US" dirty="0"/>
              <a:t>Traditional Agile versus </a:t>
            </a:r>
            <a:r>
              <a:rPr lang="en-US" dirty="0" err="1"/>
              <a:t>SAFe</a:t>
            </a:r>
            <a:r>
              <a:rPr lang="en-US" dirty="0"/>
              <a:t> </a:t>
            </a:r>
            <a:r>
              <a:rPr lang="en-US" sz="2000" baseline="30000" dirty="0"/>
              <a:t>(11)</a:t>
            </a:r>
            <a:endParaRPr lang="en-US" dirty="0"/>
          </a:p>
        </p:txBody>
      </p:sp>
      <p:sp>
        <p:nvSpPr>
          <p:cNvPr id="8" name="TextBox 7"/>
          <p:cNvSpPr txBox="1"/>
          <p:nvPr/>
        </p:nvSpPr>
        <p:spPr>
          <a:xfrm>
            <a:off x="1777066" y="1532691"/>
            <a:ext cx="77835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Agile</a:t>
            </a:r>
          </a:p>
        </p:txBody>
      </p:sp>
      <p:sp>
        <p:nvSpPr>
          <p:cNvPr id="9" name="TextBox 8"/>
          <p:cNvSpPr txBox="1"/>
          <p:nvPr/>
        </p:nvSpPr>
        <p:spPr>
          <a:xfrm>
            <a:off x="5835521" y="4551175"/>
            <a:ext cx="3116753" cy="1837426"/>
          </a:xfrm>
          <a:prstGeom prst="rect">
            <a:avLst/>
          </a:prstGeom>
          <a:noFill/>
        </p:spPr>
        <p:txBody>
          <a:bodyPr wrap="square" rtlCol="0">
            <a:spAutoFit/>
          </a:bodyPr>
          <a:lstStyle/>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Layered framework that enables a business to manage, prioritize and organize work more efficiently to meet strategic priorities</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Persistent Teams via Agile Release Trains and Value Streams</a:t>
            </a:r>
          </a:p>
          <a:p>
            <a:pPr marL="0" marR="0" lvl="0" indent="0" algn="l" defTabSz="914400" rtl="0" eaLnBrk="1" fontAlgn="auto" latinLnBrk="0" hangingPunct="1">
              <a:lnSpc>
                <a:spcPct val="9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 name="TextBox 9"/>
          <p:cNvSpPr txBox="1"/>
          <p:nvPr/>
        </p:nvSpPr>
        <p:spPr>
          <a:xfrm>
            <a:off x="670278" y="2137545"/>
            <a:ext cx="3014774" cy="1061829"/>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Breaks large, monolithic efforts into smaller pieces and enables teams to gather requirements, develop, test, and release in short increments</a:t>
            </a:r>
          </a:p>
        </p:txBody>
      </p:sp>
      <p:cxnSp>
        <p:nvCxnSpPr>
          <p:cNvPr id="11" name="Straight Connector 10"/>
          <p:cNvCxnSpPr/>
          <p:nvPr/>
        </p:nvCxnSpPr>
        <p:spPr>
          <a:xfrm flipH="1">
            <a:off x="4495067" y="1489562"/>
            <a:ext cx="733" cy="2398924"/>
          </a:xfrm>
          <a:prstGeom prst="line">
            <a:avLst/>
          </a:prstGeom>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6434710" y="1489562"/>
            <a:ext cx="77835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SAFe</a:t>
            </a:r>
            <a:endParaRPr kumimoji="0" lang="en-US" sz="1800" b="0"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4" name="TextBox 13"/>
          <p:cNvSpPr txBox="1"/>
          <p:nvPr/>
        </p:nvSpPr>
        <p:spPr>
          <a:xfrm>
            <a:off x="5418974" y="2137545"/>
            <a:ext cx="2651760" cy="867930"/>
          </a:xfrm>
          <a:prstGeom prst="rect">
            <a:avLst/>
          </a:prstGeom>
          <a:noFill/>
        </p:spPr>
        <p:txBody>
          <a:bodyPr wrap="square" rtlCol="0">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Builds upon the principles of agile to provide greater alignment, transparency and execution.</a:t>
            </a:r>
          </a:p>
        </p:txBody>
      </p:sp>
      <p:cxnSp>
        <p:nvCxnSpPr>
          <p:cNvPr id="15" name="Straight Connector 14"/>
          <p:cNvCxnSpPr/>
          <p:nvPr/>
        </p:nvCxnSpPr>
        <p:spPr>
          <a:xfrm flipV="1">
            <a:off x="307975" y="3979572"/>
            <a:ext cx="8412480" cy="25758"/>
          </a:xfrm>
          <a:prstGeom prst="line">
            <a:avLst/>
          </a:prstGeom>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807882" y="4607403"/>
            <a:ext cx="3014774" cy="1061829"/>
          </a:xfrm>
          <a:prstGeom prst="rect">
            <a:avLst/>
          </a:prstGeom>
          <a:noFill/>
        </p:spPr>
        <p:txBody>
          <a:bodyPr wrap="square" rtlCol="0">
            <a:spAutoFit/>
          </a:bodyPr>
          <a:lstStyle/>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Strategy Misalignment</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Overhead Cost / Highly Inefficient</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Backlog Paralysis</a:t>
            </a:r>
          </a:p>
          <a:p>
            <a:pPr marL="285750" marR="0" lvl="0" indent="-285750" algn="ctr"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8" name="TextBox 17"/>
          <p:cNvSpPr txBox="1"/>
          <p:nvPr/>
        </p:nvSpPr>
        <p:spPr>
          <a:xfrm>
            <a:off x="604189" y="4205593"/>
            <a:ext cx="133826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Issues:</a:t>
            </a:r>
          </a:p>
        </p:txBody>
      </p:sp>
      <p:sp>
        <p:nvSpPr>
          <p:cNvPr id="19" name="Chevron 18"/>
          <p:cNvSpPr/>
          <p:nvPr/>
        </p:nvSpPr>
        <p:spPr>
          <a:xfrm>
            <a:off x="4215741" y="4657683"/>
            <a:ext cx="688768" cy="745588"/>
          </a:xfrm>
          <a:prstGeom prst="chevron">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w="0"/>
              <a:solidFill>
                <a:srgbClr val="000000"/>
              </a:solidFill>
              <a:effectLst>
                <a:outerShdw blurRad="38100" dist="19050" dir="2700000" algn="tl" rotWithShape="0">
                  <a:srgbClr val="000000">
                    <a:alpha val="40000"/>
                  </a:srgbClr>
                </a:outerShdw>
              </a:effectLst>
              <a:uLnTx/>
              <a:uFillTx/>
              <a:latin typeface="Franklin Gothic Book"/>
              <a:ea typeface="+mn-ea"/>
              <a:cs typeface="+mn-cs"/>
            </a:endParaRPr>
          </a:p>
        </p:txBody>
      </p:sp>
      <p:sp>
        <p:nvSpPr>
          <p:cNvPr id="20" name="TextBox 19"/>
          <p:cNvSpPr txBox="1"/>
          <p:nvPr/>
        </p:nvSpPr>
        <p:spPr>
          <a:xfrm>
            <a:off x="5603701" y="4155611"/>
            <a:ext cx="223953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Resolves Through:</a:t>
            </a:r>
          </a:p>
        </p:txBody>
      </p:sp>
    </p:spTree>
    <p:extLst>
      <p:ext uri="{BB962C8B-B14F-4D97-AF65-F5344CB8AC3E}">
        <p14:creationId xmlns:p14="http://schemas.microsoft.com/office/powerpoint/2010/main" val="39301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18" grpId="0"/>
      <p:bldP spid="19"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62200" y="6489805"/>
            <a:ext cx="3957943" cy="369332"/>
          </a:xfrm>
          <a:prstGeom prst="rect">
            <a:avLst/>
          </a:prstGeom>
        </p:spPr>
        <p:txBody>
          <a:bodyPr wrap="none">
            <a:spAutoFit/>
          </a:bodyPr>
          <a:lstStyle/>
          <a:p>
            <a:r>
              <a:rPr lang="en-US" dirty="0"/>
              <a:t>http://www.scaledagileframework.com/</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0" y="381000"/>
            <a:ext cx="8686800" cy="5714999"/>
          </a:xfrm>
          <a:prstGeom prst="rect">
            <a:avLst/>
          </a:prstGeom>
        </p:spPr>
      </p:pic>
    </p:spTree>
    <p:extLst>
      <p:ext uri="{BB962C8B-B14F-4D97-AF65-F5344CB8AC3E}">
        <p14:creationId xmlns:p14="http://schemas.microsoft.com/office/powerpoint/2010/main" val="101908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Readiness</a:t>
            </a: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endParaRPr lang="en-US" sz="2800" dirty="0"/>
          </a:p>
          <a:p>
            <a:pPr marL="571500" indent="-571500" algn="l">
              <a:buFont typeface="Arial" pitchFamily="34" charset="0"/>
              <a:buChar char="•"/>
            </a:pPr>
            <a:r>
              <a:rPr lang="en-US" sz="2800" dirty="0"/>
              <a:t>Facilitate clear understanding of vision and strategies</a:t>
            </a:r>
          </a:p>
          <a:p>
            <a:pPr marL="571500" indent="-571500" algn="l">
              <a:buFont typeface="Arial" pitchFamily="34" charset="0"/>
              <a:buChar char="•"/>
            </a:pPr>
            <a:endParaRPr lang="en-US" sz="2800" dirty="0"/>
          </a:p>
          <a:p>
            <a:pPr marL="571500" indent="-571500" algn="l">
              <a:buFont typeface="Arial" pitchFamily="34" charset="0"/>
              <a:buChar char="•"/>
            </a:pPr>
            <a:r>
              <a:rPr lang="en-US" sz="2800" dirty="0"/>
              <a:t>Business Architects facilitate discussions to answer: </a:t>
            </a:r>
          </a:p>
          <a:p>
            <a:pPr marL="571500" indent="-571500" algn="l">
              <a:buFont typeface="Arial" pitchFamily="34" charset="0"/>
              <a:buChar char="•"/>
            </a:pPr>
            <a:endParaRPr lang="en-US" sz="2800" dirty="0"/>
          </a:p>
          <a:p>
            <a:pPr marL="342900" indent="-342900" algn="l">
              <a:buFont typeface="Wingdings" panose="05000000000000000000" pitchFamily="2" charset="2"/>
              <a:buChar char="Ø"/>
            </a:pPr>
            <a:r>
              <a:rPr lang="en-US" sz="2800" dirty="0"/>
              <a:t>Does the organization have the right technology infrastructure, release, and change adoption processes to deploy in a scaled agile framework?</a:t>
            </a:r>
          </a:p>
          <a:p>
            <a:pPr marL="342900" indent="-342900" algn="l">
              <a:buFont typeface="Wingdings" panose="05000000000000000000" pitchFamily="2" charset="2"/>
              <a:buChar char="Ø"/>
            </a:pPr>
            <a:r>
              <a:rPr lang="en-US" sz="2800" dirty="0"/>
              <a:t>Does the organization have the right skills and commitment from leadership and staff to create value stream themed epics and deliver value?</a:t>
            </a:r>
          </a:p>
          <a:p>
            <a:pPr marL="342900" indent="-342900" algn="l">
              <a:buFont typeface="Wingdings" panose="05000000000000000000" pitchFamily="2" charset="2"/>
              <a:buChar char="Ø"/>
            </a:pPr>
            <a:r>
              <a:rPr lang="en-US" sz="2800" dirty="0"/>
              <a:t>Do stakeholders understand value streams and their tie to vision and strategy?</a:t>
            </a:r>
          </a:p>
          <a:p>
            <a:pPr marL="571500" indent="-571500" algn="l">
              <a:buFont typeface="+mj-lt"/>
              <a:buAutoNum type="arabicParenR"/>
            </a:pPr>
            <a:endParaRPr lang="en-US" sz="2400" dirty="0"/>
          </a:p>
        </p:txBody>
      </p:sp>
    </p:spTree>
    <p:extLst>
      <p:ext uri="{BB962C8B-B14F-4D97-AF65-F5344CB8AC3E}">
        <p14:creationId xmlns:p14="http://schemas.microsoft.com/office/powerpoint/2010/main" val="2467134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5763"/>
            <a:ext cx="7772400" cy="1470025"/>
          </a:xfrm>
        </p:spPr>
        <p:txBody>
          <a:bodyPr>
            <a:normAutofit/>
          </a:bodyPr>
          <a:lstStyle/>
          <a:p>
            <a:r>
              <a:rPr lang="en-US" dirty="0"/>
              <a:t>Terminology Challenges</a:t>
            </a:r>
          </a:p>
        </p:txBody>
      </p:sp>
      <p:sp>
        <p:nvSpPr>
          <p:cNvPr id="3" name="Subtitle 2"/>
          <p:cNvSpPr>
            <a:spLocks noGrp="1"/>
          </p:cNvSpPr>
          <p:nvPr>
            <p:ph type="subTitle" idx="1"/>
          </p:nvPr>
        </p:nvSpPr>
        <p:spPr>
          <a:xfrm>
            <a:off x="914400" y="1855788"/>
            <a:ext cx="7315200" cy="3783012"/>
          </a:xfrm>
        </p:spPr>
        <p:txBody>
          <a:bodyPr>
            <a:noAutofit/>
          </a:bodyPr>
          <a:lstStyle/>
          <a:p>
            <a:pPr marL="457200" indent="-457200" algn="l">
              <a:buFont typeface="Arial" panose="020B0604020202020204" pitchFamily="34" charset="0"/>
              <a:buChar char="•"/>
            </a:pPr>
            <a:r>
              <a:rPr lang="en-US" sz="2800" dirty="0">
                <a:solidFill>
                  <a:schemeClr val="tx1"/>
                </a:solidFill>
              </a:rPr>
              <a:t>Capability is not defined the same in </a:t>
            </a:r>
            <a:r>
              <a:rPr lang="en-US" sz="2800" dirty="0" err="1">
                <a:solidFill>
                  <a:schemeClr val="tx1"/>
                </a:solidFill>
              </a:rPr>
              <a:t>SAFe</a:t>
            </a:r>
            <a:r>
              <a:rPr lang="en-US" sz="2800" dirty="0">
                <a:solidFill>
                  <a:schemeClr val="tx1"/>
                </a:solidFill>
              </a:rPr>
              <a:t> as it is BIZBOK, but this is reconcilable</a:t>
            </a:r>
          </a:p>
          <a:p>
            <a:pPr marL="457200" indent="-457200" algn="l">
              <a:buFont typeface="Arial" panose="020B0604020202020204" pitchFamily="34" charset="0"/>
              <a:buChar char="•"/>
            </a:pPr>
            <a:r>
              <a:rPr lang="en-US" sz="2800" dirty="0">
                <a:solidFill>
                  <a:schemeClr val="tx1"/>
                </a:solidFill>
              </a:rPr>
              <a:t>Value Streams are broken into Operational and Development Value Streams in </a:t>
            </a:r>
            <a:r>
              <a:rPr lang="en-US" sz="2800" dirty="0" err="1">
                <a:solidFill>
                  <a:schemeClr val="tx1"/>
                </a:solidFill>
              </a:rPr>
              <a:t>SAFe</a:t>
            </a:r>
            <a:r>
              <a:rPr lang="en-US" sz="2800" dirty="0">
                <a:solidFill>
                  <a:schemeClr val="tx1"/>
                </a:solidFill>
              </a:rPr>
              <a:t>, but BIZBOK Value Streams are close to Operational Value Streams and should be the starting point</a:t>
            </a: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endParaRPr lang="en-US" sz="2800" dirty="0"/>
          </a:p>
        </p:txBody>
      </p:sp>
    </p:spTree>
    <p:extLst>
      <p:ext uri="{BB962C8B-B14F-4D97-AF65-F5344CB8AC3E}">
        <p14:creationId xmlns:p14="http://schemas.microsoft.com/office/powerpoint/2010/main" val="3634040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5763"/>
            <a:ext cx="7772400" cy="1470025"/>
          </a:xfrm>
        </p:spPr>
        <p:txBody>
          <a:bodyPr>
            <a:normAutofit/>
          </a:bodyPr>
          <a:lstStyle/>
          <a:p>
            <a:r>
              <a:rPr lang="en-US" dirty="0"/>
              <a:t>Business Architecture Portfolio Contributions</a:t>
            </a:r>
          </a:p>
        </p:txBody>
      </p:sp>
      <p:sp>
        <p:nvSpPr>
          <p:cNvPr id="3" name="Subtitle 2"/>
          <p:cNvSpPr>
            <a:spLocks noGrp="1"/>
          </p:cNvSpPr>
          <p:nvPr>
            <p:ph type="subTitle" idx="1"/>
          </p:nvPr>
        </p:nvSpPr>
        <p:spPr>
          <a:xfrm>
            <a:off x="914400" y="1855788"/>
            <a:ext cx="7315200" cy="3783012"/>
          </a:xfrm>
        </p:spPr>
        <p:txBody>
          <a:bodyPr>
            <a:noAutofit/>
          </a:bodyPr>
          <a:lstStyle/>
          <a:p>
            <a:pPr marL="457200" indent="-457200" algn="l">
              <a:buFont typeface="Arial" panose="020B0604020202020204" pitchFamily="34" charset="0"/>
              <a:buChar char="•"/>
            </a:pPr>
            <a:r>
              <a:rPr lang="en-US" sz="2800" dirty="0">
                <a:solidFill>
                  <a:schemeClr val="tx1"/>
                </a:solidFill>
              </a:rPr>
              <a:t>Facilitate strategy discussions to understand enterprise strategy and strategic objectives</a:t>
            </a:r>
          </a:p>
          <a:p>
            <a:pPr marL="457200" indent="-457200" algn="l">
              <a:buFont typeface="Arial" panose="020B0604020202020204" pitchFamily="34" charset="0"/>
              <a:buChar char="•"/>
            </a:pPr>
            <a:r>
              <a:rPr lang="en-US" sz="2800" dirty="0">
                <a:solidFill>
                  <a:schemeClr val="tx1"/>
                </a:solidFill>
              </a:rPr>
              <a:t>Use tools like the business model canvas to illustrate value propositions, channels, customers, etc., and create </a:t>
            </a:r>
            <a:r>
              <a:rPr lang="en-US" sz="2800" dirty="0" err="1">
                <a:solidFill>
                  <a:schemeClr val="tx1"/>
                </a:solidFill>
              </a:rPr>
              <a:t>SAFe</a:t>
            </a:r>
            <a:r>
              <a:rPr lang="en-US" sz="2800" dirty="0">
                <a:solidFill>
                  <a:schemeClr val="tx1"/>
                </a:solidFill>
              </a:rPr>
              <a:t> strategic themes</a:t>
            </a:r>
          </a:p>
          <a:p>
            <a:pPr marL="457200" indent="-457200" algn="l">
              <a:buFont typeface="Arial" panose="020B0604020202020204" pitchFamily="34" charset="0"/>
              <a:buChar char="•"/>
            </a:pPr>
            <a:r>
              <a:rPr lang="en-US" sz="2800" dirty="0">
                <a:solidFill>
                  <a:schemeClr val="tx1"/>
                </a:solidFill>
              </a:rPr>
              <a:t>Depict value streams for each train program</a:t>
            </a:r>
          </a:p>
          <a:p>
            <a:pPr marL="457200" indent="-457200" algn="l">
              <a:buFont typeface="Arial" panose="020B0604020202020204" pitchFamily="34" charset="0"/>
              <a:buChar char="•"/>
            </a:pPr>
            <a:r>
              <a:rPr lang="en-US" sz="2800" dirty="0">
                <a:solidFill>
                  <a:schemeClr val="tx1"/>
                </a:solidFill>
              </a:rPr>
              <a:t>Use business architecture blueprints to map desired state versus current state</a:t>
            </a:r>
          </a:p>
          <a:p>
            <a:pPr algn="l"/>
            <a:endParaRPr lang="en-US" sz="2800" dirty="0">
              <a:solidFill>
                <a:schemeClr val="tx1"/>
              </a:solidFill>
            </a:endParaRPr>
          </a:p>
        </p:txBody>
      </p:sp>
      <p:sp>
        <p:nvSpPr>
          <p:cNvPr id="5" name="Title 1"/>
          <p:cNvSpPr txBox="1">
            <a:spLocks/>
          </p:cNvSpPr>
          <p:nvPr/>
        </p:nvSpPr>
        <p:spPr>
          <a:xfrm>
            <a:off x="381000" y="1295400"/>
            <a:ext cx="8458200" cy="518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endParaRPr lang="en-US" sz="2800" dirty="0"/>
          </a:p>
        </p:txBody>
      </p:sp>
    </p:spTree>
    <p:extLst>
      <p:ext uri="{BB962C8B-B14F-4D97-AF65-F5344CB8AC3E}">
        <p14:creationId xmlns:p14="http://schemas.microsoft.com/office/powerpoint/2010/main" val="1624659535"/>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spDef>
      <a:spPr>
        <a:solidFill>
          <a:srgbClr val="F2541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2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spDef>
      <a:spPr>
        <a:solidFill>
          <a:srgbClr val="F2541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9592</TotalTime>
  <Words>2214</Words>
  <Application>Microsoft Office PowerPoint</Application>
  <PresentationFormat>On-screen Show (4:3)</PresentationFormat>
  <Paragraphs>380</Paragraphs>
  <Slides>39</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39</vt:i4>
      </vt:variant>
    </vt:vector>
  </HeadingPairs>
  <TitlesOfParts>
    <vt:vector size="48" baseType="lpstr">
      <vt:lpstr>Arial</vt:lpstr>
      <vt:lpstr>Calibri</vt:lpstr>
      <vt:lpstr>Franklin Gothic Book</vt:lpstr>
      <vt:lpstr>Franklin Gothic Medium</vt:lpstr>
      <vt:lpstr>Tunga</vt:lpstr>
      <vt:lpstr>Wingdings</vt:lpstr>
      <vt:lpstr>Office Theme</vt:lpstr>
      <vt:lpstr>1_Angles</vt:lpstr>
      <vt:lpstr>2_Angles</vt:lpstr>
      <vt:lpstr>Managing SAFe with Business Architecture</vt:lpstr>
      <vt:lpstr>Agenda</vt:lpstr>
      <vt:lpstr>What is SAFe?</vt:lpstr>
      <vt:lpstr>Why Care about SAFe?</vt:lpstr>
      <vt:lpstr>Traditional Agile versus SAFe (11)</vt:lpstr>
      <vt:lpstr>PowerPoint Presentation</vt:lpstr>
      <vt:lpstr>Organizational Readiness</vt:lpstr>
      <vt:lpstr>Terminology Challenges</vt:lpstr>
      <vt:lpstr>Business Architecture Portfolio Contributions</vt:lpstr>
      <vt:lpstr>Business Architecture Portfolio Contributions (10)</vt:lpstr>
      <vt:lpstr>Future State Business Model Canvas (Current is Black and future includes Red)</vt:lpstr>
      <vt:lpstr>Use of Business Model Canvas</vt:lpstr>
      <vt:lpstr>Safe trains and value stream alignment (11) </vt:lpstr>
      <vt:lpstr>Business Architecture Portfolio Contributions (continued)</vt:lpstr>
      <vt:lpstr>Start with the blueprint (11) </vt:lpstr>
      <vt:lpstr>Apply heat (11) </vt:lpstr>
      <vt:lpstr>Identify root causes (gaps) (11)</vt:lpstr>
      <vt:lpstr>Create themes and epics (11)</vt:lpstr>
      <vt:lpstr>Business Architecture Portfolio Contributions (continued)</vt:lpstr>
      <vt:lpstr>Sample Role Relationship Diagram (12)</vt:lpstr>
      <vt:lpstr>Business Architecture Program Level Contributions</vt:lpstr>
      <vt:lpstr>Business Architecture Program Level Contributions</vt:lpstr>
      <vt:lpstr>PowerPoint Presentation</vt:lpstr>
      <vt:lpstr>Business Architecture Team Level Contributions</vt:lpstr>
      <vt:lpstr>Key Learnings (11)</vt:lpstr>
      <vt:lpstr>Discussion   Thank You Frank Fons, Senior Business Architect at HCSC fons.frank@gmail.com or francis_s_fons@bcbsil.com  Francis Fons on LinkedIn  </vt:lpstr>
      <vt:lpstr>Appendix: Definition and Use of Business Architecture</vt:lpstr>
      <vt:lpstr>Appendix: Some Key Elements of Scaled Agile Framework (SAFe) http://www.scaledagileframework.com/</vt:lpstr>
      <vt:lpstr>Some Key Elements of Scaled Agile Framework (SAFe) http://www.scaledagileframework.com/</vt:lpstr>
      <vt:lpstr>Appendix: “Agile Methodology” versus Lean versus Six Sigma </vt:lpstr>
      <vt:lpstr>Appendix: Overcoming risks of Agile methodologies</vt:lpstr>
      <vt:lpstr>Integrating  Business Architecture into Agile methodologies</vt:lpstr>
      <vt:lpstr>Integrating  Business Architecture into Agile methodologies (continued)</vt:lpstr>
      <vt:lpstr>Appendix: Value Stream and Capability Heat Map Simple Examples</vt:lpstr>
      <vt:lpstr>Integrating  Business Architecture into Agile methodologies (continued)</vt:lpstr>
      <vt:lpstr>Resources 1) John Stenbeck, PMP, PMI-ACP, CSM, CSP  of GR8PM  2) ASPE – PMI Agile Certified Practitioner Workshop Materials in conjuction with Davisbase, now part of Solutions IQ  3) Impact Grid is part of methodology developed and employed by SentientPoint principal partners Jack Hilty and Janice Koerber  4) Business Architecture Guild, A Guide to the Business Architecture Body of Knowledge™, v 5.1 (BIZBOK® Guide), 2016. Part 1, Page 1.    </vt:lpstr>
      <vt:lpstr>Resources  5 ) "Porter Five Forces Analysis." Wikipedia. Wikimedia Foundation, Mar. 2014. Web. Nov. 2014.   6) Business Model Generation, A. Osterwalder, Yves Pigneur et al., self-published, 2010.   7) Business Architecture Guild, A Guide to the Business Architecture Body of Knowledge™, v 5.1 (BIZBOK® Guide), 2014. Section 2.1, Pages 27-28.   8) “5 Reasons to Consider (SAFe®®)” Josh Fruit Solutions IQ Blog Post from January 28, 2016  9) Dean Leffingwell, in a January 31, 2016 post to the www.scaledagileframework.com   </vt:lpstr>
      <vt:lpstr>Resources  10) Renee Batts, Senior Business Architect at Principal   11) Sebastian Escobar, Senior Business Architect at STA Group and Renee Batts, from their webinar presentation in 2016 to the Business Architecture Guild about SAFe and Business Architecture  12) Role Relationship Concept Developed by Sebastian Escobar with assistance from Solutions IQ and used by Frank Fons </vt:lpstr>
      <vt:lpstr>Resources  13) Why Agile Initiatives Fail and Why DevOps Initiatives Should Worry  July 17, 2013 By Mike Kavis (Mike Kavis on Google+)  14) Blending Traditional and Agile Project Documentation  A project Portfolio Perspective, Fergal McGovern, Founder, VisibleThread   15) “Business Architecture and Agile Methodologies”, A Business Architecture Guild Whitepaper, February 2015, Eric Shayne Elliott, Francis Fons, Alex Randell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Risks of Communication to Customers, Vendors, and External Stakeholders During a Merger, Acquisition, and/or Introduction of New Products or Services</dc:title>
  <dc:creator>fsfons2011</dc:creator>
  <cp:lastModifiedBy>Francis</cp:lastModifiedBy>
  <cp:revision>134</cp:revision>
  <dcterms:created xsi:type="dcterms:W3CDTF">2012-02-14T04:37:03Z</dcterms:created>
  <dcterms:modified xsi:type="dcterms:W3CDTF">2016-11-26T00:48:06Z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-1621236978</vt:i4>
  </property>
  <property fmtid="{D5CDD505-2E9C-101B-9397-08002B2CF9AE}" pid="3" name="_NewReviewCycle">
    <vt:lpwstr/>
  </property>
  <property fmtid="{D5CDD505-2E9C-101B-9397-08002B2CF9AE}" pid="4" name="_EmailSubject">
    <vt:lpwstr>Updated one slide per KK's comments on definition of Lean</vt:lpwstr>
  </property>
  <property fmtid="{D5CDD505-2E9C-101B-9397-08002B2CF9AE}" pid="5" name="_AuthorEmail">
    <vt:lpwstr>frank.fons.uo2f@statefarm.com</vt:lpwstr>
  </property>
  <property fmtid="{D5CDD505-2E9C-101B-9397-08002B2CF9AE}" pid="6" name="_AuthorEmailDisplayName">
    <vt:lpwstr>Frank Fons</vt:lpwstr>
  </property>
</Properties>
</file>