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34"/>
  </p:notesMasterIdLst>
  <p:handoutMasterIdLst>
    <p:handoutMasterId r:id="rId35"/>
  </p:handoutMasterIdLst>
  <p:sldIdLst>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57" r:id="rId16"/>
    <p:sldId id="276" r:id="rId17"/>
    <p:sldId id="282" r:id="rId18"/>
    <p:sldId id="283" r:id="rId19"/>
    <p:sldId id="277" r:id="rId20"/>
    <p:sldId id="275" r:id="rId21"/>
    <p:sldId id="260" r:id="rId22"/>
    <p:sldId id="269" r:id="rId23"/>
    <p:sldId id="270" r:id="rId24"/>
    <p:sldId id="271" r:id="rId25"/>
    <p:sldId id="272" r:id="rId26"/>
    <p:sldId id="273" r:id="rId27"/>
    <p:sldId id="274" r:id="rId28"/>
    <p:sldId id="279" r:id="rId29"/>
    <p:sldId id="281" r:id="rId30"/>
    <p:sldId id="284" r:id="rId31"/>
    <p:sldId id="263" r:id="rId32"/>
    <p:sldId id="280"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9A5"/>
    <a:srgbClr val="5EA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70" autoAdjust="0"/>
  </p:normalViewPr>
  <p:slideViewPr>
    <p:cSldViewPr showGuides="1">
      <p:cViewPr varScale="1">
        <p:scale>
          <a:sx n="66" d="100"/>
          <a:sy n="66" d="100"/>
        </p:scale>
        <p:origin x="564" y="3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28503-760E-47A5-B289-F4C5ABB24209}" type="doc">
      <dgm:prSet loTypeId="urn:microsoft.com/office/officeart/2005/8/layout/chevron1" loCatId="process" qsTypeId="urn:microsoft.com/office/officeart/2005/8/quickstyle/simple1" qsCatId="simple" csTypeId="urn:microsoft.com/office/officeart/2005/8/colors/accent1_2" csCatId="accent1" phldr="1"/>
      <dgm:spPr/>
    </dgm:pt>
    <dgm:pt modelId="{4C68D252-62E0-4624-8186-EE28C34C25F9}">
      <dgm:prSet phldrT="[Text]"/>
      <dgm:spPr>
        <a:ln>
          <a:solidFill>
            <a:schemeClr val="bg1">
              <a:lumMod val="50000"/>
            </a:schemeClr>
          </a:solidFill>
        </a:ln>
      </dgm:spPr>
      <dgm:t>
        <a:bodyPr/>
        <a:lstStyle/>
        <a:p>
          <a:r>
            <a:rPr lang="en-US" b="1" dirty="0"/>
            <a:t>Transformation</a:t>
          </a:r>
        </a:p>
      </dgm:t>
    </dgm:pt>
    <dgm:pt modelId="{733DD847-2D20-4242-9683-A4EB9EE792E6}" type="parTrans" cxnId="{FF08536A-97DD-49AA-BAEC-ACA6B3C656DE}">
      <dgm:prSet/>
      <dgm:spPr/>
      <dgm:t>
        <a:bodyPr/>
        <a:lstStyle/>
        <a:p>
          <a:endParaRPr lang="en-US"/>
        </a:p>
      </dgm:t>
    </dgm:pt>
    <dgm:pt modelId="{8EBA4354-51F1-4D6F-A89D-040E5D2B94EE}" type="sibTrans" cxnId="{FF08536A-97DD-49AA-BAEC-ACA6B3C656DE}">
      <dgm:prSet/>
      <dgm:spPr/>
      <dgm:t>
        <a:bodyPr/>
        <a:lstStyle/>
        <a:p>
          <a:endParaRPr lang="en-US"/>
        </a:p>
      </dgm:t>
    </dgm:pt>
    <dgm:pt modelId="{C40C1353-1688-4074-B81F-1B92F7B49B61}">
      <dgm:prSet phldrT="[Text]"/>
      <dgm:spPr>
        <a:ln>
          <a:solidFill>
            <a:schemeClr val="bg1">
              <a:lumMod val="50000"/>
            </a:schemeClr>
          </a:solidFill>
        </a:ln>
      </dgm:spPr>
      <dgm:t>
        <a:bodyPr/>
        <a:lstStyle/>
        <a:p>
          <a:r>
            <a:rPr lang="en-US" b="1" dirty="0"/>
            <a:t>Strategy</a:t>
          </a:r>
        </a:p>
      </dgm:t>
    </dgm:pt>
    <dgm:pt modelId="{CDBC83FF-79C4-41DB-A8E8-687BE6BF6135}" type="parTrans" cxnId="{4A021FBB-0C08-4CEA-A63C-03CF16626E29}">
      <dgm:prSet/>
      <dgm:spPr/>
      <dgm:t>
        <a:bodyPr/>
        <a:lstStyle/>
        <a:p>
          <a:endParaRPr lang="en-US"/>
        </a:p>
      </dgm:t>
    </dgm:pt>
    <dgm:pt modelId="{2B6FA766-B5EC-44D9-92C8-60D27A2A9E63}" type="sibTrans" cxnId="{4A021FBB-0C08-4CEA-A63C-03CF16626E29}">
      <dgm:prSet/>
      <dgm:spPr/>
      <dgm:t>
        <a:bodyPr/>
        <a:lstStyle/>
        <a:p>
          <a:endParaRPr lang="en-US"/>
        </a:p>
      </dgm:t>
    </dgm:pt>
    <dgm:pt modelId="{D9CC675F-23DF-4FB3-AC45-87F4FA8BA8A9}">
      <dgm:prSet phldrT="[Text]"/>
      <dgm:spPr>
        <a:ln>
          <a:solidFill>
            <a:schemeClr val="bg1">
              <a:lumMod val="50000"/>
            </a:schemeClr>
          </a:solidFill>
        </a:ln>
      </dgm:spPr>
      <dgm:t>
        <a:bodyPr/>
        <a:lstStyle/>
        <a:p>
          <a:r>
            <a:rPr lang="en-US" b="1" dirty="0"/>
            <a:t>Leadership</a:t>
          </a:r>
        </a:p>
      </dgm:t>
    </dgm:pt>
    <dgm:pt modelId="{2E65C33E-56D0-4E4A-9587-9E501F2FB2F4}" type="parTrans" cxnId="{46E4F295-767A-4768-BA69-95A99393348B}">
      <dgm:prSet/>
      <dgm:spPr/>
      <dgm:t>
        <a:bodyPr/>
        <a:lstStyle/>
        <a:p>
          <a:endParaRPr lang="en-US"/>
        </a:p>
      </dgm:t>
    </dgm:pt>
    <dgm:pt modelId="{7A1AA40B-9D8B-4C14-B1DA-58C1B3D2ACBA}" type="sibTrans" cxnId="{46E4F295-767A-4768-BA69-95A99393348B}">
      <dgm:prSet/>
      <dgm:spPr/>
      <dgm:t>
        <a:bodyPr/>
        <a:lstStyle/>
        <a:p>
          <a:endParaRPr lang="en-US"/>
        </a:p>
      </dgm:t>
    </dgm:pt>
    <dgm:pt modelId="{F5EEA546-2A32-404D-9574-81B3594F4D5B}" type="pres">
      <dgm:prSet presAssocID="{36D28503-760E-47A5-B289-F4C5ABB24209}" presName="Name0" presStyleCnt="0">
        <dgm:presLayoutVars>
          <dgm:dir/>
          <dgm:animLvl val="lvl"/>
          <dgm:resizeHandles val="exact"/>
        </dgm:presLayoutVars>
      </dgm:prSet>
      <dgm:spPr/>
    </dgm:pt>
    <dgm:pt modelId="{B90784B6-9A32-429B-A4BA-C2FBCB6C4B29}" type="pres">
      <dgm:prSet presAssocID="{4C68D252-62E0-4624-8186-EE28C34C25F9}" presName="parTxOnly" presStyleLbl="node1" presStyleIdx="0" presStyleCnt="3" custLinFactNeighborY="-1705">
        <dgm:presLayoutVars>
          <dgm:chMax val="0"/>
          <dgm:chPref val="0"/>
          <dgm:bulletEnabled val="1"/>
        </dgm:presLayoutVars>
      </dgm:prSet>
      <dgm:spPr/>
      <dgm:t>
        <a:bodyPr/>
        <a:lstStyle/>
        <a:p>
          <a:endParaRPr lang="en-US"/>
        </a:p>
      </dgm:t>
    </dgm:pt>
    <dgm:pt modelId="{A22991EC-64CB-4B1B-A582-1931E348CA1F}" type="pres">
      <dgm:prSet presAssocID="{8EBA4354-51F1-4D6F-A89D-040E5D2B94EE}" presName="parTxOnlySpace" presStyleCnt="0"/>
      <dgm:spPr/>
    </dgm:pt>
    <dgm:pt modelId="{60D487B8-14E1-4937-90DD-DC55CD53818F}" type="pres">
      <dgm:prSet presAssocID="{C40C1353-1688-4074-B81F-1B92F7B49B61}" presName="parTxOnly" presStyleLbl="node1" presStyleIdx="1" presStyleCnt="3">
        <dgm:presLayoutVars>
          <dgm:chMax val="0"/>
          <dgm:chPref val="0"/>
          <dgm:bulletEnabled val="1"/>
        </dgm:presLayoutVars>
      </dgm:prSet>
      <dgm:spPr/>
      <dgm:t>
        <a:bodyPr/>
        <a:lstStyle/>
        <a:p>
          <a:endParaRPr lang="en-US"/>
        </a:p>
      </dgm:t>
    </dgm:pt>
    <dgm:pt modelId="{5D1605D8-EA51-4AFD-956A-2ED61C3C207F}" type="pres">
      <dgm:prSet presAssocID="{2B6FA766-B5EC-44D9-92C8-60D27A2A9E63}" presName="parTxOnlySpace" presStyleCnt="0"/>
      <dgm:spPr/>
    </dgm:pt>
    <dgm:pt modelId="{04A039DD-07AC-433E-9CBF-F9B8072E76FE}" type="pres">
      <dgm:prSet presAssocID="{D9CC675F-23DF-4FB3-AC45-87F4FA8BA8A9}" presName="parTxOnly" presStyleLbl="node1" presStyleIdx="2" presStyleCnt="3">
        <dgm:presLayoutVars>
          <dgm:chMax val="0"/>
          <dgm:chPref val="0"/>
          <dgm:bulletEnabled val="1"/>
        </dgm:presLayoutVars>
      </dgm:prSet>
      <dgm:spPr/>
      <dgm:t>
        <a:bodyPr/>
        <a:lstStyle/>
        <a:p>
          <a:endParaRPr lang="en-US"/>
        </a:p>
      </dgm:t>
    </dgm:pt>
  </dgm:ptLst>
  <dgm:cxnLst>
    <dgm:cxn modelId="{EF607685-96E5-41FA-A7B9-2B00D61BC145}" type="presOf" srcId="{36D28503-760E-47A5-B289-F4C5ABB24209}" destId="{F5EEA546-2A32-404D-9574-81B3594F4D5B}" srcOrd="0" destOrd="0" presId="urn:microsoft.com/office/officeart/2005/8/layout/chevron1"/>
    <dgm:cxn modelId="{169E6F81-5EF1-4531-A041-F42B1D602944}" type="presOf" srcId="{D9CC675F-23DF-4FB3-AC45-87F4FA8BA8A9}" destId="{04A039DD-07AC-433E-9CBF-F9B8072E76FE}" srcOrd="0" destOrd="0" presId="urn:microsoft.com/office/officeart/2005/8/layout/chevron1"/>
    <dgm:cxn modelId="{FF08536A-97DD-49AA-BAEC-ACA6B3C656DE}" srcId="{36D28503-760E-47A5-B289-F4C5ABB24209}" destId="{4C68D252-62E0-4624-8186-EE28C34C25F9}" srcOrd="0" destOrd="0" parTransId="{733DD847-2D20-4242-9683-A4EB9EE792E6}" sibTransId="{8EBA4354-51F1-4D6F-A89D-040E5D2B94EE}"/>
    <dgm:cxn modelId="{4A021FBB-0C08-4CEA-A63C-03CF16626E29}" srcId="{36D28503-760E-47A5-B289-F4C5ABB24209}" destId="{C40C1353-1688-4074-B81F-1B92F7B49B61}" srcOrd="1" destOrd="0" parTransId="{CDBC83FF-79C4-41DB-A8E8-687BE6BF6135}" sibTransId="{2B6FA766-B5EC-44D9-92C8-60D27A2A9E63}"/>
    <dgm:cxn modelId="{46E4F295-767A-4768-BA69-95A99393348B}" srcId="{36D28503-760E-47A5-B289-F4C5ABB24209}" destId="{D9CC675F-23DF-4FB3-AC45-87F4FA8BA8A9}" srcOrd="2" destOrd="0" parTransId="{2E65C33E-56D0-4E4A-9587-9E501F2FB2F4}" sibTransId="{7A1AA40B-9D8B-4C14-B1DA-58C1B3D2ACBA}"/>
    <dgm:cxn modelId="{F09CE310-A3AE-4AFE-A996-7BD3D0663C3B}" type="presOf" srcId="{C40C1353-1688-4074-B81F-1B92F7B49B61}" destId="{60D487B8-14E1-4937-90DD-DC55CD53818F}" srcOrd="0" destOrd="0" presId="urn:microsoft.com/office/officeart/2005/8/layout/chevron1"/>
    <dgm:cxn modelId="{6DA9FDFF-6A94-4005-A94E-2921BA891D74}" type="presOf" srcId="{4C68D252-62E0-4624-8186-EE28C34C25F9}" destId="{B90784B6-9A32-429B-A4BA-C2FBCB6C4B29}" srcOrd="0" destOrd="0" presId="urn:microsoft.com/office/officeart/2005/8/layout/chevron1"/>
    <dgm:cxn modelId="{61D2B391-7FE1-45F3-9450-093D3AD7BFD2}" type="presParOf" srcId="{F5EEA546-2A32-404D-9574-81B3594F4D5B}" destId="{B90784B6-9A32-429B-A4BA-C2FBCB6C4B29}" srcOrd="0" destOrd="0" presId="urn:microsoft.com/office/officeart/2005/8/layout/chevron1"/>
    <dgm:cxn modelId="{9A1BD31B-E5F2-4510-917D-282B8A2F626E}" type="presParOf" srcId="{F5EEA546-2A32-404D-9574-81B3594F4D5B}" destId="{A22991EC-64CB-4B1B-A582-1931E348CA1F}" srcOrd="1" destOrd="0" presId="urn:microsoft.com/office/officeart/2005/8/layout/chevron1"/>
    <dgm:cxn modelId="{56026BD3-80E9-4BFE-A71A-C68502F41833}" type="presParOf" srcId="{F5EEA546-2A32-404D-9574-81B3594F4D5B}" destId="{60D487B8-14E1-4937-90DD-DC55CD53818F}" srcOrd="2" destOrd="0" presId="urn:microsoft.com/office/officeart/2005/8/layout/chevron1"/>
    <dgm:cxn modelId="{B09299B2-BA36-4A79-9DC1-D7C1062824BD}" type="presParOf" srcId="{F5EEA546-2A32-404D-9574-81B3594F4D5B}" destId="{5D1605D8-EA51-4AFD-956A-2ED61C3C207F}" srcOrd="3" destOrd="0" presId="urn:microsoft.com/office/officeart/2005/8/layout/chevron1"/>
    <dgm:cxn modelId="{1F861097-157E-4F88-BAF7-EE95B754CB51}" type="presParOf" srcId="{F5EEA546-2A32-404D-9574-81B3594F4D5B}" destId="{04A039DD-07AC-433E-9CBF-F9B8072E76F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29231-D416-45BA-9FD0-3ECB3EA0BAED}"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E86F4FE0-AA15-4CD2-A2B0-CEA7B616D362}">
      <dgm:prSet phldrT="[Text]"/>
      <dgm:spPr/>
      <dgm:t>
        <a:bodyPr/>
        <a:lstStyle/>
        <a:p>
          <a:r>
            <a:rPr lang="en-US" dirty="0">
              <a:latin typeface="+mj-lt"/>
            </a:rPr>
            <a:t>1. Define Strategy</a:t>
          </a:r>
        </a:p>
      </dgm:t>
    </dgm:pt>
    <dgm:pt modelId="{CB2D34A2-9D8F-4D0E-989D-EE0C13A663DA}" type="parTrans" cxnId="{46C7A19A-DE79-48EC-B5C5-AD9F13AD1473}">
      <dgm:prSet/>
      <dgm:spPr/>
      <dgm:t>
        <a:bodyPr/>
        <a:lstStyle/>
        <a:p>
          <a:endParaRPr lang="en-US">
            <a:latin typeface="+mj-lt"/>
          </a:endParaRPr>
        </a:p>
      </dgm:t>
    </dgm:pt>
    <dgm:pt modelId="{34C5F125-898C-4668-89F4-1F0D750C3697}" type="sibTrans" cxnId="{46C7A19A-DE79-48EC-B5C5-AD9F13AD1473}">
      <dgm:prSet/>
      <dgm:spPr/>
      <dgm:t>
        <a:bodyPr/>
        <a:lstStyle/>
        <a:p>
          <a:endParaRPr lang="en-US">
            <a:latin typeface="+mj-lt"/>
          </a:endParaRPr>
        </a:p>
      </dgm:t>
    </dgm:pt>
    <dgm:pt modelId="{3B5B5E65-8314-43E7-B0CD-682379944600}">
      <dgm:prSet phldrT="[Text]"/>
      <dgm:spPr/>
      <dgm:t>
        <a:bodyPr/>
        <a:lstStyle/>
        <a:p>
          <a:r>
            <a:rPr lang="en-US" dirty="0">
              <a:latin typeface="+mj-lt"/>
            </a:rPr>
            <a:t>2. Clarify &amp; Communicate</a:t>
          </a:r>
        </a:p>
      </dgm:t>
    </dgm:pt>
    <dgm:pt modelId="{9012EAE4-50EB-4986-A332-C3DE983621E6}" type="parTrans" cxnId="{E529AFA8-E20A-4C85-93B2-989F3914FBD1}">
      <dgm:prSet/>
      <dgm:spPr/>
      <dgm:t>
        <a:bodyPr/>
        <a:lstStyle/>
        <a:p>
          <a:endParaRPr lang="en-US">
            <a:latin typeface="+mj-lt"/>
          </a:endParaRPr>
        </a:p>
      </dgm:t>
    </dgm:pt>
    <dgm:pt modelId="{5B764893-DBD5-4A2E-A331-F432572F23E7}" type="sibTrans" cxnId="{E529AFA8-E20A-4C85-93B2-989F3914FBD1}">
      <dgm:prSet/>
      <dgm:spPr/>
      <dgm:t>
        <a:bodyPr/>
        <a:lstStyle/>
        <a:p>
          <a:endParaRPr lang="en-US">
            <a:latin typeface="+mj-lt"/>
          </a:endParaRPr>
        </a:p>
      </dgm:t>
    </dgm:pt>
    <dgm:pt modelId="{49C84BFF-2921-4B22-B448-77098BF25184}">
      <dgm:prSet phldrT="[Text]"/>
      <dgm:spPr/>
      <dgm:t>
        <a:bodyPr/>
        <a:lstStyle/>
        <a:p>
          <a:r>
            <a:rPr lang="en-US" dirty="0">
              <a:latin typeface="+mj-lt"/>
            </a:rPr>
            <a:t>3. Assess Capabilities</a:t>
          </a:r>
        </a:p>
      </dgm:t>
    </dgm:pt>
    <dgm:pt modelId="{9023F0A9-F0FB-4FE8-92CF-38B05C9C2C4D}" type="parTrans" cxnId="{C43339C6-CDC2-413E-9283-617C6B8DE689}">
      <dgm:prSet/>
      <dgm:spPr/>
      <dgm:t>
        <a:bodyPr/>
        <a:lstStyle/>
        <a:p>
          <a:endParaRPr lang="en-US">
            <a:latin typeface="+mj-lt"/>
          </a:endParaRPr>
        </a:p>
      </dgm:t>
    </dgm:pt>
    <dgm:pt modelId="{5563C9C7-4E3C-4DEC-9D79-987B67A03DF3}" type="sibTrans" cxnId="{C43339C6-CDC2-413E-9283-617C6B8DE689}">
      <dgm:prSet/>
      <dgm:spPr/>
      <dgm:t>
        <a:bodyPr/>
        <a:lstStyle/>
        <a:p>
          <a:endParaRPr lang="en-US">
            <a:latin typeface="+mj-lt"/>
          </a:endParaRPr>
        </a:p>
      </dgm:t>
    </dgm:pt>
    <dgm:pt modelId="{5230A68D-C3B7-47BB-B484-DC62F14EFFA7}">
      <dgm:prSet phldrT="[Text]"/>
      <dgm:spPr/>
      <dgm:t>
        <a:bodyPr/>
        <a:lstStyle/>
        <a:p>
          <a:r>
            <a:rPr lang="en-US" dirty="0">
              <a:latin typeface="+mj-lt"/>
            </a:rPr>
            <a:t>4. Prioritize Investments</a:t>
          </a:r>
        </a:p>
      </dgm:t>
    </dgm:pt>
    <dgm:pt modelId="{88B665DF-E808-4502-97D8-18452F4A9E79}" type="parTrans" cxnId="{9DDA8897-D9C2-4F4C-87D8-8B9DC3305F3D}">
      <dgm:prSet/>
      <dgm:spPr/>
      <dgm:t>
        <a:bodyPr/>
        <a:lstStyle/>
        <a:p>
          <a:endParaRPr lang="en-US">
            <a:latin typeface="+mj-lt"/>
          </a:endParaRPr>
        </a:p>
      </dgm:t>
    </dgm:pt>
    <dgm:pt modelId="{9376488B-2BBA-4BB5-805E-FA65DB13B79D}" type="sibTrans" cxnId="{9DDA8897-D9C2-4F4C-87D8-8B9DC3305F3D}">
      <dgm:prSet/>
      <dgm:spPr/>
      <dgm:t>
        <a:bodyPr/>
        <a:lstStyle/>
        <a:p>
          <a:endParaRPr lang="en-US">
            <a:latin typeface="+mj-lt"/>
          </a:endParaRPr>
        </a:p>
      </dgm:t>
    </dgm:pt>
    <dgm:pt modelId="{DBDB3079-9314-4C0E-9594-2DD66B62AF74}">
      <dgm:prSet phldrT="[Text]"/>
      <dgm:spPr/>
      <dgm:t>
        <a:bodyPr/>
        <a:lstStyle/>
        <a:p>
          <a:r>
            <a:rPr lang="en-US" dirty="0">
              <a:latin typeface="+mj-lt"/>
            </a:rPr>
            <a:t>5. Activate &amp; Execute</a:t>
          </a:r>
        </a:p>
      </dgm:t>
    </dgm:pt>
    <dgm:pt modelId="{2E87E271-7963-4F43-8ED0-2DB897E8607D}" type="parTrans" cxnId="{EA2C4E83-3125-4939-94F8-96A9B7DF463B}">
      <dgm:prSet/>
      <dgm:spPr/>
      <dgm:t>
        <a:bodyPr/>
        <a:lstStyle/>
        <a:p>
          <a:endParaRPr lang="en-US">
            <a:latin typeface="+mj-lt"/>
          </a:endParaRPr>
        </a:p>
      </dgm:t>
    </dgm:pt>
    <dgm:pt modelId="{C6388F7B-EC56-414D-BBAF-9FFD6D73AEF5}" type="sibTrans" cxnId="{EA2C4E83-3125-4939-94F8-96A9B7DF463B}">
      <dgm:prSet/>
      <dgm:spPr/>
      <dgm:t>
        <a:bodyPr/>
        <a:lstStyle/>
        <a:p>
          <a:endParaRPr lang="en-US">
            <a:latin typeface="+mj-lt"/>
          </a:endParaRPr>
        </a:p>
      </dgm:t>
    </dgm:pt>
    <dgm:pt modelId="{9F3DF838-5921-43E2-A439-9B4146FCA4C7}">
      <dgm:prSet phldrT="[Text]"/>
      <dgm:spPr/>
      <dgm:t>
        <a:bodyPr/>
        <a:lstStyle/>
        <a:p>
          <a:r>
            <a:rPr lang="en-US" dirty="0">
              <a:latin typeface="+mj-lt"/>
            </a:rPr>
            <a:t>6. Monitor &amp; Adjust</a:t>
          </a:r>
        </a:p>
      </dgm:t>
    </dgm:pt>
    <dgm:pt modelId="{0EDF42C1-2277-47A0-B063-D5DC863C6DDE}" type="parTrans" cxnId="{C0AC5E2A-E293-4BA0-8022-341955E504C2}">
      <dgm:prSet/>
      <dgm:spPr/>
      <dgm:t>
        <a:bodyPr/>
        <a:lstStyle/>
        <a:p>
          <a:endParaRPr lang="en-US">
            <a:latin typeface="+mj-lt"/>
          </a:endParaRPr>
        </a:p>
      </dgm:t>
    </dgm:pt>
    <dgm:pt modelId="{6BD84D3E-4734-4DA2-86C7-D5AC603AEC64}" type="sibTrans" cxnId="{C0AC5E2A-E293-4BA0-8022-341955E504C2}">
      <dgm:prSet/>
      <dgm:spPr/>
      <dgm:t>
        <a:bodyPr/>
        <a:lstStyle/>
        <a:p>
          <a:endParaRPr lang="en-US">
            <a:latin typeface="+mj-lt"/>
          </a:endParaRPr>
        </a:p>
      </dgm:t>
    </dgm:pt>
    <dgm:pt modelId="{F42E2C26-8710-4FEB-A2DB-219838D3B842}" type="pres">
      <dgm:prSet presAssocID="{3FC29231-D416-45BA-9FD0-3ECB3EA0BAED}" presName="Name0" presStyleCnt="0">
        <dgm:presLayoutVars>
          <dgm:dir/>
          <dgm:resizeHandles val="exact"/>
        </dgm:presLayoutVars>
      </dgm:prSet>
      <dgm:spPr/>
      <dgm:t>
        <a:bodyPr/>
        <a:lstStyle/>
        <a:p>
          <a:endParaRPr lang="en-US"/>
        </a:p>
      </dgm:t>
    </dgm:pt>
    <dgm:pt modelId="{6C2D892E-5918-455D-8F5C-144160879DA8}" type="pres">
      <dgm:prSet presAssocID="{3FC29231-D416-45BA-9FD0-3ECB3EA0BAED}" presName="cycle" presStyleCnt="0"/>
      <dgm:spPr/>
    </dgm:pt>
    <dgm:pt modelId="{BCA7FDED-90FC-4EB7-BB50-A673B2EEF1F4}" type="pres">
      <dgm:prSet presAssocID="{E86F4FE0-AA15-4CD2-A2B0-CEA7B616D362}" presName="nodeFirstNode" presStyleLbl="node1" presStyleIdx="0" presStyleCnt="6">
        <dgm:presLayoutVars>
          <dgm:bulletEnabled val="1"/>
        </dgm:presLayoutVars>
      </dgm:prSet>
      <dgm:spPr/>
      <dgm:t>
        <a:bodyPr/>
        <a:lstStyle/>
        <a:p>
          <a:endParaRPr lang="en-US"/>
        </a:p>
      </dgm:t>
    </dgm:pt>
    <dgm:pt modelId="{4737C0E4-4DF8-45CD-8592-60022B32E23F}" type="pres">
      <dgm:prSet presAssocID="{34C5F125-898C-4668-89F4-1F0D750C3697}" presName="sibTransFirstNode" presStyleLbl="bgShp" presStyleIdx="0" presStyleCnt="1"/>
      <dgm:spPr/>
      <dgm:t>
        <a:bodyPr/>
        <a:lstStyle/>
        <a:p>
          <a:endParaRPr lang="en-US"/>
        </a:p>
      </dgm:t>
    </dgm:pt>
    <dgm:pt modelId="{F045D4E1-124C-407A-8A4C-D3FDB4946F64}" type="pres">
      <dgm:prSet presAssocID="{3B5B5E65-8314-43E7-B0CD-682379944600}" presName="nodeFollowingNodes" presStyleLbl="node1" presStyleIdx="1" presStyleCnt="6">
        <dgm:presLayoutVars>
          <dgm:bulletEnabled val="1"/>
        </dgm:presLayoutVars>
      </dgm:prSet>
      <dgm:spPr/>
      <dgm:t>
        <a:bodyPr/>
        <a:lstStyle/>
        <a:p>
          <a:endParaRPr lang="en-US"/>
        </a:p>
      </dgm:t>
    </dgm:pt>
    <dgm:pt modelId="{9D853F42-FDA4-44CF-936C-440FBD5EB0AF}" type="pres">
      <dgm:prSet presAssocID="{49C84BFF-2921-4B22-B448-77098BF25184}" presName="nodeFollowingNodes" presStyleLbl="node1" presStyleIdx="2" presStyleCnt="6">
        <dgm:presLayoutVars>
          <dgm:bulletEnabled val="1"/>
        </dgm:presLayoutVars>
      </dgm:prSet>
      <dgm:spPr/>
      <dgm:t>
        <a:bodyPr/>
        <a:lstStyle/>
        <a:p>
          <a:endParaRPr lang="en-US"/>
        </a:p>
      </dgm:t>
    </dgm:pt>
    <dgm:pt modelId="{02455F41-87DC-4100-AB4F-1DACDA9B1B0D}" type="pres">
      <dgm:prSet presAssocID="{5230A68D-C3B7-47BB-B484-DC62F14EFFA7}" presName="nodeFollowingNodes" presStyleLbl="node1" presStyleIdx="3" presStyleCnt="6">
        <dgm:presLayoutVars>
          <dgm:bulletEnabled val="1"/>
        </dgm:presLayoutVars>
      </dgm:prSet>
      <dgm:spPr/>
      <dgm:t>
        <a:bodyPr/>
        <a:lstStyle/>
        <a:p>
          <a:endParaRPr lang="en-US"/>
        </a:p>
      </dgm:t>
    </dgm:pt>
    <dgm:pt modelId="{3863799D-9648-4409-86FA-99C743C4B376}" type="pres">
      <dgm:prSet presAssocID="{DBDB3079-9314-4C0E-9594-2DD66B62AF74}" presName="nodeFollowingNodes" presStyleLbl="node1" presStyleIdx="4" presStyleCnt="6">
        <dgm:presLayoutVars>
          <dgm:bulletEnabled val="1"/>
        </dgm:presLayoutVars>
      </dgm:prSet>
      <dgm:spPr/>
      <dgm:t>
        <a:bodyPr/>
        <a:lstStyle/>
        <a:p>
          <a:endParaRPr lang="en-US"/>
        </a:p>
      </dgm:t>
    </dgm:pt>
    <dgm:pt modelId="{510EC77B-2BFA-471D-9470-03CB1B18B24E}" type="pres">
      <dgm:prSet presAssocID="{9F3DF838-5921-43E2-A439-9B4146FCA4C7}" presName="nodeFollowingNodes" presStyleLbl="node1" presStyleIdx="5" presStyleCnt="6">
        <dgm:presLayoutVars>
          <dgm:bulletEnabled val="1"/>
        </dgm:presLayoutVars>
      </dgm:prSet>
      <dgm:spPr/>
      <dgm:t>
        <a:bodyPr/>
        <a:lstStyle/>
        <a:p>
          <a:endParaRPr lang="en-US"/>
        </a:p>
      </dgm:t>
    </dgm:pt>
  </dgm:ptLst>
  <dgm:cxnLst>
    <dgm:cxn modelId="{C43339C6-CDC2-413E-9283-617C6B8DE689}" srcId="{3FC29231-D416-45BA-9FD0-3ECB3EA0BAED}" destId="{49C84BFF-2921-4B22-B448-77098BF25184}" srcOrd="2" destOrd="0" parTransId="{9023F0A9-F0FB-4FE8-92CF-38B05C9C2C4D}" sibTransId="{5563C9C7-4E3C-4DEC-9D79-987B67A03DF3}"/>
    <dgm:cxn modelId="{F33D49FA-3F56-42FA-89AE-5C693B95BDB8}" type="presOf" srcId="{34C5F125-898C-4668-89F4-1F0D750C3697}" destId="{4737C0E4-4DF8-45CD-8592-60022B32E23F}" srcOrd="0" destOrd="0" presId="urn:microsoft.com/office/officeart/2005/8/layout/cycle3"/>
    <dgm:cxn modelId="{8AE8CF8A-210F-455D-880A-5DE56197BABE}" type="presOf" srcId="{3B5B5E65-8314-43E7-B0CD-682379944600}" destId="{F045D4E1-124C-407A-8A4C-D3FDB4946F64}" srcOrd="0" destOrd="0" presId="urn:microsoft.com/office/officeart/2005/8/layout/cycle3"/>
    <dgm:cxn modelId="{DD0C90F2-5822-4005-8491-FAB2087C1220}" type="presOf" srcId="{DBDB3079-9314-4C0E-9594-2DD66B62AF74}" destId="{3863799D-9648-4409-86FA-99C743C4B376}" srcOrd="0" destOrd="0" presId="urn:microsoft.com/office/officeart/2005/8/layout/cycle3"/>
    <dgm:cxn modelId="{0308FD1D-E7A5-4850-8015-843A1B9777E3}" type="presOf" srcId="{5230A68D-C3B7-47BB-B484-DC62F14EFFA7}" destId="{02455F41-87DC-4100-AB4F-1DACDA9B1B0D}" srcOrd="0" destOrd="0" presId="urn:microsoft.com/office/officeart/2005/8/layout/cycle3"/>
    <dgm:cxn modelId="{EA2C4E83-3125-4939-94F8-96A9B7DF463B}" srcId="{3FC29231-D416-45BA-9FD0-3ECB3EA0BAED}" destId="{DBDB3079-9314-4C0E-9594-2DD66B62AF74}" srcOrd="4" destOrd="0" parTransId="{2E87E271-7963-4F43-8ED0-2DB897E8607D}" sibTransId="{C6388F7B-EC56-414D-BBAF-9FFD6D73AEF5}"/>
    <dgm:cxn modelId="{46C7A19A-DE79-48EC-B5C5-AD9F13AD1473}" srcId="{3FC29231-D416-45BA-9FD0-3ECB3EA0BAED}" destId="{E86F4FE0-AA15-4CD2-A2B0-CEA7B616D362}" srcOrd="0" destOrd="0" parTransId="{CB2D34A2-9D8F-4D0E-989D-EE0C13A663DA}" sibTransId="{34C5F125-898C-4668-89F4-1F0D750C3697}"/>
    <dgm:cxn modelId="{3BDA116B-5670-4974-A33A-77180A157EDE}" type="presOf" srcId="{3FC29231-D416-45BA-9FD0-3ECB3EA0BAED}" destId="{F42E2C26-8710-4FEB-A2DB-219838D3B842}" srcOrd="0" destOrd="0" presId="urn:microsoft.com/office/officeart/2005/8/layout/cycle3"/>
    <dgm:cxn modelId="{3E9AA4F2-2C52-44CB-B825-5880A9F563D8}" type="presOf" srcId="{E86F4FE0-AA15-4CD2-A2B0-CEA7B616D362}" destId="{BCA7FDED-90FC-4EB7-BB50-A673B2EEF1F4}" srcOrd="0" destOrd="0" presId="urn:microsoft.com/office/officeart/2005/8/layout/cycle3"/>
    <dgm:cxn modelId="{D7F005D7-2E54-4255-A49D-4A693BC9F2B6}" type="presOf" srcId="{9F3DF838-5921-43E2-A439-9B4146FCA4C7}" destId="{510EC77B-2BFA-471D-9470-03CB1B18B24E}" srcOrd="0" destOrd="0" presId="urn:microsoft.com/office/officeart/2005/8/layout/cycle3"/>
    <dgm:cxn modelId="{E529AFA8-E20A-4C85-93B2-989F3914FBD1}" srcId="{3FC29231-D416-45BA-9FD0-3ECB3EA0BAED}" destId="{3B5B5E65-8314-43E7-B0CD-682379944600}" srcOrd="1" destOrd="0" parTransId="{9012EAE4-50EB-4986-A332-C3DE983621E6}" sibTransId="{5B764893-DBD5-4A2E-A331-F432572F23E7}"/>
    <dgm:cxn modelId="{F21E01B7-CB47-4F14-A219-DEA83DA89A4A}" type="presOf" srcId="{49C84BFF-2921-4B22-B448-77098BF25184}" destId="{9D853F42-FDA4-44CF-936C-440FBD5EB0AF}" srcOrd="0" destOrd="0" presId="urn:microsoft.com/office/officeart/2005/8/layout/cycle3"/>
    <dgm:cxn modelId="{C0AC5E2A-E293-4BA0-8022-341955E504C2}" srcId="{3FC29231-D416-45BA-9FD0-3ECB3EA0BAED}" destId="{9F3DF838-5921-43E2-A439-9B4146FCA4C7}" srcOrd="5" destOrd="0" parTransId="{0EDF42C1-2277-47A0-B063-D5DC863C6DDE}" sibTransId="{6BD84D3E-4734-4DA2-86C7-D5AC603AEC64}"/>
    <dgm:cxn modelId="{9DDA8897-D9C2-4F4C-87D8-8B9DC3305F3D}" srcId="{3FC29231-D416-45BA-9FD0-3ECB3EA0BAED}" destId="{5230A68D-C3B7-47BB-B484-DC62F14EFFA7}" srcOrd="3" destOrd="0" parTransId="{88B665DF-E808-4502-97D8-18452F4A9E79}" sibTransId="{9376488B-2BBA-4BB5-805E-FA65DB13B79D}"/>
    <dgm:cxn modelId="{D4D95E0C-2AF9-435B-AF3F-730F02C2382E}" type="presParOf" srcId="{F42E2C26-8710-4FEB-A2DB-219838D3B842}" destId="{6C2D892E-5918-455D-8F5C-144160879DA8}" srcOrd="0" destOrd="0" presId="urn:microsoft.com/office/officeart/2005/8/layout/cycle3"/>
    <dgm:cxn modelId="{6CA32B71-C5C5-485C-8273-F6165599C592}" type="presParOf" srcId="{6C2D892E-5918-455D-8F5C-144160879DA8}" destId="{BCA7FDED-90FC-4EB7-BB50-A673B2EEF1F4}" srcOrd="0" destOrd="0" presId="urn:microsoft.com/office/officeart/2005/8/layout/cycle3"/>
    <dgm:cxn modelId="{8F6CD019-206E-4C13-AD16-6ECC40721D39}" type="presParOf" srcId="{6C2D892E-5918-455D-8F5C-144160879DA8}" destId="{4737C0E4-4DF8-45CD-8592-60022B32E23F}" srcOrd="1" destOrd="0" presId="urn:microsoft.com/office/officeart/2005/8/layout/cycle3"/>
    <dgm:cxn modelId="{62FEE088-5351-4321-A4A3-08BFE14E2F24}" type="presParOf" srcId="{6C2D892E-5918-455D-8F5C-144160879DA8}" destId="{F045D4E1-124C-407A-8A4C-D3FDB4946F64}" srcOrd="2" destOrd="0" presId="urn:microsoft.com/office/officeart/2005/8/layout/cycle3"/>
    <dgm:cxn modelId="{A2414DA3-6F0C-4513-8074-2DFC0E41D5C8}" type="presParOf" srcId="{6C2D892E-5918-455D-8F5C-144160879DA8}" destId="{9D853F42-FDA4-44CF-936C-440FBD5EB0AF}" srcOrd="3" destOrd="0" presId="urn:microsoft.com/office/officeart/2005/8/layout/cycle3"/>
    <dgm:cxn modelId="{8CD8D948-AFD7-4541-A0A0-793C2B6EEEC6}" type="presParOf" srcId="{6C2D892E-5918-455D-8F5C-144160879DA8}" destId="{02455F41-87DC-4100-AB4F-1DACDA9B1B0D}" srcOrd="4" destOrd="0" presId="urn:microsoft.com/office/officeart/2005/8/layout/cycle3"/>
    <dgm:cxn modelId="{CA224D80-58ED-4887-A9BC-3F7ACC86C9D5}" type="presParOf" srcId="{6C2D892E-5918-455D-8F5C-144160879DA8}" destId="{3863799D-9648-4409-86FA-99C743C4B376}" srcOrd="5" destOrd="0" presId="urn:microsoft.com/office/officeart/2005/8/layout/cycle3"/>
    <dgm:cxn modelId="{36D6B570-42B9-47AC-B632-745722812E17}" type="presParOf" srcId="{6C2D892E-5918-455D-8F5C-144160879DA8}" destId="{510EC77B-2BFA-471D-9470-03CB1B18B24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C29231-D416-45BA-9FD0-3ECB3EA0BAED}"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E86F4FE0-AA15-4CD2-A2B0-CEA7B616D362}">
      <dgm:prSet phldrT="[Text]" custT="1"/>
      <dgm:spPr>
        <a:solidFill>
          <a:prstClr val="white"/>
        </a:solidFill>
        <a:ln>
          <a:solidFill>
            <a:srgbClr val="2269A5"/>
          </a:solidFill>
        </a:ln>
        <a:effectLst>
          <a:outerShdw blurRad="57150" dist="19050" dir="5400000" algn="ctr" rotWithShape="0">
            <a:srgbClr val="000000">
              <a:alpha val="63000"/>
            </a:srgbClr>
          </a:outerShdw>
        </a:effectLst>
      </dgm:spPr>
      <dgm:t>
        <a:bodyPr spcFirstLastPara="0" vert="horz" wrap="square" lIns="22860" tIns="22860" rIns="22860" bIns="22860" numCol="1" spcCol="1270" anchor="ctr" anchorCtr="0"/>
        <a:lstStyle/>
        <a:p>
          <a:pPr marL="0" lvl="0" indent="0" algn="ctr" defTabSz="266700">
            <a:lnSpc>
              <a:spcPct val="90000"/>
            </a:lnSpc>
            <a:spcBef>
              <a:spcPct val="0"/>
            </a:spcBef>
            <a:spcAft>
              <a:spcPct val="35000"/>
            </a:spcAft>
            <a:buNone/>
          </a:pPr>
          <a:r>
            <a:rPr lang="en-US" sz="600" b="1" kern="1200" dirty="0">
              <a:solidFill>
                <a:prstClr val="black"/>
              </a:solidFill>
              <a:latin typeface="+mj-lt"/>
              <a:ea typeface="+mn-ea"/>
              <a:cs typeface="+mn-cs"/>
            </a:rPr>
            <a:t>1. Define Strategy</a:t>
          </a:r>
        </a:p>
      </dgm:t>
    </dgm:pt>
    <dgm:pt modelId="{CB2D34A2-9D8F-4D0E-989D-EE0C13A663DA}" type="parTrans" cxnId="{46C7A19A-DE79-48EC-B5C5-AD9F13AD1473}">
      <dgm:prSet/>
      <dgm:spPr/>
      <dgm:t>
        <a:bodyPr/>
        <a:lstStyle/>
        <a:p>
          <a:endParaRPr lang="en-US">
            <a:latin typeface="+mj-lt"/>
          </a:endParaRPr>
        </a:p>
      </dgm:t>
    </dgm:pt>
    <dgm:pt modelId="{34C5F125-898C-4668-89F4-1F0D750C3697}" type="sibTrans" cxnId="{46C7A19A-DE79-48EC-B5C5-AD9F13AD1473}">
      <dgm:prSet/>
      <dgm:spPr/>
      <dgm:t>
        <a:bodyPr/>
        <a:lstStyle/>
        <a:p>
          <a:endParaRPr lang="en-US">
            <a:latin typeface="+mj-lt"/>
          </a:endParaRPr>
        </a:p>
      </dgm:t>
    </dgm:pt>
    <dgm:pt modelId="{3B5B5E65-8314-43E7-B0CD-682379944600}">
      <dgm:prSet phldrT="[Text]"/>
      <dgm:spPr/>
      <dgm:t>
        <a:bodyPr/>
        <a:lstStyle/>
        <a:p>
          <a:r>
            <a:rPr lang="en-US" dirty="0">
              <a:latin typeface="+mj-lt"/>
            </a:rPr>
            <a:t>2. Clarify &amp; Communicate</a:t>
          </a:r>
        </a:p>
      </dgm:t>
    </dgm:pt>
    <dgm:pt modelId="{9012EAE4-50EB-4986-A332-C3DE983621E6}" type="parTrans" cxnId="{E529AFA8-E20A-4C85-93B2-989F3914FBD1}">
      <dgm:prSet/>
      <dgm:spPr/>
      <dgm:t>
        <a:bodyPr/>
        <a:lstStyle/>
        <a:p>
          <a:endParaRPr lang="en-US">
            <a:latin typeface="+mj-lt"/>
          </a:endParaRPr>
        </a:p>
      </dgm:t>
    </dgm:pt>
    <dgm:pt modelId="{5B764893-DBD5-4A2E-A331-F432572F23E7}" type="sibTrans" cxnId="{E529AFA8-E20A-4C85-93B2-989F3914FBD1}">
      <dgm:prSet/>
      <dgm:spPr/>
      <dgm:t>
        <a:bodyPr/>
        <a:lstStyle/>
        <a:p>
          <a:endParaRPr lang="en-US">
            <a:latin typeface="+mj-lt"/>
          </a:endParaRPr>
        </a:p>
      </dgm:t>
    </dgm:pt>
    <dgm:pt modelId="{49C84BFF-2921-4B22-B448-77098BF25184}">
      <dgm:prSet phldrT="[Text]"/>
      <dgm:spPr/>
      <dgm:t>
        <a:bodyPr/>
        <a:lstStyle/>
        <a:p>
          <a:r>
            <a:rPr lang="en-US" dirty="0">
              <a:latin typeface="+mj-lt"/>
            </a:rPr>
            <a:t>3. Assess Capabilities</a:t>
          </a:r>
        </a:p>
      </dgm:t>
    </dgm:pt>
    <dgm:pt modelId="{9023F0A9-F0FB-4FE8-92CF-38B05C9C2C4D}" type="parTrans" cxnId="{C43339C6-CDC2-413E-9283-617C6B8DE689}">
      <dgm:prSet/>
      <dgm:spPr/>
      <dgm:t>
        <a:bodyPr/>
        <a:lstStyle/>
        <a:p>
          <a:endParaRPr lang="en-US">
            <a:latin typeface="+mj-lt"/>
          </a:endParaRPr>
        </a:p>
      </dgm:t>
    </dgm:pt>
    <dgm:pt modelId="{5563C9C7-4E3C-4DEC-9D79-987B67A03DF3}" type="sibTrans" cxnId="{C43339C6-CDC2-413E-9283-617C6B8DE689}">
      <dgm:prSet/>
      <dgm:spPr/>
      <dgm:t>
        <a:bodyPr/>
        <a:lstStyle/>
        <a:p>
          <a:endParaRPr lang="en-US">
            <a:latin typeface="+mj-lt"/>
          </a:endParaRPr>
        </a:p>
      </dgm:t>
    </dgm:pt>
    <dgm:pt modelId="{5230A68D-C3B7-47BB-B484-DC62F14EFFA7}">
      <dgm:prSet phldrT="[Text]"/>
      <dgm:spPr/>
      <dgm:t>
        <a:bodyPr/>
        <a:lstStyle/>
        <a:p>
          <a:r>
            <a:rPr lang="en-US" dirty="0">
              <a:latin typeface="+mj-lt"/>
            </a:rPr>
            <a:t>4. Prioritize Investments</a:t>
          </a:r>
        </a:p>
      </dgm:t>
    </dgm:pt>
    <dgm:pt modelId="{88B665DF-E808-4502-97D8-18452F4A9E79}" type="parTrans" cxnId="{9DDA8897-D9C2-4F4C-87D8-8B9DC3305F3D}">
      <dgm:prSet/>
      <dgm:spPr/>
      <dgm:t>
        <a:bodyPr/>
        <a:lstStyle/>
        <a:p>
          <a:endParaRPr lang="en-US">
            <a:latin typeface="+mj-lt"/>
          </a:endParaRPr>
        </a:p>
      </dgm:t>
    </dgm:pt>
    <dgm:pt modelId="{9376488B-2BBA-4BB5-805E-FA65DB13B79D}" type="sibTrans" cxnId="{9DDA8897-D9C2-4F4C-87D8-8B9DC3305F3D}">
      <dgm:prSet/>
      <dgm:spPr/>
      <dgm:t>
        <a:bodyPr/>
        <a:lstStyle/>
        <a:p>
          <a:endParaRPr lang="en-US">
            <a:latin typeface="+mj-lt"/>
          </a:endParaRPr>
        </a:p>
      </dgm:t>
    </dgm:pt>
    <dgm:pt modelId="{DBDB3079-9314-4C0E-9594-2DD66B62AF74}">
      <dgm:prSet phldrT="[Text]"/>
      <dgm:spPr/>
      <dgm:t>
        <a:bodyPr/>
        <a:lstStyle/>
        <a:p>
          <a:r>
            <a:rPr lang="en-US" dirty="0">
              <a:latin typeface="+mj-lt"/>
            </a:rPr>
            <a:t>5. Activate &amp; Execute</a:t>
          </a:r>
        </a:p>
      </dgm:t>
    </dgm:pt>
    <dgm:pt modelId="{2E87E271-7963-4F43-8ED0-2DB897E8607D}" type="parTrans" cxnId="{EA2C4E83-3125-4939-94F8-96A9B7DF463B}">
      <dgm:prSet/>
      <dgm:spPr/>
      <dgm:t>
        <a:bodyPr/>
        <a:lstStyle/>
        <a:p>
          <a:endParaRPr lang="en-US">
            <a:latin typeface="+mj-lt"/>
          </a:endParaRPr>
        </a:p>
      </dgm:t>
    </dgm:pt>
    <dgm:pt modelId="{C6388F7B-EC56-414D-BBAF-9FFD6D73AEF5}" type="sibTrans" cxnId="{EA2C4E83-3125-4939-94F8-96A9B7DF463B}">
      <dgm:prSet/>
      <dgm:spPr/>
      <dgm:t>
        <a:bodyPr/>
        <a:lstStyle/>
        <a:p>
          <a:endParaRPr lang="en-US">
            <a:latin typeface="+mj-lt"/>
          </a:endParaRPr>
        </a:p>
      </dgm:t>
    </dgm:pt>
    <dgm:pt modelId="{9F3DF838-5921-43E2-A439-9B4146FCA4C7}">
      <dgm:prSet phldrT="[Text]"/>
      <dgm:spPr/>
      <dgm:t>
        <a:bodyPr/>
        <a:lstStyle/>
        <a:p>
          <a:r>
            <a:rPr lang="en-US" dirty="0">
              <a:latin typeface="+mj-lt"/>
            </a:rPr>
            <a:t>6. Monitor &amp; Adjust</a:t>
          </a:r>
        </a:p>
      </dgm:t>
    </dgm:pt>
    <dgm:pt modelId="{0EDF42C1-2277-47A0-B063-D5DC863C6DDE}" type="parTrans" cxnId="{C0AC5E2A-E293-4BA0-8022-341955E504C2}">
      <dgm:prSet/>
      <dgm:spPr/>
      <dgm:t>
        <a:bodyPr/>
        <a:lstStyle/>
        <a:p>
          <a:endParaRPr lang="en-US">
            <a:latin typeface="+mj-lt"/>
          </a:endParaRPr>
        </a:p>
      </dgm:t>
    </dgm:pt>
    <dgm:pt modelId="{6BD84D3E-4734-4DA2-86C7-D5AC603AEC64}" type="sibTrans" cxnId="{C0AC5E2A-E293-4BA0-8022-341955E504C2}">
      <dgm:prSet/>
      <dgm:spPr/>
      <dgm:t>
        <a:bodyPr/>
        <a:lstStyle/>
        <a:p>
          <a:endParaRPr lang="en-US">
            <a:latin typeface="+mj-lt"/>
          </a:endParaRPr>
        </a:p>
      </dgm:t>
    </dgm:pt>
    <dgm:pt modelId="{F42E2C26-8710-4FEB-A2DB-219838D3B842}" type="pres">
      <dgm:prSet presAssocID="{3FC29231-D416-45BA-9FD0-3ECB3EA0BAED}" presName="Name0" presStyleCnt="0">
        <dgm:presLayoutVars>
          <dgm:dir/>
          <dgm:resizeHandles val="exact"/>
        </dgm:presLayoutVars>
      </dgm:prSet>
      <dgm:spPr/>
      <dgm:t>
        <a:bodyPr/>
        <a:lstStyle/>
        <a:p>
          <a:endParaRPr lang="en-US"/>
        </a:p>
      </dgm:t>
    </dgm:pt>
    <dgm:pt modelId="{6C2D892E-5918-455D-8F5C-144160879DA8}" type="pres">
      <dgm:prSet presAssocID="{3FC29231-D416-45BA-9FD0-3ECB3EA0BAED}" presName="cycle" presStyleCnt="0"/>
      <dgm:spPr/>
    </dgm:pt>
    <dgm:pt modelId="{BCA7FDED-90FC-4EB7-BB50-A673B2EEF1F4}" type="pres">
      <dgm:prSet presAssocID="{E86F4FE0-AA15-4CD2-A2B0-CEA7B616D362}" presName="nodeFirstNode" presStyleLbl="node1" presStyleIdx="0" presStyleCnt="6">
        <dgm:presLayoutVars>
          <dgm:bulletEnabled val="1"/>
        </dgm:presLayoutVars>
      </dgm:prSet>
      <dgm:spPr>
        <a:xfrm>
          <a:off x="648367" y="31385"/>
          <a:ext cx="581421" cy="290710"/>
        </a:xfrm>
        <a:prstGeom prst="roundRect">
          <a:avLst/>
        </a:prstGeom>
      </dgm:spPr>
      <dgm:t>
        <a:bodyPr/>
        <a:lstStyle/>
        <a:p>
          <a:endParaRPr lang="en-US"/>
        </a:p>
      </dgm:t>
    </dgm:pt>
    <dgm:pt modelId="{4737C0E4-4DF8-45CD-8592-60022B32E23F}" type="pres">
      <dgm:prSet presAssocID="{34C5F125-898C-4668-89F4-1F0D750C3697}" presName="sibTransFirstNode" presStyleLbl="bgShp" presStyleIdx="0" presStyleCnt="1"/>
      <dgm:spPr/>
      <dgm:t>
        <a:bodyPr/>
        <a:lstStyle/>
        <a:p>
          <a:endParaRPr lang="en-US"/>
        </a:p>
      </dgm:t>
    </dgm:pt>
    <dgm:pt modelId="{F045D4E1-124C-407A-8A4C-D3FDB4946F64}" type="pres">
      <dgm:prSet presAssocID="{3B5B5E65-8314-43E7-B0CD-682379944600}" presName="nodeFollowingNodes" presStyleLbl="node1" presStyleIdx="1" presStyleCnt="6">
        <dgm:presLayoutVars>
          <dgm:bulletEnabled val="1"/>
        </dgm:presLayoutVars>
      </dgm:prSet>
      <dgm:spPr/>
      <dgm:t>
        <a:bodyPr/>
        <a:lstStyle/>
        <a:p>
          <a:endParaRPr lang="en-US"/>
        </a:p>
      </dgm:t>
    </dgm:pt>
    <dgm:pt modelId="{9D853F42-FDA4-44CF-936C-440FBD5EB0AF}" type="pres">
      <dgm:prSet presAssocID="{49C84BFF-2921-4B22-B448-77098BF25184}" presName="nodeFollowingNodes" presStyleLbl="node1" presStyleIdx="2" presStyleCnt="6">
        <dgm:presLayoutVars>
          <dgm:bulletEnabled val="1"/>
        </dgm:presLayoutVars>
      </dgm:prSet>
      <dgm:spPr/>
      <dgm:t>
        <a:bodyPr/>
        <a:lstStyle/>
        <a:p>
          <a:endParaRPr lang="en-US"/>
        </a:p>
      </dgm:t>
    </dgm:pt>
    <dgm:pt modelId="{02455F41-87DC-4100-AB4F-1DACDA9B1B0D}" type="pres">
      <dgm:prSet presAssocID="{5230A68D-C3B7-47BB-B484-DC62F14EFFA7}" presName="nodeFollowingNodes" presStyleLbl="node1" presStyleIdx="3" presStyleCnt="6">
        <dgm:presLayoutVars>
          <dgm:bulletEnabled val="1"/>
        </dgm:presLayoutVars>
      </dgm:prSet>
      <dgm:spPr/>
      <dgm:t>
        <a:bodyPr/>
        <a:lstStyle/>
        <a:p>
          <a:endParaRPr lang="en-US"/>
        </a:p>
      </dgm:t>
    </dgm:pt>
    <dgm:pt modelId="{3863799D-9648-4409-86FA-99C743C4B376}" type="pres">
      <dgm:prSet presAssocID="{DBDB3079-9314-4C0E-9594-2DD66B62AF74}" presName="nodeFollowingNodes" presStyleLbl="node1" presStyleIdx="4" presStyleCnt="6">
        <dgm:presLayoutVars>
          <dgm:bulletEnabled val="1"/>
        </dgm:presLayoutVars>
      </dgm:prSet>
      <dgm:spPr/>
      <dgm:t>
        <a:bodyPr/>
        <a:lstStyle/>
        <a:p>
          <a:endParaRPr lang="en-US"/>
        </a:p>
      </dgm:t>
    </dgm:pt>
    <dgm:pt modelId="{510EC77B-2BFA-471D-9470-03CB1B18B24E}" type="pres">
      <dgm:prSet presAssocID="{9F3DF838-5921-43E2-A439-9B4146FCA4C7}" presName="nodeFollowingNodes" presStyleLbl="node1" presStyleIdx="5" presStyleCnt="6">
        <dgm:presLayoutVars>
          <dgm:bulletEnabled val="1"/>
        </dgm:presLayoutVars>
      </dgm:prSet>
      <dgm:spPr/>
      <dgm:t>
        <a:bodyPr/>
        <a:lstStyle/>
        <a:p>
          <a:endParaRPr lang="en-US"/>
        </a:p>
      </dgm:t>
    </dgm:pt>
  </dgm:ptLst>
  <dgm:cxnLst>
    <dgm:cxn modelId="{C43339C6-CDC2-413E-9283-617C6B8DE689}" srcId="{3FC29231-D416-45BA-9FD0-3ECB3EA0BAED}" destId="{49C84BFF-2921-4B22-B448-77098BF25184}" srcOrd="2" destOrd="0" parTransId="{9023F0A9-F0FB-4FE8-92CF-38B05C9C2C4D}" sibTransId="{5563C9C7-4E3C-4DEC-9D79-987B67A03DF3}"/>
    <dgm:cxn modelId="{F33D49FA-3F56-42FA-89AE-5C693B95BDB8}" type="presOf" srcId="{34C5F125-898C-4668-89F4-1F0D750C3697}" destId="{4737C0E4-4DF8-45CD-8592-60022B32E23F}" srcOrd="0" destOrd="0" presId="urn:microsoft.com/office/officeart/2005/8/layout/cycle3"/>
    <dgm:cxn modelId="{8AE8CF8A-210F-455D-880A-5DE56197BABE}" type="presOf" srcId="{3B5B5E65-8314-43E7-B0CD-682379944600}" destId="{F045D4E1-124C-407A-8A4C-D3FDB4946F64}" srcOrd="0" destOrd="0" presId="urn:microsoft.com/office/officeart/2005/8/layout/cycle3"/>
    <dgm:cxn modelId="{DD0C90F2-5822-4005-8491-FAB2087C1220}" type="presOf" srcId="{DBDB3079-9314-4C0E-9594-2DD66B62AF74}" destId="{3863799D-9648-4409-86FA-99C743C4B376}" srcOrd="0" destOrd="0" presId="urn:microsoft.com/office/officeart/2005/8/layout/cycle3"/>
    <dgm:cxn modelId="{0308FD1D-E7A5-4850-8015-843A1B9777E3}" type="presOf" srcId="{5230A68D-C3B7-47BB-B484-DC62F14EFFA7}" destId="{02455F41-87DC-4100-AB4F-1DACDA9B1B0D}" srcOrd="0" destOrd="0" presId="urn:microsoft.com/office/officeart/2005/8/layout/cycle3"/>
    <dgm:cxn modelId="{EA2C4E83-3125-4939-94F8-96A9B7DF463B}" srcId="{3FC29231-D416-45BA-9FD0-3ECB3EA0BAED}" destId="{DBDB3079-9314-4C0E-9594-2DD66B62AF74}" srcOrd="4" destOrd="0" parTransId="{2E87E271-7963-4F43-8ED0-2DB897E8607D}" sibTransId="{C6388F7B-EC56-414D-BBAF-9FFD6D73AEF5}"/>
    <dgm:cxn modelId="{46C7A19A-DE79-48EC-B5C5-AD9F13AD1473}" srcId="{3FC29231-D416-45BA-9FD0-3ECB3EA0BAED}" destId="{E86F4FE0-AA15-4CD2-A2B0-CEA7B616D362}" srcOrd="0" destOrd="0" parTransId="{CB2D34A2-9D8F-4D0E-989D-EE0C13A663DA}" sibTransId="{34C5F125-898C-4668-89F4-1F0D750C3697}"/>
    <dgm:cxn modelId="{3BDA116B-5670-4974-A33A-77180A157EDE}" type="presOf" srcId="{3FC29231-D416-45BA-9FD0-3ECB3EA0BAED}" destId="{F42E2C26-8710-4FEB-A2DB-219838D3B842}" srcOrd="0" destOrd="0" presId="urn:microsoft.com/office/officeart/2005/8/layout/cycle3"/>
    <dgm:cxn modelId="{3E9AA4F2-2C52-44CB-B825-5880A9F563D8}" type="presOf" srcId="{E86F4FE0-AA15-4CD2-A2B0-CEA7B616D362}" destId="{BCA7FDED-90FC-4EB7-BB50-A673B2EEF1F4}" srcOrd="0" destOrd="0" presId="urn:microsoft.com/office/officeart/2005/8/layout/cycle3"/>
    <dgm:cxn modelId="{D7F005D7-2E54-4255-A49D-4A693BC9F2B6}" type="presOf" srcId="{9F3DF838-5921-43E2-A439-9B4146FCA4C7}" destId="{510EC77B-2BFA-471D-9470-03CB1B18B24E}" srcOrd="0" destOrd="0" presId="urn:microsoft.com/office/officeart/2005/8/layout/cycle3"/>
    <dgm:cxn modelId="{E529AFA8-E20A-4C85-93B2-989F3914FBD1}" srcId="{3FC29231-D416-45BA-9FD0-3ECB3EA0BAED}" destId="{3B5B5E65-8314-43E7-B0CD-682379944600}" srcOrd="1" destOrd="0" parTransId="{9012EAE4-50EB-4986-A332-C3DE983621E6}" sibTransId="{5B764893-DBD5-4A2E-A331-F432572F23E7}"/>
    <dgm:cxn modelId="{F21E01B7-CB47-4F14-A219-DEA83DA89A4A}" type="presOf" srcId="{49C84BFF-2921-4B22-B448-77098BF25184}" destId="{9D853F42-FDA4-44CF-936C-440FBD5EB0AF}" srcOrd="0" destOrd="0" presId="urn:microsoft.com/office/officeart/2005/8/layout/cycle3"/>
    <dgm:cxn modelId="{C0AC5E2A-E293-4BA0-8022-341955E504C2}" srcId="{3FC29231-D416-45BA-9FD0-3ECB3EA0BAED}" destId="{9F3DF838-5921-43E2-A439-9B4146FCA4C7}" srcOrd="5" destOrd="0" parTransId="{0EDF42C1-2277-47A0-B063-D5DC863C6DDE}" sibTransId="{6BD84D3E-4734-4DA2-86C7-D5AC603AEC64}"/>
    <dgm:cxn modelId="{9DDA8897-D9C2-4F4C-87D8-8B9DC3305F3D}" srcId="{3FC29231-D416-45BA-9FD0-3ECB3EA0BAED}" destId="{5230A68D-C3B7-47BB-B484-DC62F14EFFA7}" srcOrd="3" destOrd="0" parTransId="{88B665DF-E808-4502-97D8-18452F4A9E79}" sibTransId="{9376488B-2BBA-4BB5-805E-FA65DB13B79D}"/>
    <dgm:cxn modelId="{D4D95E0C-2AF9-435B-AF3F-730F02C2382E}" type="presParOf" srcId="{F42E2C26-8710-4FEB-A2DB-219838D3B842}" destId="{6C2D892E-5918-455D-8F5C-144160879DA8}" srcOrd="0" destOrd="0" presId="urn:microsoft.com/office/officeart/2005/8/layout/cycle3"/>
    <dgm:cxn modelId="{6CA32B71-C5C5-485C-8273-F6165599C592}" type="presParOf" srcId="{6C2D892E-5918-455D-8F5C-144160879DA8}" destId="{BCA7FDED-90FC-4EB7-BB50-A673B2EEF1F4}" srcOrd="0" destOrd="0" presId="urn:microsoft.com/office/officeart/2005/8/layout/cycle3"/>
    <dgm:cxn modelId="{8F6CD019-206E-4C13-AD16-6ECC40721D39}" type="presParOf" srcId="{6C2D892E-5918-455D-8F5C-144160879DA8}" destId="{4737C0E4-4DF8-45CD-8592-60022B32E23F}" srcOrd="1" destOrd="0" presId="urn:microsoft.com/office/officeart/2005/8/layout/cycle3"/>
    <dgm:cxn modelId="{62FEE088-5351-4321-A4A3-08BFE14E2F24}" type="presParOf" srcId="{6C2D892E-5918-455D-8F5C-144160879DA8}" destId="{F045D4E1-124C-407A-8A4C-D3FDB4946F64}" srcOrd="2" destOrd="0" presId="urn:microsoft.com/office/officeart/2005/8/layout/cycle3"/>
    <dgm:cxn modelId="{A2414DA3-6F0C-4513-8074-2DFC0E41D5C8}" type="presParOf" srcId="{6C2D892E-5918-455D-8F5C-144160879DA8}" destId="{9D853F42-FDA4-44CF-936C-440FBD5EB0AF}" srcOrd="3" destOrd="0" presId="urn:microsoft.com/office/officeart/2005/8/layout/cycle3"/>
    <dgm:cxn modelId="{8CD8D948-AFD7-4541-A0A0-793C2B6EEEC6}" type="presParOf" srcId="{6C2D892E-5918-455D-8F5C-144160879DA8}" destId="{02455F41-87DC-4100-AB4F-1DACDA9B1B0D}" srcOrd="4" destOrd="0" presId="urn:microsoft.com/office/officeart/2005/8/layout/cycle3"/>
    <dgm:cxn modelId="{CA224D80-58ED-4887-A9BC-3F7ACC86C9D5}" type="presParOf" srcId="{6C2D892E-5918-455D-8F5C-144160879DA8}" destId="{3863799D-9648-4409-86FA-99C743C4B376}" srcOrd="5" destOrd="0" presId="urn:microsoft.com/office/officeart/2005/8/layout/cycle3"/>
    <dgm:cxn modelId="{36D6B570-42B9-47AC-B632-745722812E17}" type="presParOf" srcId="{6C2D892E-5918-455D-8F5C-144160879DA8}" destId="{510EC77B-2BFA-471D-9470-03CB1B18B24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C29231-D416-45BA-9FD0-3ECB3EA0BAED}"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E86F4FE0-AA15-4CD2-A2B0-CEA7B616D362}">
      <dgm:prSet phldrT="[Text]" custT="1"/>
      <dgm:spPr/>
      <dgm:t>
        <a:bodyPr/>
        <a:lstStyle/>
        <a:p>
          <a:r>
            <a:rPr lang="en-US" sz="500" dirty="0">
              <a:latin typeface="+mj-lt"/>
            </a:rPr>
            <a:t>1. Define Strategy</a:t>
          </a:r>
        </a:p>
      </dgm:t>
    </dgm:pt>
    <dgm:pt modelId="{CB2D34A2-9D8F-4D0E-989D-EE0C13A663DA}" type="parTrans" cxnId="{46C7A19A-DE79-48EC-B5C5-AD9F13AD1473}">
      <dgm:prSet/>
      <dgm:spPr/>
      <dgm:t>
        <a:bodyPr/>
        <a:lstStyle/>
        <a:p>
          <a:endParaRPr lang="en-US" sz="1600">
            <a:latin typeface="+mj-lt"/>
          </a:endParaRPr>
        </a:p>
      </dgm:t>
    </dgm:pt>
    <dgm:pt modelId="{34C5F125-898C-4668-89F4-1F0D750C3697}" type="sibTrans" cxnId="{46C7A19A-DE79-48EC-B5C5-AD9F13AD1473}">
      <dgm:prSet/>
      <dgm:spPr/>
      <dgm:t>
        <a:bodyPr/>
        <a:lstStyle/>
        <a:p>
          <a:endParaRPr lang="en-US" sz="1600">
            <a:latin typeface="+mj-lt"/>
          </a:endParaRPr>
        </a:p>
      </dgm:t>
    </dgm:pt>
    <dgm:pt modelId="{3B5B5E65-8314-43E7-B0CD-682379944600}">
      <dgm:prSet phldrT="[Text]" custT="1"/>
      <dgm:spPr>
        <a:solidFill>
          <a:prstClr val="white"/>
        </a:solidFill>
        <a:ln>
          <a:solidFill>
            <a:srgbClr val="2269A5"/>
          </a:solidFill>
        </a:ln>
        <a:effectLst>
          <a:outerShdw blurRad="57150" dist="19050" dir="5400000" algn="ctr" rotWithShape="0">
            <a:srgbClr val="000000">
              <a:alpha val="63000"/>
            </a:srgbClr>
          </a:outerShdw>
        </a:effectLst>
      </dgm:spPr>
      <dgm:t>
        <a:bodyPr spcFirstLastPara="0" vert="horz" wrap="square" lIns="22860" tIns="22860" rIns="22860" bIns="22860" numCol="1" spcCol="1270" anchor="ctr" anchorCtr="0"/>
        <a:lstStyle/>
        <a:p>
          <a:pPr marL="0" lvl="0" indent="0" algn="ctr" defTabSz="266700">
            <a:lnSpc>
              <a:spcPct val="90000"/>
            </a:lnSpc>
            <a:spcBef>
              <a:spcPct val="0"/>
            </a:spcBef>
            <a:spcAft>
              <a:spcPct val="35000"/>
            </a:spcAft>
            <a:buNone/>
          </a:pPr>
          <a:r>
            <a:rPr lang="en-US" sz="550" b="1" kern="1200" dirty="0">
              <a:solidFill>
                <a:prstClr val="black"/>
              </a:solidFill>
              <a:latin typeface="+mj-lt"/>
              <a:ea typeface="+mn-ea"/>
              <a:cs typeface="+mn-cs"/>
            </a:rPr>
            <a:t>2. Clarify &amp; Communicate</a:t>
          </a:r>
        </a:p>
      </dgm:t>
    </dgm:pt>
    <dgm:pt modelId="{9012EAE4-50EB-4986-A332-C3DE983621E6}" type="parTrans" cxnId="{E529AFA8-E20A-4C85-93B2-989F3914FBD1}">
      <dgm:prSet/>
      <dgm:spPr/>
      <dgm:t>
        <a:bodyPr/>
        <a:lstStyle/>
        <a:p>
          <a:endParaRPr lang="en-US" sz="1600">
            <a:latin typeface="+mj-lt"/>
          </a:endParaRPr>
        </a:p>
      </dgm:t>
    </dgm:pt>
    <dgm:pt modelId="{5B764893-DBD5-4A2E-A331-F432572F23E7}" type="sibTrans" cxnId="{E529AFA8-E20A-4C85-93B2-989F3914FBD1}">
      <dgm:prSet/>
      <dgm:spPr/>
      <dgm:t>
        <a:bodyPr/>
        <a:lstStyle/>
        <a:p>
          <a:endParaRPr lang="en-US" sz="1600">
            <a:latin typeface="+mj-lt"/>
          </a:endParaRPr>
        </a:p>
      </dgm:t>
    </dgm:pt>
    <dgm:pt modelId="{49C84BFF-2921-4B22-B448-77098BF25184}">
      <dgm:prSet phldrT="[Text]" custT="1"/>
      <dgm:spPr/>
      <dgm:t>
        <a:bodyPr/>
        <a:lstStyle/>
        <a:p>
          <a:r>
            <a:rPr lang="en-US" sz="500" dirty="0">
              <a:latin typeface="+mj-lt"/>
            </a:rPr>
            <a:t>3. Assess Capabilities</a:t>
          </a:r>
        </a:p>
      </dgm:t>
    </dgm:pt>
    <dgm:pt modelId="{9023F0A9-F0FB-4FE8-92CF-38B05C9C2C4D}" type="parTrans" cxnId="{C43339C6-CDC2-413E-9283-617C6B8DE689}">
      <dgm:prSet/>
      <dgm:spPr/>
      <dgm:t>
        <a:bodyPr/>
        <a:lstStyle/>
        <a:p>
          <a:endParaRPr lang="en-US" sz="1600">
            <a:latin typeface="+mj-lt"/>
          </a:endParaRPr>
        </a:p>
      </dgm:t>
    </dgm:pt>
    <dgm:pt modelId="{5563C9C7-4E3C-4DEC-9D79-987B67A03DF3}" type="sibTrans" cxnId="{C43339C6-CDC2-413E-9283-617C6B8DE689}">
      <dgm:prSet/>
      <dgm:spPr/>
      <dgm:t>
        <a:bodyPr/>
        <a:lstStyle/>
        <a:p>
          <a:endParaRPr lang="en-US" sz="1600">
            <a:latin typeface="+mj-lt"/>
          </a:endParaRPr>
        </a:p>
      </dgm:t>
    </dgm:pt>
    <dgm:pt modelId="{5230A68D-C3B7-47BB-B484-DC62F14EFFA7}">
      <dgm:prSet phldrT="[Text]" custT="1"/>
      <dgm:spPr/>
      <dgm:t>
        <a:bodyPr/>
        <a:lstStyle/>
        <a:p>
          <a:r>
            <a:rPr lang="en-US" sz="500" dirty="0">
              <a:latin typeface="+mj-lt"/>
            </a:rPr>
            <a:t>4. Prioritize Investments</a:t>
          </a:r>
        </a:p>
      </dgm:t>
    </dgm:pt>
    <dgm:pt modelId="{88B665DF-E808-4502-97D8-18452F4A9E79}" type="parTrans" cxnId="{9DDA8897-D9C2-4F4C-87D8-8B9DC3305F3D}">
      <dgm:prSet/>
      <dgm:spPr/>
      <dgm:t>
        <a:bodyPr/>
        <a:lstStyle/>
        <a:p>
          <a:endParaRPr lang="en-US" sz="1600">
            <a:latin typeface="+mj-lt"/>
          </a:endParaRPr>
        </a:p>
      </dgm:t>
    </dgm:pt>
    <dgm:pt modelId="{9376488B-2BBA-4BB5-805E-FA65DB13B79D}" type="sibTrans" cxnId="{9DDA8897-D9C2-4F4C-87D8-8B9DC3305F3D}">
      <dgm:prSet/>
      <dgm:spPr/>
      <dgm:t>
        <a:bodyPr/>
        <a:lstStyle/>
        <a:p>
          <a:endParaRPr lang="en-US" sz="1600">
            <a:latin typeface="+mj-lt"/>
          </a:endParaRPr>
        </a:p>
      </dgm:t>
    </dgm:pt>
    <dgm:pt modelId="{DBDB3079-9314-4C0E-9594-2DD66B62AF74}">
      <dgm:prSet phldrT="[Text]" custT="1"/>
      <dgm:spPr/>
      <dgm:t>
        <a:bodyPr/>
        <a:lstStyle/>
        <a:p>
          <a:r>
            <a:rPr lang="en-US" sz="500" dirty="0">
              <a:latin typeface="+mj-lt"/>
            </a:rPr>
            <a:t>5. Activate &amp; Execute</a:t>
          </a:r>
        </a:p>
      </dgm:t>
    </dgm:pt>
    <dgm:pt modelId="{2E87E271-7963-4F43-8ED0-2DB897E8607D}" type="parTrans" cxnId="{EA2C4E83-3125-4939-94F8-96A9B7DF463B}">
      <dgm:prSet/>
      <dgm:spPr/>
      <dgm:t>
        <a:bodyPr/>
        <a:lstStyle/>
        <a:p>
          <a:endParaRPr lang="en-US" sz="1600">
            <a:latin typeface="+mj-lt"/>
          </a:endParaRPr>
        </a:p>
      </dgm:t>
    </dgm:pt>
    <dgm:pt modelId="{C6388F7B-EC56-414D-BBAF-9FFD6D73AEF5}" type="sibTrans" cxnId="{EA2C4E83-3125-4939-94F8-96A9B7DF463B}">
      <dgm:prSet/>
      <dgm:spPr/>
      <dgm:t>
        <a:bodyPr/>
        <a:lstStyle/>
        <a:p>
          <a:endParaRPr lang="en-US" sz="1600">
            <a:latin typeface="+mj-lt"/>
          </a:endParaRPr>
        </a:p>
      </dgm:t>
    </dgm:pt>
    <dgm:pt modelId="{9F3DF838-5921-43E2-A439-9B4146FCA4C7}">
      <dgm:prSet phldrT="[Text]" custT="1"/>
      <dgm:spPr/>
      <dgm:t>
        <a:bodyPr/>
        <a:lstStyle/>
        <a:p>
          <a:r>
            <a:rPr lang="en-US" sz="500" dirty="0">
              <a:latin typeface="+mj-lt"/>
            </a:rPr>
            <a:t>6. Monitor &amp; Adjust</a:t>
          </a:r>
        </a:p>
      </dgm:t>
    </dgm:pt>
    <dgm:pt modelId="{0EDF42C1-2277-47A0-B063-D5DC863C6DDE}" type="parTrans" cxnId="{C0AC5E2A-E293-4BA0-8022-341955E504C2}">
      <dgm:prSet/>
      <dgm:spPr/>
      <dgm:t>
        <a:bodyPr/>
        <a:lstStyle/>
        <a:p>
          <a:endParaRPr lang="en-US" sz="1600">
            <a:latin typeface="+mj-lt"/>
          </a:endParaRPr>
        </a:p>
      </dgm:t>
    </dgm:pt>
    <dgm:pt modelId="{6BD84D3E-4734-4DA2-86C7-D5AC603AEC64}" type="sibTrans" cxnId="{C0AC5E2A-E293-4BA0-8022-341955E504C2}">
      <dgm:prSet/>
      <dgm:spPr/>
      <dgm:t>
        <a:bodyPr/>
        <a:lstStyle/>
        <a:p>
          <a:endParaRPr lang="en-US" sz="1600">
            <a:latin typeface="+mj-lt"/>
          </a:endParaRPr>
        </a:p>
      </dgm:t>
    </dgm:pt>
    <dgm:pt modelId="{F42E2C26-8710-4FEB-A2DB-219838D3B842}" type="pres">
      <dgm:prSet presAssocID="{3FC29231-D416-45BA-9FD0-3ECB3EA0BAED}" presName="Name0" presStyleCnt="0">
        <dgm:presLayoutVars>
          <dgm:dir/>
          <dgm:resizeHandles val="exact"/>
        </dgm:presLayoutVars>
      </dgm:prSet>
      <dgm:spPr/>
      <dgm:t>
        <a:bodyPr/>
        <a:lstStyle/>
        <a:p>
          <a:endParaRPr lang="en-US"/>
        </a:p>
      </dgm:t>
    </dgm:pt>
    <dgm:pt modelId="{6C2D892E-5918-455D-8F5C-144160879DA8}" type="pres">
      <dgm:prSet presAssocID="{3FC29231-D416-45BA-9FD0-3ECB3EA0BAED}" presName="cycle" presStyleCnt="0"/>
      <dgm:spPr/>
    </dgm:pt>
    <dgm:pt modelId="{BCA7FDED-90FC-4EB7-BB50-A673B2EEF1F4}" type="pres">
      <dgm:prSet presAssocID="{E86F4FE0-AA15-4CD2-A2B0-CEA7B616D362}" presName="nodeFirstNode" presStyleLbl="node1" presStyleIdx="0" presStyleCnt="6">
        <dgm:presLayoutVars>
          <dgm:bulletEnabled val="1"/>
        </dgm:presLayoutVars>
      </dgm:prSet>
      <dgm:spPr/>
      <dgm:t>
        <a:bodyPr/>
        <a:lstStyle/>
        <a:p>
          <a:endParaRPr lang="en-US"/>
        </a:p>
      </dgm:t>
    </dgm:pt>
    <dgm:pt modelId="{4737C0E4-4DF8-45CD-8592-60022B32E23F}" type="pres">
      <dgm:prSet presAssocID="{34C5F125-898C-4668-89F4-1F0D750C3697}" presName="sibTransFirstNode" presStyleLbl="bgShp" presStyleIdx="0" presStyleCnt="1"/>
      <dgm:spPr/>
      <dgm:t>
        <a:bodyPr/>
        <a:lstStyle/>
        <a:p>
          <a:endParaRPr lang="en-US"/>
        </a:p>
      </dgm:t>
    </dgm:pt>
    <dgm:pt modelId="{F045D4E1-124C-407A-8A4C-D3FDB4946F64}" type="pres">
      <dgm:prSet presAssocID="{3B5B5E65-8314-43E7-B0CD-682379944600}" presName="nodeFollowingNodes" presStyleLbl="node1" presStyleIdx="1" presStyleCnt="6">
        <dgm:presLayoutVars>
          <dgm:bulletEnabled val="1"/>
        </dgm:presLayoutVars>
      </dgm:prSet>
      <dgm:spPr>
        <a:xfrm>
          <a:off x="1296732" y="405718"/>
          <a:ext cx="581421" cy="290710"/>
        </a:xfrm>
        <a:prstGeom prst="roundRect">
          <a:avLst/>
        </a:prstGeom>
      </dgm:spPr>
      <dgm:t>
        <a:bodyPr/>
        <a:lstStyle/>
        <a:p>
          <a:endParaRPr lang="en-US"/>
        </a:p>
      </dgm:t>
    </dgm:pt>
    <dgm:pt modelId="{9D853F42-FDA4-44CF-936C-440FBD5EB0AF}" type="pres">
      <dgm:prSet presAssocID="{49C84BFF-2921-4B22-B448-77098BF25184}" presName="nodeFollowingNodes" presStyleLbl="node1" presStyleIdx="2" presStyleCnt="6">
        <dgm:presLayoutVars>
          <dgm:bulletEnabled val="1"/>
        </dgm:presLayoutVars>
      </dgm:prSet>
      <dgm:spPr/>
      <dgm:t>
        <a:bodyPr/>
        <a:lstStyle/>
        <a:p>
          <a:endParaRPr lang="en-US"/>
        </a:p>
      </dgm:t>
    </dgm:pt>
    <dgm:pt modelId="{02455F41-87DC-4100-AB4F-1DACDA9B1B0D}" type="pres">
      <dgm:prSet presAssocID="{5230A68D-C3B7-47BB-B484-DC62F14EFFA7}" presName="nodeFollowingNodes" presStyleLbl="node1" presStyleIdx="3" presStyleCnt="6">
        <dgm:presLayoutVars>
          <dgm:bulletEnabled val="1"/>
        </dgm:presLayoutVars>
      </dgm:prSet>
      <dgm:spPr/>
      <dgm:t>
        <a:bodyPr/>
        <a:lstStyle/>
        <a:p>
          <a:endParaRPr lang="en-US"/>
        </a:p>
      </dgm:t>
    </dgm:pt>
    <dgm:pt modelId="{3863799D-9648-4409-86FA-99C743C4B376}" type="pres">
      <dgm:prSet presAssocID="{DBDB3079-9314-4C0E-9594-2DD66B62AF74}" presName="nodeFollowingNodes" presStyleLbl="node1" presStyleIdx="4" presStyleCnt="6">
        <dgm:presLayoutVars>
          <dgm:bulletEnabled val="1"/>
        </dgm:presLayoutVars>
      </dgm:prSet>
      <dgm:spPr/>
      <dgm:t>
        <a:bodyPr/>
        <a:lstStyle/>
        <a:p>
          <a:endParaRPr lang="en-US"/>
        </a:p>
      </dgm:t>
    </dgm:pt>
    <dgm:pt modelId="{510EC77B-2BFA-471D-9470-03CB1B18B24E}" type="pres">
      <dgm:prSet presAssocID="{9F3DF838-5921-43E2-A439-9B4146FCA4C7}" presName="nodeFollowingNodes" presStyleLbl="node1" presStyleIdx="5" presStyleCnt="6">
        <dgm:presLayoutVars>
          <dgm:bulletEnabled val="1"/>
        </dgm:presLayoutVars>
      </dgm:prSet>
      <dgm:spPr/>
      <dgm:t>
        <a:bodyPr/>
        <a:lstStyle/>
        <a:p>
          <a:endParaRPr lang="en-US"/>
        </a:p>
      </dgm:t>
    </dgm:pt>
  </dgm:ptLst>
  <dgm:cxnLst>
    <dgm:cxn modelId="{C43339C6-CDC2-413E-9283-617C6B8DE689}" srcId="{3FC29231-D416-45BA-9FD0-3ECB3EA0BAED}" destId="{49C84BFF-2921-4B22-B448-77098BF25184}" srcOrd="2" destOrd="0" parTransId="{9023F0A9-F0FB-4FE8-92CF-38B05C9C2C4D}" sibTransId="{5563C9C7-4E3C-4DEC-9D79-987B67A03DF3}"/>
    <dgm:cxn modelId="{F33D49FA-3F56-42FA-89AE-5C693B95BDB8}" type="presOf" srcId="{34C5F125-898C-4668-89F4-1F0D750C3697}" destId="{4737C0E4-4DF8-45CD-8592-60022B32E23F}" srcOrd="0" destOrd="0" presId="urn:microsoft.com/office/officeart/2005/8/layout/cycle3"/>
    <dgm:cxn modelId="{8AE8CF8A-210F-455D-880A-5DE56197BABE}" type="presOf" srcId="{3B5B5E65-8314-43E7-B0CD-682379944600}" destId="{F045D4E1-124C-407A-8A4C-D3FDB4946F64}" srcOrd="0" destOrd="0" presId="urn:microsoft.com/office/officeart/2005/8/layout/cycle3"/>
    <dgm:cxn modelId="{DD0C90F2-5822-4005-8491-FAB2087C1220}" type="presOf" srcId="{DBDB3079-9314-4C0E-9594-2DD66B62AF74}" destId="{3863799D-9648-4409-86FA-99C743C4B376}" srcOrd="0" destOrd="0" presId="urn:microsoft.com/office/officeart/2005/8/layout/cycle3"/>
    <dgm:cxn modelId="{0308FD1D-E7A5-4850-8015-843A1B9777E3}" type="presOf" srcId="{5230A68D-C3B7-47BB-B484-DC62F14EFFA7}" destId="{02455F41-87DC-4100-AB4F-1DACDA9B1B0D}" srcOrd="0" destOrd="0" presId="urn:microsoft.com/office/officeart/2005/8/layout/cycle3"/>
    <dgm:cxn modelId="{EA2C4E83-3125-4939-94F8-96A9B7DF463B}" srcId="{3FC29231-D416-45BA-9FD0-3ECB3EA0BAED}" destId="{DBDB3079-9314-4C0E-9594-2DD66B62AF74}" srcOrd="4" destOrd="0" parTransId="{2E87E271-7963-4F43-8ED0-2DB897E8607D}" sibTransId="{C6388F7B-EC56-414D-BBAF-9FFD6D73AEF5}"/>
    <dgm:cxn modelId="{46C7A19A-DE79-48EC-B5C5-AD9F13AD1473}" srcId="{3FC29231-D416-45BA-9FD0-3ECB3EA0BAED}" destId="{E86F4FE0-AA15-4CD2-A2B0-CEA7B616D362}" srcOrd="0" destOrd="0" parTransId="{CB2D34A2-9D8F-4D0E-989D-EE0C13A663DA}" sibTransId="{34C5F125-898C-4668-89F4-1F0D750C3697}"/>
    <dgm:cxn modelId="{3BDA116B-5670-4974-A33A-77180A157EDE}" type="presOf" srcId="{3FC29231-D416-45BA-9FD0-3ECB3EA0BAED}" destId="{F42E2C26-8710-4FEB-A2DB-219838D3B842}" srcOrd="0" destOrd="0" presId="urn:microsoft.com/office/officeart/2005/8/layout/cycle3"/>
    <dgm:cxn modelId="{3E9AA4F2-2C52-44CB-B825-5880A9F563D8}" type="presOf" srcId="{E86F4FE0-AA15-4CD2-A2B0-CEA7B616D362}" destId="{BCA7FDED-90FC-4EB7-BB50-A673B2EEF1F4}" srcOrd="0" destOrd="0" presId="urn:microsoft.com/office/officeart/2005/8/layout/cycle3"/>
    <dgm:cxn modelId="{D7F005D7-2E54-4255-A49D-4A693BC9F2B6}" type="presOf" srcId="{9F3DF838-5921-43E2-A439-9B4146FCA4C7}" destId="{510EC77B-2BFA-471D-9470-03CB1B18B24E}" srcOrd="0" destOrd="0" presId="urn:microsoft.com/office/officeart/2005/8/layout/cycle3"/>
    <dgm:cxn modelId="{E529AFA8-E20A-4C85-93B2-989F3914FBD1}" srcId="{3FC29231-D416-45BA-9FD0-3ECB3EA0BAED}" destId="{3B5B5E65-8314-43E7-B0CD-682379944600}" srcOrd="1" destOrd="0" parTransId="{9012EAE4-50EB-4986-A332-C3DE983621E6}" sibTransId="{5B764893-DBD5-4A2E-A331-F432572F23E7}"/>
    <dgm:cxn modelId="{F21E01B7-CB47-4F14-A219-DEA83DA89A4A}" type="presOf" srcId="{49C84BFF-2921-4B22-B448-77098BF25184}" destId="{9D853F42-FDA4-44CF-936C-440FBD5EB0AF}" srcOrd="0" destOrd="0" presId="urn:microsoft.com/office/officeart/2005/8/layout/cycle3"/>
    <dgm:cxn modelId="{C0AC5E2A-E293-4BA0-8022-341955E504C2}" srcId="{3FC29231-D416-45BA-9FD0-3ECB3EA0BAED}" destId="{9F3DF838-5921-43E2-A439-9B4146FCA4C7}" srcOrd="5" destOrd="0" parTransId="{0EDF42C1-2277-47A0-B063-D5DC863C6DDE}" sibTransId="{6BD84D3E-4734-4DA2-86C7-D5AC603AEC64}"/>
    <dgm:cxn modelId="{9DDA8897-D9C2-4F4C-87D8-8B9DC3305F3D}" srcId="{3FC29231-D416-45BA-9FD0-3ECB3EA0BAED}" destId="{5230A68D-C3B7-47BB-B484-DC62F14EFFA7}" srcOrd="3" destOrd="0" parTransId="{88B665DF-E808-4502-97D8-18452F4A9E79}" sibTransId="{9376488B-2BBA-4BB5-805E-FA65DB13B79D}"/>
    <dgm:cxn modelId="{D4D95E0C-2AF9-435B-AF3F-730F02C2382E}" type="presParOf" srcId="{F42E2C26-8710-4FEB-A2DB-219838D3B842}" destId="{6C2D892E-5918-455D-8F5C-144160879DA8}" srcOrd="0" destOrd="0" presId="urn:microsoft.com/office/officeart/2005/8/layout/cycle3"/>
    <dgm:cxn modelId="{6CA32B71-C5C5-485C-8273-F6165599C592}" type="presParOf" srcId="{6C2D892E-5918-455D-8F5C-144160879DA8}" destId="{BCA7FDED-90FC-4EB7-BB50-A673B2EEF1F4}" srcOrd="0" destOrd="0" presId="urn:microsoft.com/office/officeart/2005/8/layout/cycle3"/>
    <dgm:cxn modelId="{8F6CD019-206E-4C13-AD16-6ECC40721D39}" type="presParOf" srcId="{6C2D892E-5918-455D-8F5C-144160879DA8}" destId="{4737C0E4-4DF8-45CD-8592-60022B32E23F}" srcOrd="1" destOrd="0" presId="urn:microsoft.com/office/officeart/2005/8/layout/cycle3"/>
    <dgm:cxn modelId="{62FEE088-5351-4321-A4A3-08BFE14E2F24}" type="presParOf" srcId="{6C2D892E-5918-455D-8F5C-144160879DA8}" destId="{F045D4E1-124C-407A-8A4C-D3FDB4946F64}" srcOrd="2" destOrd="0" presId="urn:microsoft.com/office/officeart/2005/8/layout/cycle3"/>
    <dgm:cxn modelId="{A2414DA3-6F0C-4513-8074-2DFC0E41D5C8}" type="presParOf" srcId="{6C2D892E-5918-455D-8F5C-144160879DA8}" destId="{9D853F42-FDA4-44CF-936C-440FBD5EB0AF}" srcOrd="3" destOrd="0" presId="urn:microsoft.com/office/officeart/2005/8/layout/cycle3"/>
    <dgm:cxn modelId="{8CD8D948-AFD7-4541-A0A0-793C2B6EEEC6}" type="presParOf" srcId="{6C2D892E-5918-455D-8F5C-144160879DA8}" destId="{02455F41-87DC-4100-AB4F-1DACDA9B1B0D}" srcOrd="4" destOrd="0" presId="urn:microsoft.com/office/officeart/2005/8/layout/cycle3"/>
    <dgm:cxn modelId="{CA224D80-58ED-4887-A9BC-3F7ACC86C9D5}" type="presParOf" srcId="{6C2D892E-5918-455D-8F5C-144160879DA8}" destId="{3863799D-9648-4409-86FA-99C743C4B376}" srcOrd="5" destOrd="0" presId="urn:microsoft.com/office/officeart/2005/8/layout/cycle3"/>
    <dgm:cxn modelId="{36D6B570-42B9-47AC-B632-745722812E17}" type="presParOf" srcId="{6C2D892E-5918-455D-8F5C-144160879DA8}" destId="{510EC77B-2BFA-471D-9470-03CB1B18B24E}" srcOrd="6"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C29231-D416-45BA-9FD0-3ECB3EA0BAED}"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E86F4FE0-AA15-4CD2-A2B0-CEA7B616D362}">
      <dgm:prSet phldrT="[Text]"/>
      <dgm:spPr/>
      <dgm:t>
        <a:bodyPr/>
        <a:lstStyle/>
        <a:p>
          <a:r>
            <a:rPr lang="en-US" dirty="0">
              <a:latin typeface="+mj-lt"/>
            </a:rPr>
            <a:t>1. Define Strategy</a:t>
          </a:r>
        </a:p>
      </dgm:t>
    </dgm:pt>
    <dgm:pt modelId="{CB2D34A2-9D8F-4D0E-989D-EE0C13A663DA}" type="parTrans" cxnId="{46C7A19A-DE79-48EC-B5C5-AD9F13AD1473}">
      <dgm:prSet/>
      <dgm:spPr/>
      <dgm:t>
        <a:bodyPr/>
        <a:lstStyle/>
        <a:p>
          <a:endParaRPr lang="en-US">
            <a:latin typeface="+mj-lt"/>
          </a:endParaRPr>
        </a:p>
      </dgm:t>
    </dgm:pt>
    <dgm:pt modelId="{34C5F125-898C-4668-89F4-1F0D750C3697}" type="sibTrans" cxnId="{46C7A19A-DE79-48EC-B5C5-AD9F13AD1473}">
      <dgm:prSet/>
      <dgm:spPr/>
      <dgm:t>
        <a:bodyPr/>
        <a:lstStyle/>
        <a:p>
          <a:endParaRPr lang="en-US">
            <a:latin typeface="+mj-lt"/>
          </a:endParaRPr>
        </a:p>
      </dgm:t>
    </dgm:pt>
    <dgm:pt modelId="{3B5B5E65-8314-43E7-B0CD-682379944600}">
      <dgm:prSet phldrT="[Text]"/>
      <dgm:spPr/>
      <dgm:t>
        <a:bodyPr/>
        <a:lstStyle/>
        <a:p>
          <a:r>
            <a:rPr lang="en-US" dirty="0">
              <a:latin typeface="+mj-lt"/>
            </a:rPr>
            <a:t>2. Clarify &amp; Communicate</a:t>
          </a:r>
        </a:p>
      </dgm:t>
    </dgm:pt>
    <dgm:pt modelId="{9012EAE4-50EB-4986-A332-C3DE983621E6}" type="parTrans" cxnId="{E529AFA8-E20A-4C85-93B2-989F3914FBD1}">
      <dgm:prSet/>
      <dgm:spPr/>
      <dgm:t>
        <a:bodyPr/>
        <a:lstStyle/>
        <a:p>
          <a:endParaRPr lang="en-US">
            <a:latin typeface="+mj-lt"/>
          </a:endParaRPr>
        </a:p>
      </dgm:t>
    </dgm:pt>
    <dgm:pt modelId="{5B764893-DBD5-4A2E-A331-F432572F23E7}" type="sibTrans" cxnId="{E529AFA8-E20A-4C85-93B2-989F3914FBD1}">
      <dgm:prSet/>
      <dgm:spPr/>
      <dgm:t>
        <a:bodyPr/>
        <a:lstStyle/>
        <a:p>
          <a:endParaRPr lang="en-US">
            <a:latin typeface="+mj-lt"/>
          </a:endParaRPr>
        </a:p>
      </dgm:t>
    </dgm:pt>
    <dgm:pt modelId="{49C84BFF-2921-4B22-B448-77098BF25184}">
      <dgm:prSet phldrT="[Text]" custT="1"/>
      <dgm:spPr>
        <a:solidFill>
          <a:prstClr val="white"/>
        </a:solidFill>
        <a:ln>
          <a:solidFill>
            <a:srgbClr val="2269A5"/>
          </a:solidFill>
        </a:ln>
        <a:effectLst>
          <a:outerShdw blurRad="57150" dist="19050" dir="5400000" algn="ctr" rotWithShape="0">
            <a:srgbClr val="000000">
              <a:alpha val="63000"/>
            </a:srgbClr>
          </a:outerShdw>
        </a:effectLst>
      </dgm:spPr>
      <dgm:t>
        <a:bodyPr spcFirstLastPara="0" vert="horz" wrap="square" lIns="22860" tIns="22860" rIns="22860" bIns="22860" numCol="1" spcCol="1270" anchor="ctr" anchorCtr="0"/>
        <a:lstStyle/>
        <a:p>
          <a:pPr marL="0" lvl="0" indent="0" algn="ctr" defTabSz="266700">
            <a:lnSpc>
              <a:spcPct val="90000"/>
            </a:lnSpc>
            <a:spcBef>
              <a:spcPct val="0"/>
            </a:spcBef>
            <a:spcAft>
              <a:spcPct val="35000"/>
            </a:spcAft>
            <a:buNone/>
          </a:pPr>
          <a:r>
            <a:rPr lang="en-US" sz="600" b="1" kern="1200" dirty="0">
              <a:solidFill>
                <a:prstClr val="black"/>
              </a:solidFill>
              <a:latin typeface="+mj-lt"/>
              <a:ea typeface="+mn-ea"/>
              <a:cs typeface="+mn-cs"/>
            </a:rPr>
            <a:t>3. Assess Capabilities</a:t>
          </a:r>
        </a:p>
      </dgm:t>
    </dgm:pt>
    <dgm:pt modelId="{9023F0A9-F0FB-4FE8-92CF-38B05C9C2C4D}" type="parTrans" cxnId="{C43339C6-CDC2-413E-9283-617C6B8DE689}">
      <dgm:prSet/>
      <dgm:spPr/>
      <dgm:t>
        <a:bodyPr/>
        <a:lstStyle/>
        <a:p>
          <a:endParaRPr lang="en-US">
            <a:latin typeface="+mj-lt"/>
          </a:endParaRPr>
        </a:p>
      </dgm:t>
    </dgm:pt>
    <dgm:pt modelId="{5563C9C7-4E3C-4DEC-9D79-987B67A03DF3}" type="sibTrans" cxnId="{C43339C6-CDC2-413E-9283-617C6B8DE689}">
      <dgm:prSet/>
      <dgm:spPr/>
      <dgm:t>
        <a:bodyPr/>
        <a:lstStyle/>
        <a:p>
          <a:endParaRPr lang="en-US">
            <a:latin typeface="+mj-lt"/>
          </a:endParaRPr>
        </a:p>
      </dgm:t>
    </dgm:pt>
    <dgm:pt modelId="{5230A68D-C3B7-47BB-B484-DC62F14EFFA7}">
      <dgm:prSet phldrT="[Text]"/>
      <dgm:spPr/>
      <dgm:t>
        <a:bodyPr/>
        <a:lstStyle/>
        <a:p>
          <a:r>
            <a:rPr lang="en-US" dirty="0">
              <a:latin typeface="+mj-lt"/>
            </a:rPr>
            <a:t>4. Prioritize Investments</a:t>
          </a:r>
        </a:p>
      </dgm:t>
    </dgm:pt>
    <dgm:pt modelId="{88B665DF-E808-4502-97D8-18452F4A9E79}" type="parTrans" cxnId="{9DDA8897-D9C2-4F4C-87D8-8B9DC3305F3D}">
      <dgm:prSet/>
      <dgm:spPr/>
      <dgm:t>
        <a:bodyPr/>
        <a:lstStyle/>
        <a:p>
          <a:endParaRPr lang="en-US">
            <a:latin typeface="+mj-lt"/>
          </a:endParaRPr>
        </a:p>
      </dgm:t>
    </dgm:pt>
    <dgm:pt modelId="{9376488B-2BBA-4BB5-805E-FA65DB13B79D}" type="sibTrans" cxnId="{9DDA8897-D9C2-4F4C-87D8-8B9DC3305F3D}">
      <dgm:prSet/>
      <dgm:spPr/>
      <dgm:t>
        <a:bodyPr/>
        <a:lstStyle/>
        <a:p>
          <a:endParaRPr lang="en-US">
            <a:latin typeface="+mj-lt"/>
          </a:endParaRPr>
        </a:p>
      </dgm:t>
    </dgm:pt>
    <dgm:pt modelId="{DBDB3079-9314-4C0E-9594-2DD66B62AF74}">
      <dgm:prSet phldrT="[Text]"/>
      <dgm:spPr/>
      <dgm:t>
        <a:bodyPr/>
        <a:lstStyle/>
        <a:p>
          <a:r>
            <a:rPr lang="en-US" dirty="0">
              <a:latin typeface="+mj-lt"/>
            </a:rPr>
            <a:t>5. Activate &amp; Execute</a:t>
          </a:r>
        </a:p>
      </dgm:t>
    </dgm:pt>
    <dgm:pt modelId="{2E87E271-7963-4F43-8ED0-2DB897E8607D}" type="parTrans" cxnId="{EA2C4E83-3125-4939-94F8-96A9B7DF463B}">
      <dgm:prSet/>
      <dgm:spPr/>
      <dgm:t>
        <a:bodyPr/>
        <a:lstStyle/>
        <a:p>
          <a:endParaRPr lang="en-US">
            <a:latin typeface="+mj-lt"/>
          </a:endParaRPr>
        </a:p>
      </dgm:t>
    </dgm:pt>
    <dgm:pt modelId="{C6388F7B-EC56-414D-BBAF-9FFD6D73AEF5}" type="sibTrans" cxnId="{EA2C4E83-3125-4939-94F8-96A9B7DF463B}">
      <dgm:prSet/>
      <dgm:spPr/>
      <dgm:t>
        <a:bodyPr/>
        <a:lstStyle/>
        <a:p>
          <a:endParaRPr lang="en-US">
            <a:latin typeface="+mj-lt"/>
          </a:endParaRPr>
        </a:p>
      </dgm:t>
    </dgm:pt>
    <dgm:pt modelId="{9F3DF838-5921-43E2-A439-9B4146FCA4C7}">
      <dgm:prSet phldrT="[Text]"/>
      <dgm:spPr/>
      <dgm:t>
        <a:bodyPr/>
        <a:lstStyle/>
        <a:p>
          <a:r>
            <a:rPr lang="en-US" dirty="0">
              <a:latin typeface="+mj-lt"/>
            </a:rPr>
            <a:t>6. Monitor &amp; Adjust</a:t>
          </a:r>
        </a:p>
      </dgm:t>
    </dgm:pt>
    <dgm:pt modelId="{0EDF42C1-2277-47A0-B063-D5DC863C6DDE}" type="parTrans" cxnId="{C0AC5E2A-E293-4BA0-8022-341955E504C2}">
      <dgm:prSet/>
      <dgm:spPr/>
      <dgm:t>
        <a:bodyPr/>
        <a:lstStyle/>
        <a:p>
          <a:endParaRPr lang="en-US">
            <a:latin typeface="+mj-lt"/>
          </a:endParaRPr>
        </a:p>
      </dgm:t>
    </dgm:pt>
    <dgm:pt modelId="{6BD84D3E-4734-4DA2-86C7-D5AC603AEC64}" type="sibTrans" cxnId="{C0AC5E2A-E293-4BA0-8022-341955E504C2}">
      <dgm:prSet/>
      <dgm:spPr/>
      <dgm:t>
        <a:bodyPr/>
        <a:lstStyle/>
        <a:p>
          <a:endParaRPr lang="en-US">
            <a:latin typeface="+mj-lt"/>
          </a:endParaRPr>
        </a:p>
      </dgm:t>
    </dgm:pt>
    <dgm:pt modelId="{F42E2C26-8710-4FEB-A2DB-219838D3B842}" type="pres">
      <dgm:prSet presAssocID="{3FC29231-D416-45BA-9FD0-3ECB3EA0BAED}" presName="Name0" presStyleCnt="0">
        <dgm:presLayoutVars>
          <dgm:dir/>
          <dgm:resizeHandles val="exact"/>
        </dgm:presLayoutVars>
      </dgm:prSet>
      <dgm:spPr/>
      <dgm:t>
        <a:bodyPr/>
        <a:lstStyle/>
        <a:p>
          <a:endParaRPr lang="en-US"/>
        </a:p>
      </dgm:t>
    </dgm:pt>
    <dgm:pt modelId="{6C2D892E-5918-455D-8F5C-144160879DA8}" type="pres">
      <dgm:prSet presAssocID="{3FC29231-D416-45BA-9FD0-3ECB3EA0BAED}" presName="cycle" presStyleCnt="0"/>
      <dgm:spPr/>
    </dgm:pt>
    <dgm:pt modelId="{BCA7FDED-90FC-4EB7-BB50-A673B2EEF1F4}" type="pres">
      <dgm:prSet presAssocID="{E86F4FE0-AA15-4CD2-A2B0-CEA7B616D362}" presName="nodeFirstNode" presStyleLbl="node1" presStyleIdx="0" presStyleCnt="6">
        <dgm:presLayoutVars>
          <dgm:bulletEnabled val="1"/>
        </dgm:presLayoutVars>
      </dgm:prSet>
      <dgm:spPr/>
      <dgm:t>
        <a:bodyPr/>
        <a:lstStyle/>
        <a:p>
          <a:endParaRPr lang="en-US"/>
        </a:p>
      </dgm:t>
    </dgm:pt>
    <dgm:pt modelId="{4737C0E4-4DF8-45CD-8592-60022B32E23F}" type="pres">
      <dgm:prSet presAssocID="{34C5F125-898C-4668-89F4-1F0D750C3697}" presName="sibTransFirstNode" presStyleLbl="bgShp" presStyleIdx="0" presStyleCnt="1"/>
      <dgm:spPr/>
      <dgm:t>
        <a:bodyPr/>
        <a:lstStyle/>
        <a:p>
          <a:endParaRPr lang="en-US"/>
        </a:p>
      </dgm:t>
    </dgm:pt>
    <dgm:pt modelId="{F045D4E1-124C-407A-8A4C-D3FDB4946F64}" type="pres">
      <dgm:prSet presAssocID="{3B5B5E65-8314-43E7-B0CD-682379944600}" presName="nodeFollowingNodes" presStyleLbl="node1" presStyleIdx="1" presStyleCnt="6">
        <dgm:presLayoutVars>
          <dgm:bulletEnabled val="1"/>
        </dgm:presLayoutVars>
      </dgm:prSet>
      <dgm:spPr/>
      <dgm:t>
        <a:bodyPr/>
        <a:lstStyle/>
        <a:p>
          <a:endParaRPr lang="en-US"/>
        </a:p>
      </dgm:t>
    </dgm:pt>
    <dgm:pt modelId="{9D853F42-FDA4-44CF-936C-440FBD5EB0AF}" type="pres">
      <dgm:prSet presAssocID="{49C84BFF-2921-4B22-B448-77098BF25184}" presName="nodeFollowingNodes" presStyleLbl="node1" presStyleIdx="2" presStyleCnt="6">
        <dgm:presLayoutVars>
          <dgm:bulletEnabled val="1"/>
        </dgm:presLayoutVars>
      </dgm:prSet>
      <dgm:spPr>
        <a:xfrm>
          <a:off x="1296732" y="1154385"/>
          <a:ext cx="581421" cy="290710"/>
        </a:xfrm>
        <a:prstGeom prst="roundRect">
          <a:avLst/>
        </a:prstGeom>
      </dgm:spPr>
      <dgm:t>
        <a:bodyPr/>
        <a:lstStyle/>
        <a:p>
          <a:endParaRPr lang="en-US"/>
        </a:p>
      </dgm:t>
    </dgm:pt>
    <dgm:pt modelId="{02455F41-87DC-4100-AB4F-1DACDA9B1B0D}" type="pres">
      <dgm:prSet presAssocID="{5230A68D-C3B7-47BB-B484-DC62F14EFFA7}" presName="nodeFollowingNodes" presStyleLbl="node1" presStyleIdx="3" presStyleCnt="6">
        <dgm:presLayoutVars>
          <dgm:bulletEnabled val="1"/>
        </dgm:presLayoutVars>
      </dgm:prSet>
      <dgm:spPr/>
      <dgm:t>
        <a:bodyPr/>
        <a:lstStyle/>
        <a:p>
          <a:endParaRPr lang="en-US"/>
        </a:p>
      </dgm:t>
    </dgm:pt>
    <dgm:pt modelId="{3863799D-9648-4409-86FA-99C743C4B376}" type="pres">
      <dgm:prSet presAssocID="{DBDB3079-9314-4C0E-9594-2DD66B62AF74}" presName="nodeFollowingNodes" presStyleLbl="node1" presStyleIdx="4" presStyleCnt="6">
        <dgm:presLayoutVars>
          <dgm:bulletEnabled val="1"/>
        </dgm:presLayoutVars>
      </dgm:prSet>
      <dgm:spPr/>
      <dgm:t>
        <a:bodyPr/>
        <a:lstStyle/>
        <a:p>
          <a:endParaRPr lang="en-US"/>
        </a:p>
      </dgm:t>
    </dgm:pt>
    <dgm:pt modelId="{510EC77B-2BFA-471D-9470-03CB1B18B24E}" type="pres">
      <dgm:prSet presAssocID="{9F3DF838-5921-43E2-A439-9B4146FCA4C7}" presName="nodeFollowingNodes" presStyleLbl="node1" presStyleIdx="5" presStyleCnt="6">
        <dgm:presLayoutVars>
          <dgm:bulletEnabled val="1"/>
        </dgm:presLayoutVars>
      </dgm:prSet>
      <dgm:spPr/>
      <dgm:t>
        <a:bodyPr/>
        <a:lstStyle/>
        <a:p>
          <a:endParaRPr lang="en-US"/>
        </a:p>
      </dgm:t>
    </dgm:pt>
  </dgm:ptLst>
  <dgm:cxnLst>
    <dgm:cxn modelId="{C43339C6-CDC2-413E-9283-617C6B8DE689}" srcId="{3FC29231-D416-45BA-9FD0-3ECB3EA0BAED}" destId="{49C84BFF-2921-4B22-B448-77098BF25184}" srcOrd="2" destOrd="0" parTransId="{9023F0A9-F0FB-4FE8-92CF-38B05C9C2C4D}" sibTransId="{5563C9C7-4E3C-4DEC-9D79-987B67A03DF3}"/>
    <dgm:cxn modelId="{F33D49FA-3F56-42FA-89AE-5C693B95BDB8}" type="presOf" srcId="{34C5F125-898C-4668-89F4-1F0D750C3697}" destId="{4737C0E4-4DF8-45CD-8592-60022B32E23F}" srcOrd="0" destOrd="0" presId="urn:microsoft.com/office/officeart/2005/8/layout/cycle3"/>
    <dgm:cxn modelId="{8AE8CF8A-210F-455D-880A-5DE56197BABE}" type="presOf" srcId="{3B5B5E65-8314-43E7-B0CD-682379944600}" destId="{F045D4E1-124C-407A-8A4C-D3FDB4946F64}" srcOrd="0" destOrd="0" presId="urn:microsoft.com/office/officeart/2005/8/layout/cycle3"/>
    <dgm:cxn modelId="{DD0C90F2-5822-4005-8491-FAB2087C1220}" type="presOf" srcId="{DBDB3079-9314-4C0E-9594-2DD66B62AF74}" destId="{3863799D-9648-4409-86FA-99C743C4B376}" srcOrd="0" destOrd="0" presId="urn:microsoft.com/office/officeart/2005/8/layout/cycle3"/>
    <dgm:cxn modelId="{0308FD1D-E7A5-4850-8015-843A1B9777E3}" type="presOf" srcId="{5230A68D-C3B7-47BB-B484-DC62F14EFFA7}" destId="{02455F41-87DC-4100-AB4F-1DACDA9B1B0D}" srcOrd="0" destOrd="0" presId="urn:microsoft.com/office/officeart/2005/8/layout/cycle3"/>
    <dgm:cxn modelId="{EA2C4E83-3125-4939-94F8-96A9B7DF463B}" srcId="{3FC29231-D416-45BA-9FD0-3ECB3EA0BAED}" destId="{DBDB3079-9314-4C0E-9594-2DD66B62AF74}" srcOrd="4" destOrd="0" parTransId="{2E87E271-7963-4F43-8ED0-2DB897E8607D}" sibTransId="{C6388F7B-EC56-414D-BBAF-9FFD6D73AEF5}"/>
    <dgm:cxn modelId="{46C7A19A-DE79-48EC-B5C5-AD9F13AD1473}" srcId="{3FC29231-D416-45BA-9FD0-3ECB3EA0BAED}" destId="{E86F4FE0-AA15-4CD2-A2B0-CEA7B616D362}" srcOrd="0" destOrd="0" parTransId="{CB2D34A2-9D8F-4D0E-989D-EE0C13A663DA}" sibTransId="{34C5F125-898C-4668-89F4-1F0D750C3697}"/>
    <dgm:cxn modelId="{3BDA116B-5670-4974-A33A-77180A157EDE}" type="presOf" srcId="{3FC29231-D416-45BA-9FD0-3ECB3EA0BAED}" destId="{F42E2C26-8710-4FEB-A2DB-219838D3B842}" srcOrd="0" destOrd="0" presId="urn:microsoft.com/office/officeart/2005/8/layout/cycle3"/>
    <dgm:cxn modelId="{3E9AA4F2-2C52-44CB-B825-5880A9F563D8}" type="presOf" srcId="{E86F4FE0-AA15-4CD2-A2B0-CEA7B616D362}" destId="{BCA7FDED-90FC-4EB7-BB50-A673B2EEF1F4}" srcOrd="0" destOrd="0" presId="urn:microsoft.com/office/officeart/2005/8/layout/cycle3"/>
    <dgm:cxn modelId="{D7F005D7-2E54-4255-A49D-4A693BC9F2B6}" type="presOf" srcId="{9F3DF838-5921-43E2-A439-9B4146FCA4C7}" destId="{510EC77B-2BFA-471D-9470-03CB1B18B24E}" srcOrd="0" destOrd="0" presId="urn:microsoft.com/office/officeart/2005/8/layout/cycle3"/>
    <dgm:cxn modelId="{E529AFA8-E20A-4C85-93B2-989F3914FBD1}" srcId="{3FC29231-D416-45BA-9FD0-3ECB3EA0BAED}" destId="{3B5B5E65-8314-43E7-B0CD-682379944600}" srcOrd="1" destOrd="0" parTransId="{9012EAE4-50EB-4986-A332-C3DE983621E6}" sibTransId="{5B764893-DBD5-4A2E-A331-F432572F23E7}"/>
    <dgm:cxn modelId="{F21E01B7-CB47-4F14-A219-DEA83DA89A4A}" type="presOf" srcId="{49C84BFF-2921-4B22-B448-77098BF25184}" destId="{9D853F42-FDA4-44CF-936C-440FBD5EB0AF}" srcOrd="0" destOrd="0" presId="urn:microsoft.com/office/officeart/2005/8/layout/cycle3"/>
    <dgm:cxn modelId="{C0AC5E2A-E293-4BA0-8022-341955E504C2}" srcId="{3FC29231-D416-45BA-9FD0-3ECB3EA0BAED}" destId="{9F3DF838-5921-43E2-A439-9B4146FCA4C7}" srcOrd="5" destOrd="0" parTransId="{0EDF42C1-2277-47A0-B063-D5DC863C6DDE}" sibTransId="{6BD84D3E-4734-4DA2-86C7-D5AC603AEC64}"/>
    <dgm:cxn modelId="{9DDA8897-D9C2-4F4C-87D8-8B9DC3305F3D}" srcId="{3FC29231-D416-45BA-9FD0-3ECB3EA0BAED}" destId="{5230A68D-C3B7-47BB-B484-DC62F14EFFA7}" srcOrd="3" destOrd="0" parTransId="{88B665DF-E808-4502-97D8-18452F4A9E79}" sibTransId="{9376488B-2BBA-4BB5-805E-FA65DB13B79D}"/>
    <dgm:cxn modelId="{D4D95E0C-2AF9-435B-AF3F-730F02C2382E}" type="presParOf" srcId="{F42E2C26-8710-4FEB-A2DB-219838D3B842}" destId="{6C2D892E-5918-455D-8F5C-144160879DA8}" srcOrd="0" destOrd="0" presId="urn:microsoft.com/office/officeart/2005/8/layout/cycle3"/>
    <dgm:cxn modelId="{6CA32B71-C5C5-485C-8273-F6165599C592}" type="presParOf" srcId="{6C2D892E-5918-455D-8F5C-144160879DA8}" destId="{BCA7FDED-90FC-4EB7-BB50-A673B2EEF1F4}" srcOrd="0" destOrd="0" presId="urn:microsoft.com/office/officeart/2005/8/layout/cycle3"/>
    <dgm:cxn modelId="{8F6CD019-206E-4C13-AD16-6ECC40721D39}" type="presParOf" srcId="{6C2D892E-5918-455D-8F5C-144160879DA8}" destId="{4737C0E4-4DF8-45CD-8592-60022B32E23F}" srcOrd="1" destOrd="0" presId="urn:microsoft.com/office/officeart/2005/8/layout/cycle3"/>
    <dgm:cxn modelId="{62FEE088-5351-4321-A4A3-08BFE14E2F24}" type="presParOf" srcId="{6C2D892E-5918-455D-8F5C-144160879DA8}" destId="{F045D4E1-124C-407A-8A4C-D3FDB4946F64}" srcOrd="2" destOrd="0" presId="urn:microsoft.com/office/officeart/2005/8/layout/cycle3"/>
    <dgm:cxn modelId="{A2414DA3-6F0C-4513-8074-2DFC0E41D5C8}" type="presParOf" srcId="{6C2D892E-5918-455D-8F5C-144160879DA8}" destId="{9D853F42-FDA4-44CF-936C-440FBD5EB0AF}" srcOrd="3" destOrd="0" presId="urn:microsoft.com/office/officeart/2005/8/layout/cycle3"/>
    <dgm:cxn modelId="{8CD8D948-AFD7-4541-A0A0-793C2B6EEEC6}" type="presParOf" srcId="{6C2D892E-5918-455D-8F5C-144160879DA8}" destId="{02455F41-87DC-4100-AB4F-1DACDA9B1B0D}" srcOrd="4" destOrd="0" presId="urn:microsoft.com/office/officeart/2005/8/layout/cycle3"/>
    <dgm:cxn modelId="{CA224D80-58ED-4887-A9BC-3F7ACC86C9D5}" type="presParOf" srcId="{6C2D892E-5918-455D-8F5C-144160879DA8}" destId="{3863799D-9648-4409-86FA-99C743C4B376}" srcOrd="5" destOrd="0" presId="urn:microsoft.com/office/officeart/2005/8/layout/cycle3"/>
    <dgm:cxn modelId="{36D6B570-42B9-47AC-B632-745722812E17}" type="presParOf" srcId="{6C2D892E-5918-455D-8F5C-144160879DA8}" destId="{510EC77B-2BFA-471D-9470-03CB1B18B24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C29231-D416-45BA-9FD0-3ECB3EA0BAED}"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E86F4FE0-AA15-4CD2-A2B0-CEA7B616D362}">
      <dgm:prSet phldrT="[Text]"/>
      <dgm:spPr/>
      <dgm:t>
        <a:bodyPr/>
        <a:lstStyle/>
        <a:p>
          <a:r>
            <a:rPr lang="en-US" dirty="0">
              <a:latin typeface="+mj-lt"/>
            </a:rPr>
            <a:t>1. Define Strategy</a:t>
          </a:r>
        </a:p>
      </dgm:t>
    </dgm:pt>
    <dgm:pt modelId="{CB2D34A2-9D8F-4D0E-989D-EE0C13A663DA}" type="parTrans" cxnId="{46C7A19A-DE79-48EC-B5C5-AD9F13AD1473}">
      <dgm:prSet/>
      <dgm:spPr/>
      <dgm:t>
        <a:bodyPr/>
        <a:lstStyle/>
        <a:p>
          <a:endParaRPr lang="en-US">
            <a:latin typeface="+mj-lt"/>
          </a:endParaRPr>
        </a:p>
      </dgm:t>
    </dgm:pt>
    <dgm:pt modelId="{34C5F125-898C-4668-89F4-1F0D750C3697}" type="sibTrans" cxnId="{46C7A19A-DE79-48EC-B5C5-AD9F13AD1473}">
      <dgm:prSet/>
      <dgm:spPr/>
      <dgm:t>
        <a:bodyPr/>
        <a:lstStyle/>
        <a:p>
          <a:endParaRPr lang="en-US">
            <a:latin typeface="+mj-lt"/>
          </a:endParaRPr>
        </a:p>
      </dgm:t>
    </dgm:pt>
    <dgm:pt modelId="{3B5B5E65-8314-43E7-B0CD-682379944600}">
      <dgm:prSet phldrT="[Text]"/>
      <dgm:spPr/>
      <dgm:t>
        <a:bodyPr/>
        <a:lstStyle/>
        <a:p>
          <a:r>
            <a:rPr lang="en-US" dirty="0">
              <a:latin typeface="+mj-lt"/>
            </a:rPr>
            <a:t>2. Clarify &amp; Communicate</a:t>
          </a:r>
        </a:p>
      </dgm:t>
    </dgm:pt>
    <dgm:pt modelId="{9012EAE4-50EB-4986-A332-C3DE983621E6}" type="parTrans" cxnId="{E529AFA8-E20A-4C85-93B2-989F3914FBD1}">
      <dgm:prSet/>
      <dgm:spPr/>
      <dgm:t>
        <a:bodyPr/>
        <a:lstStyle/>
        <a:p>
          <a:endParaRPr lang="en-US">
            <a:latin typeface="+mj-lt"/>
          </a:endParaRPr>
        </a:p>
      </dgm:t>
    </dgm:pt>
    <dgm:pt modelId="{5B764893-DBD5-4A2E-A331-F432572F23E7}" type="sibTrans" cxnId="{E529AFA8-E20A-4C85-93B2-989F3914FBD1}">
      <dgm:prSet/>
      <dgm:spPr/>
      <dgm:t>
        <a:bodyPr/>
        <a:lstStyle/>
        <a:p>
          <a:endParaRPr lang="en-US">
            <a:latin typeface="+mj-lt"/>
          </a:endParaRPr>
        </a:p>
      </dgm:t>
    </dgm:pt>
    <dgm:pt modelId="{49C84BFF-2921-4B22-B448-77098BF25184}">
      <dgm:prSet phldrT="[Text]"/>
      <dgm:spPr/>
      <dgm:t>
        <a:bodyPr/>
        <a:lstStyle/>
        <a:p>
          <a:r>
            <a:rPr lang="en-US" dirty="0">
              <a:latin typeface="+mj-lt"/>
            </a:rPr>
            <a:t>3. Assess Capabilities</a:t>
          </a:r>
        </a:p>
      </dgm:t>
    </dgm:pt>
    <dgm:pt modelId="{9023F0A9-F0FB-4FE8-92CF-38B05C9C2C4D}" type="parTrans" cxnId="{C43339C6-CDC2-413E-9283-617C6B8DE689}">
      <dgm:prSet/>
      <dgm:spPr/>
      <dgm:t>
        <a:bodyPr/>
        <a:lstStyle/>
        <a:p>
          <a:endParaRPr lang="en-US">
            <a:latin typeface="+mj-lt"/>
          </a:endParaRPr>
        </a:p>
      </dgm:t>
    </dgm:pt>
    <dgm:pt modelId="{5563C9C7-4E3C-4DEC-9D79-987B67A03DF3}" type="sibTrans" cxnId="{C43339C6-CDC2-413E-9283-617C6B8DE689}">
      <dgm:prSet/>
      <dgm:spPr/>
      <dgm:t>
        <a:bodyPr/>
        <a:lstStyle/>
        <a:p>
          <a:endParaRPr lang="en-US">
            <a:latin typeface="+mj-lt"/>
          </a:endParaRPr>
        </a:p>
      </dgm:t>
    </dgm:pt>
    <dgm:pt modelId="{5230A68D-C3B7-47BB-B484-DC62F14EFFA7}">
      <dgm:prSet phldrT="[Text]" custT="1"/>
      <dgm:spPr>
        <a:solidFill>
          <a:prstClr val="white"/>
        </a:solidFill>
        <a:ln>
          <a:solidFill>
            <a:srgbClr val="2269A5"/>
          </a:solidFill>
        </a:ln>
        <a:effectLst>
          <a:outerShdw blurRad="57150" dist="19050" dir="5400000" algn="ctr" rotWithShape="0">
            <a:srgbClr val="000000">
              <a:alpha val="63000"/>
            </a:srgbClr>
          </a:outerShdw>
        </a:effectLst>
      </dgm:spPr>
      <dgm:t>
        <a:bodyPr spcFirstLastPara="0" vert="horz" wrap="square" lIns="22860" tIns="22860" rIns="22860" bIns="22860" numCol="1" spcCol="1270" anchor="ctr" anchorCtr="0"/>
        <a:lstStyle/>
        <a:p>
          <a:pPr marL="0" lvl="0" indent="0" algn="ctr" defTabSz="266700">
            <a:lnSpc>
              <a:spcPct val="90000"/>
            </a:lnSpc>
            <a:spcBef>
              <a:spcPct val="0"/>
            </a:spcBef>
            <a:spcAft>
              <a:spcPct val="35000"/>
            </a:spcAft>
            <a:buNone/>
          </a:pPr>
          <a:r>
            <a:rPr lang="en-US" sz="600" b="1" kern="1200" dirty="0">
              <a:solidFill>
                <a:prstClr val="black"/>
              </a:solidFill>
              <a:latin typeface="+mj-lt"/>
              <a:ea typeface="+mn-ea"/>
              <a:cs typeface="+mn-cs"/>
            </a:rPr>
            <a:t>4. Prioritize Investments</a:t>
          </a:r>
        </a:p>
      </dgm:t>
    </dgm:pt>
    <dgm:pt modelId="{88B665DF-E808-4502-97D8-18452F4A9E79}" type="parTrans" cxnId="{9DDA8897-D9C2-4F4C-87D8-8B9DC3305F3D}">
      <dgm:prSet/>
      <dgm:spPr/>
      <dgm:t>
        <a:bodyPr/>
        <a:lstStyle/>
        <a:p>
          <a:endParaRPr lang="en-US">
            <a:latin typeface="+mj-lt"/>
          </a:endParaRPr>
        </a:p>
      </dgm:t>
    </dgm:pt>
    <dgm:pt modelId="{9376488B-2BBA-4BB5-805E-FA65DB13B79D}" type="sibTrans" cxnId="{9DDA8897-D9C2-4F4C-87D8-8B9DC3305F3D}">
      <dgm:prSet/>
      <dgm:spPr/>
      <dgm:t>
        <a:bodyPr/>
        <a:lstStyle/>
        <a:p>
          <a:endParaRPr lang="en-US">
            <a:latin typeface="+mj-lt"/>
          </a:endParaRPr>
        </a:p>
      </dgm:t>
    </dgm:pt>
    <dgm:pt modelId="{DBDB3079-9314-4C0E-9594-2DD66B62AF74}">
      <dgm:prSet phldrT="[Text]"/>
      <dgm:spPr/>
      <dgm:t>
        <a:bodyPr/>
        <a:lstStyle/>
        <a:p>
          <a:r>
            <a:rPr lang="en-US" dirty="0">
              <a:latin typeface="+mj-lt"/>
            </a:rPr>
            <a:t>5. Activate &amp; Execute</a:t>
          </a:r>
        </a:p>
      </dgm:t>
    </dgm:pt>
    <dgm:pt modelId="{2E87E271-7963-4F43-8ED0-2DB897E8607D}" type="parTrans" cxnId="{EA2C4E83-3125-4939-94F8-96A9B7DF463B}">
      <dgm:prSet/>
      <dgm:spPr/>
      <dgm:t>
        <a:bodyPr/>
        <a:lstStyle/>
        <a:p>
          <a:endParaRPr lang="en-US">
            <a:latin typeface="+mj-lt"/>
          </a:endParaRPr>
        </a:p>
      </dgm:t>
    </dgm:pt>
    <dgm:pt modelId="{C6388F7B-EC56-414D-BBAF-9FFD6D73AEF5}" type="sibTrans" cxnId="{EA2C4E83-3125-4939-94F8-96A9B7DF463B}">
      <dgm:prSet/>
      <dgm:spPr/>
      <dgm:t>
        <a:bodyPr/>
        <a:lstStyle/>
        <a:p>
          <a:endParaRPr lang="en-US">
            <a:latin typeface="+mj-lt"/>
          </a:endParaRPr>
        </a:p>
      </dgm:t>
    </dgm:pt>
    <dgm:pt modelId="{9F3DF838-5921-43E2-A439-9B4146FCA4C7}">
      <dgm:prSet phldrT="[Text]"/>
      <dgm:spPr/>
      <dgm:t>
        <a:bodyPr/>
        <a:lstStyle/>
        <a:p>
          <a:r>
            <a:rPr lang="en-US" dirty="0">
              <a:latin typeface="+mj-lt"/>
            </a:rPr>
            <a:t>6. Monitor &amp; Adjust</a:t>
          </a:r>
        </a:p>
      </dgm:t>
    </dgm:pt>
    <dgm:pt modelId="{0EDF42C1-2277-47A0-B063-D5DC863C6DDE}" type="parTrans" cxnId="{C0AC5E2A-E293-4BA0-8022-341955E504C2}">
      <dgm:prSet/>
      <dgm:spPr/>
      <dgm:t>
        <a:bodyPr/>
        <a:lstStyle/>
        <a:p>
          <a:endParaRPr lang="en-US">
            <a:latin typeface="+mj-lt"/>
          </a:endParaRPr>
        </a:p>
      </dgm:t>
    </dgm:pt>
    <dgm:pt modelId="{6BD84D3E-4734-4DA2-86C7-D5AC603AEC64}" type="sibTrans" cxnId="{C0AC5E2A-E293-4BA0-8022-341955E504C2}">
      <dgm:prSet/>
      <dgm:spPr/>
      <dgm:t>
        <a:bodyPr/>
        <a:lstStyle/>
        <a:p>
          <a:endParaRPr lang="en-US">
            <a:latin typeface="+mj-lt"/>
          </a:endParaRPr>
        </a:p>
      </dgm:t>
    </dgm:pt>
    <dgm:pt modelId="{F42E2C26-8710-4FEB-A2DB-219838D3B842}" type="pres">
      <dgm:prSet presAssocID="{3FC29231-D416-45BA-9FD0-3ECB3EA0BAED}" presName="Name0" presStyleCnt="0">
        <dgm:presLayoutVars>
          <dgm:dir/>
          <dgm:resizeHandles val="exact"/>
        </dgm:presLayoutVars>
      </dgm:prSet>
      <dgm:spPr/>
      <dgm:t>
        <a:bodyPr/>
        <a:lstStyle/>
        <a:p>
          <a:endParaRPr lang="en-US"/>
        </a:p>
      </dgm:t>
    </dgm:pt>
    <dgm:pt modelId="{6C2D892E-5918-455D-8F5C-144160879DA8}" type="pres">
      <dgm:prSet presAssocID="{3FC29231-D416-45BA-9FD0-3ECB3EA0BAED}" presName="cycle" presStyleCnt="0"/>
      <dgm:spPr/>
    </dgm:pt>
    <dgm:pt modelId="{BCA7FDED-90FC-4EB7-BB50-A673B2EEF1F4}" type="pres">
      <dgm:prSet presAssocID="{E86F4FE0-AA15-4CD2-A2B0-CEA7B616D362}" presName="nodeFirstNode" presStyleLbl="node1" presStyleIdx="0" presStyleCnt="6">
        <dgm:presLayoutVars>
          <dgm:bulletEnabled val="1"/>
        </dgm:presLayoutVars>
      </dgm:prSet>
      <dgm:spPr/>
      <dgm:t>
        <a:bodyPr/>
        <a:lstStyle/>
        <a:p>
          <a:endParaRPr lang="en-US"/>
        </a:p>
      </dgm:t>
    </dgm:pt>
    <dgm:pt modelId="{4737C0E4-4DF8-45CD-8592-60022B32E23F}" type="pres">
      <dgm:prSet presAssocID="{34C5F125-898C-4668-89F4-1F0D750C3697}" presName="sibTransFirstNode" presStyleLbl="bgShp" presStyleIdx="0" presStyleCnt="1"/>
      <dgm:spPr/>
      <dgm:t>
        <a:bodyPr/>
        <a:lstStyle/>
        <a:p>
          <a:endParaRPr lang="en-US"/>
        </a:p>
      </dgm:t>
    </dgm:pt>
    <dgm:pt modelId="{F045D4E1-124C-407A-8A4C-D3FDB4946F64}" type="pres">
      <dgm:prSet presAssocID="{3B5B5E65-8314-43E7-B0CD-682379944600}" presName="nodeFollowingNodes" presStyleLbl="node1" presStyleIdx="1" presStyleCnt="6">
        <dgm:presLayoutVars>
          <dgm:bulletEnabled val="1"/>
        </dgm:presLayoutVars>
      </dgm:prSet>
      <dgm:spPr/>
      <dgm:t>
        <a:bodyPr/>
        <a:lstStyle/>
        <a:p>
          <a:endParaRPr lang="en-US"/>
        </a:p>
      </dgm:t>
    </dgm:pt>
    <dgm:pt modelId="{9D853F42-FDA4-44CF-936C-440FBD5EB0AF}" type="pres">
      <dgm:prSet presAssocID="{49C84BFF-2921-4B22-B448-77098BF25184}" presName="nodeFollowingNodes" presStyleLbl="node1" presStyleIdx="2" presStyleCnt="6">
        <dgm:presLayoutVars>
          <dgm:bulletEnabled val="1"/>
        </dgm:presLayoutVars>
      </dgm:prSet>
      <dgm:spPr/>
      <dgm:t>
        <a:bodyPr/>
        <a:lstStyle/>
        <a:p>
          <a:endParaRPr lang="en-US"/>
        </a:p>
      </dgm:t>
    </dgm:pt>
    <dgm:pt modelId="{02455F41-87DC-4100-AB4F-1DACDA9B1B0D}" type="pres">
      <dgm:prSet presAssocID="{5230A68D-C3B7-47BB-B484-DC62F14EFFA7}" presName="nodeFollowingNodes" presStyleLbl="node1" presStyleIdx="3" presStyleCnt="6">
        <dgm:presLayoutVars>
          <dgm:bulletEnabled val="1"/>
        </dgm:presLayoutVars>
      </dgm:prSet>
      <dgm:spPr>
        <a:xfrm>
          <a:off x="648367" y="1528718"/>
          <a:ext cx="581421" cy="290710"/>
        </a:xfrm>
        <a:prstGeom prst="roundRect">
          <a:avLst/>
        </a:prstGeom>
      </dgm:spPr>
      <dgm:t>
        <a:bodyPr/>
        <a:lstStyle/>
        <a:p>
          <a:endParaRPr lang="en-US"/>
        </a:p>
      </dgm:t>
    </dgm:pt>
    <dgm:pt modelId="{3863799D-9648-4409-86FA-99C743C4B376}" type="pres">
      <dgm:prSet presAssocID="{DBDB3079-9314-4C0E-9594-2DD66B62AF74}" presName="nodeFollowingNodes" presStyleLbl="node1" presStyleIdx="4" presStyleCnt="6">
        <dgm:presLayoutVars>
          <dgm:bulletEnabled val="1"/>
        </dgm:presLayoutVars>
      </dgm:prSet>
      <dgm:spPr/>
      <dgm:t>
        <a:bodyPr/>
        <a:lstStyle/>
        <a:p>
          <a:endParaRPr lang="en-US"/>
        </a:p>
      </dgm:t>
    </dgm:pt>
    <dgm:pt modelId="{510EC77B-2BFA-471D-9470-03CB1B18B24E}" type="pres">
      <dgm:prSet presAssocID="{9F3DF838-5921-43E2-A439-9B4146FCA4C7}" presName="nodeFollowingNodes" presStyleLbl="node1" presStyleIdx="5" presStyleCnt="6">
        <dgm:presLayoutVars>
          <dgm:bulletEnabled val="1"/>
        </dgm:presLayoutVars>
      </dgm:prSet>
      <dgm:spPr/>
      <dgm:t>
        <a:bodyPr/>
        <a:lstStyle/>
        <a:p>
          <a:endParaRPr lang="en-US"/>
        </a:p>
      </dgm:t>
    </dgm:pt>
  </dgm:ptLst>
  <dgm:cxnLst>
    <dgm:cxn modelId="{C43339C6-CDC2-413E-9283-617C6B8DE689}" srcId="{3FC29231-D416-45BA-9FD0-3ECB3EA0BAED}" destId="{49C84BFF-2921-4B22-B448-77098BF25184}" srcOrd="2" destOrd="0" parTransId="{9023F0A9-F0FB-4FE8-92CF-38B05C9C2C4D}" sibTransId="{5563C9C7-4E3C-4DEC-9D79-987B67A03DF3}"/>
    <dgm:cxn modelId="{F33D49FA-3F56-42FA-89AE-5C693B95BDB8}" type="presOf" srcId="{34C5F125-898C-4668-89F4-1F0D750C3697}" destId="{4737C0E4-4DF8-45CD-8592-60022B32E23F}" srcOrd="0" destOrd="0" presId="urn:microsoft.com/office/officeart/2005/8/layout/cycle3"/>
    <dgm:cxn modelId="{8AE8CF8A-210F-455D-880A-5DE56197BABE}" type="presOf" srcId="{3B5B5E65-8314-43E7-B0CD-682379944600}" destId="{F045D4E1-124C-407A-8A4C-D3FDB4946F64}" srcOrd="0" destOrd="0" presId="urn:microsoft.com/office/officeart/2005/8/layout/cycle3"/>
    <dgm:cxn modelId="{DD0C90F2-5822-4005-8491-FAB2087C1220}" type="presOf" srcId="{DBDB3079-9314-4C0E-9594-2DD66B62AF74}" destId="{3863799D-9648-4409-86FA-99C743C4B376}" srcOrd="0" destOrd="0" presId="urn:microsoft.com/office/officeart/2005/8/layout/cycle3"/>
    <dgm:cxn modelId="{0308FD1D-E7A5-4850-8015-843A1B9777E3}" type="presOf" srcId="{5230A68D-C3B7-47BB-B484-DC62F14EFFA7}" destId="{02455F41-87DC-4100-AB4F-1DACDA9B1B0D}" srcOrd="0" destOrd="0" presId="urn:microsoft.com/office/officeart/2005/8/layout/cycle3"/>
    <dgm:cxn modelId="{EA2C4E83-3125-4939-94F8-96A9B7DF463B}" srcId="{3FC29231-D416-45BA-9FD0-3ECB3EA0BAED}" destId="{DBDB3079-9314-4C0E-9594-2DD66B62AF74}" srcOrd="4" destOrd="0" parTransId="{2E87E271-7963-4F43-8ED0-2DB897E8607D}" sibTransId="{C6388F7B-EC56-414D-BBAF-9FFD6D73AEF5}"/>
    <dgm:cxn modelId="{46C7A19A-DE79-48EC-B5C5-AD9F13AD1473}" srcId="{3FC29231-D416-45BA-9FD0-3ECB3EA0BAED}" destId="{E86F4FE0-AA15-4CD2-A2B0-CEA7B616D362}" srcOrd="0" destOrd="0" parTransId="{CB2D34A2-9D8F-4D0E-989D-EE0C13A663DA}" sibTransId="{34C5F125-898C-4668-89F4-1F0D750C3697}"/>
    <dgm:cxn modelId="{3BDA116B-5670-4974-A33A-77180A157EDE}" type="presOf" srcId="{3FC29231-D416-45BA-9FD0-3ECB3EA0BAED}" destId="{F42E2C26-8710-4FEB-A2DB-219838D3B842}" srcOrd="0" destOrd="0" presId="urn:microsoft.com/office/officeart/2005/8/layout/cycle3"/>
    <dgm:cxn modelId="{3E9AA4F2-2C52-44CB-B825-5880A9F563D8}" type="presOf" srcId="{E86F4FE0-AA15-4CD2-A2B0-CEA7B616D362}" destId="{BCA7FDED-90FC-4EB7-BB50-A673B2EEF1F4}" srcOrd="0" destOrd="0" presId="urn:microsoft.com/office/officeart/2005/8/layout/cycle3"/>
    <dgm:cxn modelId="{D7F005D7-2E54-4255-A49D-4A693BC9F2B6}" type="presOf" srcId="{9F3DF838-5921-43E2-A439-9B4146FCA4C7}" destId="{510EC77B-2BFA-471D-9470-03CB1B18B24E}" srcOrd="0" destOrd="0" presId="urn:microsoft.com/office/officeart/2005/8/layout/cycle3"/>
    <dgm:cxn modelId="{E529AFA8-E20A-4C85-93B2-989F3914FBD1}" srcId="{3FC29231-D416-45BA-9FD0-3ECB3EA0BAED}" destId="{3B5B5E65-8314-43E7-B0CD-682379944600}" srcOrd="1" destOrd="0" parTransId="{9012EAE4-50EB-4986-A332-C3DE983621E6}" sibTransId="{5B764893-DBD5-4A2E-A331-F432572F23E7}"/>
    <dgm:cxn modelId="{F21E01B7-CB47-4F14-A219-DEA83DA89A4A}" type="presOf" srcId="{49C84BFF-2921-4B22-B448-77098BF25184}" destId="{9D853F42-FDA4-44CF-936C-440FBD5EB0AF}" srcOrd="0" destOrd="0" presId="urn:microsoft.com/office/officeart/2005/8/layout/cycle3"/>
    <dgm:cxn modelId="{C0AC5E2A-E293-4BA0-8022-341955E504C2}" srcId="{3FC29231-D416-45BA-9FD0-3ECB3EA0BAED}" destId="{9F3DF838-5921-43E2-A439-9B4146FCA4C7}" srcOrd="5" destOrd="0" parTransId="{0EDF42C1-2277-47A0-B063-D5DC863C6DDE}" sibTransId="{6BD84D3E-4734-4DA2-86C7-D5AC603AEC64}"/>
    <dgm:cxn modelId="{9DDA8897-D9C2-4F4C-87D8-8B9DC3305F3D}" srcId="{3FC29231-D416-45BA-9FD0-3ECB3EA0BAED}" destId="{5230A68D-C3B7-47BB-B484-DC62F14EFFA7}" srcOrd="3" destOrd="0" parTransId="{88B665DF-E808-4502-97D8-18452F4A9E79}" sibTransId="{9376488B-2BBA-4BB5-805E-FA65DB13B79D}"/>
    <dgm:cxn modelId="{D4D95E0C-2AF9-435B-AF3F-730F02C2382E}" type="presParOf" srcId="{F42E2C26-8710-4FEB-A2DB-219838D3B842}" destId="{6C2D892E-5918-455D-8F5C-144160879DA8}" srcOrd="0" destOrd="0" presId="urn:microsoft.com/office/officeart/2005/8/layout/cycle3"/>
    <dgm:cxn modelId="{6CA32B71-C5C5-485C-8273-F6165599C592}" type="presParOf" srcId="{6C2D892E-5918-455D-8F5C-144160879DA8}" destId="{BCA7FDED-90FC-4EB7-BB50-A673B2EEF1F4}" srcOrd="0" destOrd="0" presId="urn:microsoft.com/office/officeart/2005/8/layout/cycle3"/>
    <dgm:cxn modelId="{8F6CD019-206E-4C13-AD16-6ECC40721D39}" type="presParOf" srcId="{6C2D892E-5918-455D-8F5C-144160879DA8}" destId="{4737C0E4-4DF8-45CD-8592-60022B32E23F}" srcOrd="1" destOrd="0" presId="urn:microsoft.com/office/officeart/2005/8/layout/cycle3"/>
    <dgm:cxn modelId="{62FEE088-5351-4321-A4A3-08BFE14E2F24}" type="presParOf" srcId="{6C2D892E-5918-455D-8F5C-144160879DA8}" destId="{F045D4E1-124C-407A-8A4C-D3FDB4946F64}" srcOrd="2" destOrd="0" presId="urn:microsoft.com/office/officeart/2005/8/layout/cycle3"/>
    <dgm:cxn modelId="{A2414DA3-6F0C-4513-8074-2DFC0E41D5C8}" type="presParOf" srcId="{6C2D892E-5918-455D-8F5C-144160879DA8}" destId="{9D853F42-FDA4-44CF-936C-440FBD5EB0AF}" srcOrd="3" destOrd="0" presId="urn:microsoft.com/office/officeart/2005/8/layout/cycle3"/>
    <dgm:cxn modelId="{8CD8D948-AFD7-4541-A0A0-793C2B6EEEC6}" type="presParOf" srcId="{6C2D892E-5918-455D-8F5C-144160879DA8}" destId="{02455F41-87DC-4100-AB4F-1DACDA9B1B0D}" srcOrd="4" destOrd="0" presId="urn:microsoft.com/office/officeart/2005/8/layout/cycle3"/>
    <dgm:cxn modelId="{CA224D80-58ED-4887-A9BC-3F7ACC86C9D5}" type="presParOf" srcId="{6C2D892E-5918-455D-8F5C-144160879DA8}" destId="{3863799D-9648-4409-86FA-99C743C4B376}" srcOrd="5" destOrd="0" presId="urn:microsoft.com/office/officeart/2005/8/layout/cycle3"/>
    <dgm:cxn modelId="{36D6B570-42B9-47AC-B632-745722812E17}" type="presParOf" srcId="{6C2D892E-5918-455D-8F5C-144160879DA8}" destId="{510EC77B-2BFA-471D-9470-03CB1B18B24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C29231-D416-45BA-9FD0-3ECB3EA0BAED}"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E86F4FE0-AA15-4CD2-A2B0-CEA7B616D362}">
      <dgm:prSet phldrT="[Text]"/>
      <dgm:spPr/>
      <dgm:t>
        <a:bodyPr/>
        <a:lstStyle/>
        <a:p>
          <a:r>
            <a:rPr lang="en-US" dirty="0">
              <a:latin typeface="+mj-lt"/>
            </a:rPr>
            <a:t>1. Define Strategy</a:t>
          </a:r>
        </a:p>
      </dgm:t>
    </dgm:pt>
    <dgm:pt modelId="{CB2D34A2-9D8F-4D0E-989D-EE0C13A663DA}" type="parTrans" cxnId="{46C7A19A-DE79-48EC-B5C5-AD9F13AD1473}">
      <dgm:prSet/>
      <dgm:spPr/>
      <dgm:t>
        <a:bodyPr/>
        <a:lstStyle/>
        <a:p>
          <a:endParaRPr lang="en-US">
            <a:latin typeface="+mj-lt"/>
          </a:endParaRPr>
        </a:p>
      </dgm:t>
    </dgm:pt>
    <dgm:pt modelId="{34C5F125-898C-4668-89F4-1F0D750C3697}" type="sibTrans" cxnId="{46C7A19A-DE79-48EC-B5C5-AD9F13AD1473}">
      <dgm:prSet/>
      <dgm:spPr/>
      <dgm:t>
        <a:bodyPr/>
        <a:lstStyle/>
        <a:p>
          <a:endParaRPr lang="en-US">
            <a:latin typeface="+mj-lt"/>
          </a:endParaRPr>
        </a:p>
      </dgm:t>
    </dgm:pt>
    <dgm:pt modelId="{3B5B5E65-8314-43E7-B0CD-682379944600}">
      <dgm:prSet phldrT="[Text]"/>
      <dgm:spPr/>
      <dgm:t>
        <a:bodyPr/>
        <a:lstStyle/>
        <a:p>
          <a:r>
            <a:rPr lang="en-US" dirty="0">
              <a:latin typeface="+mj-lt"/>
            </a:rPr>
            <a:t>2. Clarify &amp; Communicate</a:t>
          </a:r>
        </a:p>
      </dgm:t>
    </dgm:pt>
    <dgm:pt modelId="{9012EAE4-50EB-4986-A332-C3DE983621E6}" type="parTrans" cxnId="{E529AFA8-E20A-4C85-93B2-989F3914FBD1}">
      <dgm:prSet/>
      <dgm:spPr/>
      <dgm:t>
        <a:bodyPr/>
        <a:lstStyle/>
        <a:p>
          <a:endParaRPr lang="en-US">
            <a:latin typeface="+mj-lt"/>
          </a:endParaRPr>
        </a:p>
      </dgm:t>
    </dgm:pt>
    <dgm:pt modelId="{5B764893-DBD5-4A2E-A331-F432572F23E7}" type="sibTrans" cxnId="{E529AFA8-E20A-4C85-93B2-989F3914FBD1}">
      <dgm:prSet/>
      <dgm:spPr/>
      <dgm:t>
        <a:bodyPr/>
        <a:lstStyle/>
        <a:p>
          <a:endParaRPr lang="en-US">
            <a:latin typeface="+mj-lt"/>
          </a:endParaRPr>
        </a:p>
      </dgm:t>
    </dgm:pt>
    <dgm:pt modelId="{49C84BFF-2921-4B22-B448-77098BF25184}">
      <dgm:prSet phldrT="[Text]"/>
      <dgm:spPr/>
      <dgm:t>
        <a:bodyPr/>
        <a:lstStyle/>
        <a:p>
          <a:r>
            <a:rPr lang="en-US" dirty="0">
              <a:latin typeface="+mj-lt"/>
            </a:rPr>
            <a:t>3. Assess Capabilities</a:t>
          </a:r>
        </a:p>
      </dgm:t>
    </dgm:pt>
    <dgm:pt modelId="{9023F0A9-F0FB-4FE8-92CF-38B05C9C2C4D}" type="parTrans" cxnId="{C43339C6-CDC2-413E-9283-617C6B8DE689}">
      <dgm:prSet/>
      <dgm:spPr/>
      <dgm:t>
        <a:bodyPr/>
        <a:lstStyle/>
        <a:p>
          <a:endParaRPr lang="en-US">
            <a:latin typeface="+mj-lt"/>
          </a:endParaRPr>
        </a:p>
      </dgm:t>
    </dgm:pt>
    <dgm:pt modelId="{5563C9C7-4E3C-4DEC-9D79-987B67A03DF3}" type="sibTrans" cxnId="{C43339C6-CDC2-413E-9283-617C6B8DE689}">
      <dgm:prSet/>
      <dgm:spPr/>
      <dgm:t>
        <a:bodyPr/>
        <a:lstStyle/>
        <a:p>
          <a:endParaRPr lang="en-US">
            <a:latin typeface="+mj-lt"/>
          </a:endParaRPr>
        </a:p>
      </dgm:t>
    </dgm:pt>
    <dgm:pt modelId="{5230A68D-C3B7-47BB-B484-DC62F14EFFA7}">
      <dgm:prSet phldrT="[Text]"/>
      <dgm:spPr/>
      <dgm:t>
        <a:bodyPr/>
        <a:lstStyle/>
        <a:p>
          <a:r>
            <a:rPr lang="en-US" dirty="0">
              <a:latin typeface="+mj-lt"/>
            </a:rPr>
            <a:t>4. Prioritize Investments</a:t>
          </a:r>
        </a:p>
      </dgm:t>
    </dgm:pt>
    <dgm:pt modelId="{88B665DF-E808-4502-97D8-18452F4A9E79}" type="parTrans" cxnId="{9DDA8897-D9C2-4F4C-87D8-8B9DC3305F3D}">
      <dgm:prSet/>
      <dgm:spPr/>
      <dgm:t>
        <a:bodyPr/>
        <a:lstStyle/>
        <a:p>
          <a:endParaRPr lang="en-US">
            <a:latin typeface="+mj-lt"/>
          </a:endParaRPr>
        </a:p>
      </dgm:t>
    </dgm:pt>
    <dgm:pt modelId="{9376488B-2BBA-4BB5-805E-FA65DB13B79D}" type="sibTrans" cxnId="{9DDA8897-D9C2-4F4C-87D8-8B9DC3305F3D}">
      <dgm:prSet/>
      <dgm:spPr/>
      <dgm:t>
        <a:bodyPr/>
        <a:lstStyle/>
        <a:p>
          <a:endParaRPr lang="en-US">
            <a:latin typeface="+mj-lt"/>
          </a:endParaRPr>
        </a:p>
      </dgm:t>
    </dgm:pt>
    <dgm:pt modelId="{DBDB3079-9314-4C0E-9594-2DD66B62AF74}">
      <dgm:prSet phldrT="[Text]" custT="1"/>
      <dgm:spPr>
        <a:solidFill>
          <a:prstClr val="white"/>
        </a:solidFill>
        <a:ln>
          <a:solidFill>
            <a:srgbClr val="2269A5"/>
          </a:solidFill>
        </a:ln>
        <a:effectLst>
          <a:outerShdw blurRad="57150" dist="19050" dir="5400000" algn="ctr" rotWithShape="0">
            <a:srgbClr val="000000">
              <a:alpha val="63000"/>
            </a:srgbClr>
          </a:outerShdw>
        </a:effectLst>
      </dgm:spPr>
      <dgm:t>
        <a:bodyPr spcFirstLastPara="0" vert="horz" wrap="square" lIns="22860" tIns="22860" rIns="22860" bIns="22860" numCol="1" spcCol="1270" anchor="ctr" anchorCtr="0"/>
        <a:lstStyle/>
        <a:p>
          <a:pPr marL="0" lvl="0" indent="0" algn="ctr" defTabSz="266700">
            <a:lnSpc>
              <a:spcPct val="90000"/>
            </a:lnSpc>
            <a:spcBef>
              <a:spcPct val="0"/>
            </a:spcBef>
            <a:spcAft>
              <a:spcPct val="35000"/>
            </a:spcAft>
            <a:buNone/>
          </a:pPr>
          <a:r>
            <a:rPr lang="en-US" sz="600" b="1" kern="1200" dirty="0">
              <a:solidFill>
                <a:prstClr val="black"/>
              </a:solidFill>
              <a:latin typeface="+mj-lt"/>
              <a:ea typeface="+mn-ea"/>
              <a:cs typeface="+mn-cs"/>
            </a:rPr>
            <a:t>5. Activate &amp; Execute</a:t>
          </a:r>
        </a:p>
      </dgm:t>
    </dgm:pt>
    <dgm:pt modelId="{2E87E271-7963-4F43-8ED0-2DB897E8607D}" type="parTrans" cxnId="{EA2C4E83-3125-4939-94F8-96A9B7DF463B}">
      <dgm:prSet/>
      <dgm:spPr/>
      <dgm:t>
        <a:bodyPr/>
        <a:lstStyle/>
        <a:p>
          <a:endParaRPr lang="en-US">
            <a:latin typeface="+mj-lt"/>
          </a:endParaRPr>
        </a:p>
      </dgm:t>
    </dgm:pt>
    <dgm:pt modelId="{C6388F7B-EC56-414D-BBAF-9FFD6D73AEF5}" type="sibTrans" cxnId="{EA2C4E83-3125-4939-94F8-96A9B7DF463B}">
      <dgm:prSet/>
      <dgm:spPr/>
      <dgm:t>
        <a:bodyPr/>
        <a:lstStyle/>
        <a:p>
          <a:endParaRPr lang="en-US">
            <a:latin typeface="+mj-lt"/>
          </a:endParaRPr>
        </a:p>
      </dgm:t>
    </dgm:pt>
    <dgm:pt modelId="{9F3DF838-5921-43E2-A439-9B4146FCA4C7}">
      <dgm:prSet phldrT="[Text]"/>
      <dgm:spPr/>
      <dgm:t>
        <a:bodyPr/>
        <a:lstStyle/>
        <a:p>
          <a:r>
            <a:rPr lang="en-US" dirty="0">
              <a:latin typeface="+mj-lt"/>
            </a:rPr>
            <a:t>6. Monitor &amp; Adjust</a:t>
          </a:r>
        </a:p>
      </dgm:t>
    </dgm:pt>
    <dgm:pt modelId="{0EDF42C1-2277-47A0-B063-D5DC863C6DDE}" type="parTrans" cxnId="{C0AC5E2A-E293-4BA0-8022-341955E504C2}">
      <dgm:prSet/>
      <dgm:spPr/>
      <dgm:t>
        <a:bodyPr/>
        <a:lstStyle/>
        <a:p>
          <a:endParaRPr lang="en-US">
            <a:latin typeface="+mj-lt"/>
          </a:endParaRPr>
        </a:p>
      </dgm:t>
    </dgm:pt>
    <dgm:pt modelId="{6BD84D3E-4734-4DA2-86C7-D5AC603AEC64}" type="sibTrans" cxnId="{C0AC5E2A-E293-4BA0-8022-341955E504C2}">
      <dgm:prSet/>
      <dgm:spPr/>
      <dgm:t>
        <a:bodyPr/>
        <a:lstStyle/>
        <a:p>
          <a:endParaRPr lang="en-US">
            <a:latin typeface="+mj-lt"/>
          </a:endParaRPr>
        </a:p>
      </dgm:t>
    </dgm:pt>
    <dgm:pt modelId="{F42E2C26-8710-4FEB-A2DB-219838D3B842}" type="pres">
      <dgm:prSet presAssocID="{3FC29231-D416-45BA-9FD0-3ECB3EA0BAED}" presName="Name0" presStyleCnt="0">
        <dgm:presLayoutVars>
          <dgm:dir/>
          <dgm:resizeHandles val="exact"/>
        </dgm:presLayoutVars>
      </dgm:prSet>
      <dgm:spPr/>
      <dgm:t>
        <a:bodyPr/>
        <a:lstStyle/>
        <a:p>
          <a:endParaRPr lang="en-US"/>
        </a:p>
      </dgm:t>
    </dgm:pt>
    <dgm:pt modelId="{6C2D892E-5918-455D-8F5C-144160879DA8}" type="pres">
      <dgm:prSet presAssocID="{3FC29231-D416-45BA-9FD0-3ECB3EA0BAED}" presName="cycle" presStyleCnt="0"/>
      <dgm:spPr/>
    </dgm:pt>
    <dgm:pt modelId="{BCA7FDED-90FC-4EB7-BB50-A673B2EEF1F4}" type="pres">
      <dgm:prSet presAssocID="{E86F4FE0-AA15-4CD2-A2B0-CEA7B616D362}" presName="nodeFirstNode" presStyleLbl="node1" presStyleIdx="0" presStyleCnt="6">
        <dgm:presLayoutVars>
          <dgm:bulletEnabled val="1"/>
        </dgm:presLayoutVars>
      </dgm:prSet>
      <dgm:spPr/>
      <dgm:t>
        <a:bodyPr/>
        <a:lstStyle/>
        <a:p>
          <a:endParaRPr lang="en-US"/>
        </a:p>
      </dgm:t>
    </dgm:pt>
    <dgm:pt modelId="{4737C0E4-4DF8-45CD-8592-60022B32E23F}" type="pres">
      <dgm:prSet presAssocID="{34C5F125-898C-4668-89F4-1F0D750C3697}" presName="sibTransFirstNode" presStyleLbl="bgShp" presStyleIdx="0" presStyleCnt="1"/>
      <dgm:spPr/>
      <dgm:t>
        <a:bodyPr/>
        <a:lstStyle/>
        <a:p>
          <a:endParaRPr lang="en-US"/>
        </a:p>
      </dgm:t>
    </dgm:pt>
    <dgm:pt modelId="{F045D4E1-124C-407A-8A4C-D3FDB4946F64}" type="pres">
      <dgm:prSet presAssocID="{3B5B5E65-8314-43E7-B0CD-682379944600}" presName="nodeFollowingNodes" presStyleLbl="node1" presStyleIdx="1" presStyleCnt="6">
        <dgm:presLayoutVars>
          <dgm:bulletEnabled val="1"/>
        </dgm:presLayoutVars>
      </dgm:prSet>
      <dgm:spPr/>
      <dgm:t>
        <a:bodyPr/>
        <a:lstStyle/>
        <a:p>
          <a:endParaRPr lang="en-US"/>
        </a:p>
      </dgm:t>
    </dgm:pt>
    <dgm:pt modelId="{9D853F42-FDA4-44CF-936C-440FBD5EB0AF}" type="pres">
      <dgm:prSet presAssocID="{49C84BFF-2921-4B22-B448-77098BF25184}" presName="nodeFollowingNodes" presStyleLbl="node1" presStyleIdx="2" presStyleCnt="6">
        <dgm:presLayoutVars>
          <dgm:bulletEnabled val="1"/>
        </dgm:presLayoutVars>
      </dgm:prSet>
      <dgm:spPr/>
      <dgm:t>
        <a:bodyPr/>
        <a:lstStyle/>
        <a:p>
          <a:endParaRPr lang="en-US"/>
        </a:p>
      </dgm:t>
    </dgm:pt>
    <dgm:pt modelId="{02455F41-87DC-4100-AB4F-1DACDA9B1B0D}" type="pres">
      <dgm:prSet presAssocID="{5230A68D-C3B7-47BB-B484-DC62F14EFFA7}" presName="nodeFollowingNodes" presStyleLbl="node1" presStyleIdx="3" presStyleCnt="6">
        <dgm:presLayoutVars>
          <dgm:bulletEnabled val="1"/>
        </dgm:presLayoutVars>
      </dgm:prSet>
      <dgm:spPr/>
      <dgm:t>
        <a:bodyPr/>
        <a:lstStyle/>
        <a:p>
          <a:endParaRPr lang="en-US"/>
        </a:p>
      </dgm:t>
    </dgm:pt>
    <dgm:pt modelId="{3863799D-9648-4409-86FA-99C743C4B376}" type="pres">
      <dgm:prSet presAssocID="{DBDB3079-9314-4C0E-9594-2DD66B62AF74}" presName="nodeFollowingNodes" presStyleLbl="node1" presStyleIdx="4" presStyleCnt="6">
        <dgm:presLayoutVars>
          <dgm:bulletEnabled val="1"/>
        </dgm:presLayoutVars>
      </dgm:prSet>
      <dgm:spPr>
        <a:xfrm>
          <a:off x="3" y="1154385"/>
          <a:ext cx="581421" cy="290710"/>
        </a:xfrm>
        <a:prstGeom prst="roundRect">
          <a:avLst/>
        </a:prstGeom>
      </dgm:spPr>
      <dgm:t>
        <a:bodyPr/>
        <a:lstStyle/>
        <a:p>
          <a:endParaRPr lang="en-US"/>
        </a:p>
      </dgm:t>
    </dgm:pt>
    <dgm:pt modelId="{510EC77B-2BFA-471D-9470-03CB1B18B24E}" type="pres">
      <dgm:prSet presAssocID="{9F3DF838-5921-43E2-A439-9B4146FCA4C7}" presName="nodeFollowingNodes" presStyleLbl="node1" presStyleIdx="5" presStyleCnt="6">
        <dgm:presLayoutVars>
          <dgm:bulletEnabled val="1"/>
        </dgm:presLayoutVars>
      </dgm:prSet>
      <dgm:spPr/>
      <dgm:t>
        <a:bodyPr/>
        <a:lstStyle/>
        <a:p>
          <a:endParaRPr lang="en-US"/>
        </a:p>
      </dgm:t>
    </dgm:pt>
  </dgm:ptLst>
  <dgm:cxnLst>
    <dgm:cxn modelId="{C43339C6-CDC2-413E-9283-617C6B8DE689}" srcId="{3FC29231-D416-45BA-9FD0-3ECB3EA0BAED}" destId="{49C84BFF-2921-4B22-B448-77098BF25184}" srcOrd="2" destOrd="0" parTransId="{9023F0A9-F0FB-4FE8-92CF-38B05C9C2C4D}" sibTransId="{5563C9C7-4E3C-4DEC-9D79-987B67A03DF3}"/>
    <dgm:cxn modelId="{F33D49FA-3F56-42FA-89AE-5C693B95BDB8}" type="presOf" srcId="{34C5F125-898C-4668-89F4-1F0D750C3697}" destId="{4737C0E4-4DF8-45CD-8592-60022B32E23F}" srcOrd="0" destOrd="0" presId="urn:microsoft.com/office/officeart/2005/8/layout/cycle3"/>
    <dgm:cxn modelId="{8AE8CF8A-210F-455D-880A-5DE56197BABE}" type="presOf" srcId="{3B5B5E65-8314-43E7-B0CD-682379944600}" destId="{F045D4E1-124C-407A-8A4C-D3FDB4946F64}" srcOrd="0" destOrd="0" presId="urn:microsoft.com/office/officeart/2005/8/layout/cycle3"/>
    <dgm:cxn modelId="{DD0C90F2-5822-4005-8491-FAB2087C1220}" type="presOf" srcId="{DBDB3079-9314-4C0E-9594-2DD66B62AF74}" destId="{3863799D-9648-4409-86FA-99C743C4B376}" srcOrd="0" destOrd="0" presId="urn:microsoft.com/office/officeart/2005/8/layout/cycle3"/>
    <dgm:cxn modelId="{0308FD1D-E7A5-4850-8015-843A1B9777E3}" type="presOf" srcId="{5230A68D-C3B7-47BB-B484-DC62F14EFFA7}" destId="{02455F41-87DC-4100-AB4F-1DACDA9B1B0D}" srcOrd="0" destOrd="0" presId="urn:microsoft.com/office/officeart/2005/8/layout/cycle3"/>
    <dgm:cxn modelId="{EA2C4E83-3125-4939-94F8-96A9B7DF463B}" srcId="{3FC29231-D416-45BA-9FD0-3ECB3EA0BAED}" destId="{DBDB3079-9314-4C0E-9594-2DD66B62AF74}" srcOrd="4" destOrd="0" parTransId="{2E87E271-7963-4F43-8ED0-2DB897E8607D}" sibTransId="{C6388F7B-EC56-414D-BBAF-9FFD6D73AEF5}"/>
    <dgm:cxn modelId="{46C7A19A-DE79-48EC-B5C5-AD9F13AD1473}" srcId="{3FC29231-D416-45BA-9FD0-3ECB3EA0BAED}" destId="{E86F4FE0-AA15-4CD2-A2B0-CEA7B616D362}" srcOrd="0" destOrd="0" parTransId="{CB2D34A2-9D8F-4D0E-989D-EE0C13A663DA}" sibTransId="{34C5F125-898C-4668-89F4-1F0D750C3697}"/>
    <dgm:cxn modelId="{3BDA116B-5670-4974-A33A-77180A157EDE}" type="presOf" srcId="{3FC29231-D416-45BA-9FD0-3ECB3EA0BAED}" destId="{F42E2C26-8710-4FEB-A2DB-219838D3B842}" srcOrd="0" destOrd="0" presId="urn:microsoft.com/office/officeart/2005/8/layout/cycle3"/>
    <dgm:cxn modelId="{3E9AA4F2-2C52-44CB-B825-5880A9F563D8}" type="presOf" srcId="{E86F4FE0-AA15-4CD2-A2B0-CEA7B616D362}" destId="{BCA7FDED-90FC-4EB7-BB50-A673B2EEF1F4}" srcOrd="0" destOrd="0" presId="urn:microsoft.com/office/officeart/2005/8/layout/cycle3"/>
    <dgm:cxn modelId="{D7F005D7-2E54-4255-A49D-4A693BC9F2B6}" type="presOf" srcId="{9F3DF838-5921-43E2-A439-9B4146FCA4C7}" destId="{510EC77B-2BFA-471D-9470-03CB1B18B24E}" srcOrd="0" destOrd="0" presId="urn:microsoft.com/office/officeart/2005/8/layout/cycle3"/>
    <dgm:cxn modelId="{E529AFA8-E20A-4C85-93B2-989F3914FBD1}" srcId="{3FC29231-D416-45BA-9FD0-3ECB3EA0BAED}" destId="{3B5B5E65-8314-43E7-B0CD-682379944600}" srcOrd="1" destOrd="0" parTransId="{9012EAE4-50EB-4986-A332-C3DE983621E6}" sibTransId="{5B764893-DBD5-4A2E-A331-F432572F23E7}"/>
    <dgm:cxn modelId="{F21E01B7-CB47-4F14-A219-DEA83DA89A4A}" type="presOf" srcId="{49C84BFF-2921-4B22-B448-77098BF25184}" destId="{9D853F42-FDA4-44CF-936C-440FBD5EB0AF}" srcOrd="0" destOrd="0" presId="urn:microsoft.com/office/officeart/2005/8/layout/cycle3"/>
    <dgm:cxn modelId="{C0AC5E2A-E293-4BA0-8022-341955E504C2}" srcId="{3FC29231-D416-45BA-9FD0-3ECB3EA0BAED}" destId="{9F3DF838-5921-43E2-A439-9B4146FCA4C7}" srcOrd="5" destOrd="0" parTransId="{0EDF42C1-2277-47A0-B063-D5DC863C6DDE}" sibTransId="{6BD84D3E-4734-4DA2-86C7-D5AC603AEC64}"/>
    <dgm:cxn modelId="{9DDA8897-D9C2-4F4C-87D8-8B9DC3305F3D}" srcId="{3FC29231-D416-45BA-9FD0-3ECB3EA0BAED}" destId="{5230A68D-C3B7-47BB-B484-DC62F14EFFA7}" srcOrd="3" destOrd="0" parTransId="{88B665DF-E808-4502-97D8-18452F4A9E79}" sibTransId="{9376488B-2BBA-4BB5-805E-FA65DB13B79D}"/>
    <dgm:cxn modelId="{D4D95E0C-2AF9-435B-AF3F-730F02C2382E}" type="presParOf" srcId="{F42E2C26-8710-4FEB-A2DB-219838D3B842}" destId="{6C2D892E-5918-455D-8F5C-144160879DA8}" srcOrd="0" destOrd="0" presId="urn:microsoft.com/office/officeart/2005/8/layout/cycle3"/>
    <dgm:cxn modelId="{6CA32B71-C5C5-485C-8273-F6165599C592}" type="presParOf" srcId="{6C2D892E-5918-455D-8F5C-144160879DA8}" destId="{BCA7FDED-90FC-4EB7-BB50-A673B2EEF1F4}" srcOrd="0" destOrd="0" presId="urn:microsoft.com/office/officeart/2005/8/layout/cycle3"/>
    <dgm:cxn modelId="{8F6CD019-206E-4C13-AD16-6ECC40721D39}" type="presParOf" srcId="{6C2D892E-5918-455D-8F5C-144160879DA8}" destId="{4737C0E4-4DF8-45CD-8592-60022B32E23F}" srcOrd="1" destOrd="0" presId="urn:microsoft.com/office/officeart/2005/8/layout/cycle3"/>
    <dgm:cxn modelId="{62FEE088-5351-4321-A4A3-08BFE14E2F24}" type="presParOf" srcId="{6C2D892E-5918-455D-8F5C-144160879DA8}" destId="{F045D4E1-124C-407A-8A4C-D3FDB4946F64}" srcOrd="2" destOrd="0" presId="urn:microsoft.com/office/officeart/2005/8/layout/cycle3"/>
    <dgm:cxn modelId="{A2414DA3-6F0C-4513-8074-2DFC0E41D5C8}" type="presParOf" srcId="{6C2D892E-5918-455D-8F5C-144160879DA8}" destId="{9D853F42-FDA4-44CF-936C-440FBD5EB0AF}" srcOrd="3" destOrd="0" presId="urn:microsoft.com/office/officeart/2005/8/layout/cycle3"/>
    <dgm:cxn modelId="{8CD8D948-AFD7-4541-A0A0-793C2B6EEEC6}" type="presParOf" srcId="{6C2D892E-5918-455D-8F5C-144160879DA8}" destId="{02455F41-87DC-4100-AB4F-1DACDA9B1B0D}" srcOrd="4" destOrd="0" presId="urn:microsoft.com/office/officeart/2005/8/layout/cycle3"/>
    <dgm:cxn modelId="{CA224D80-58ED-4887-A9BC-3F7ACC86C9D5}" type="presParOf" srcId="{6C2D892E-5918-455D-8F5C-144160879DA8}" destId="{3863799D-9648-4409-86FA-99C743C4B376}" srcOrd="5" destOrd="0" presId="urn:microsoft.com/office/officeart/2005/8/layout/cycle3"/>
    <dgm:cxn modelId="{36D6B570-42B9-47AC-B632-745722812E17}" type="presParOf" srcId="{6C2D892E-5918-455D-8F5C-144160879DA8}" destId="{510EC77B-2BFA-471D-9470-03CB1B18B24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C29231-D416-45BA-9FD0-3ECB3EA0BAED}"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E86F4FE0-AA15-4CD2-A2B0-CEA7B616D362}">
      <dgm:prSet phldrT="[Text]"/>
      <dgm:spPr/>
      <dgm:t>
        <a:bodyPr/>
        <a:lstStyle/>
        <a:p>
          <a:r>
            <a:rPr lang="en-US" dirty="0">
              <a:latin typeface="+mj-lt"/>
            </a:rPr>
            <a:t>1. Define Strategy</a:t>
          </a:r>
        </a:p>
      </dgm:t>
    </dgm:pt>
    <dgm:pt modelId="{CB2D34A2-9D8F-4D0E-989D-EE0C13A663DA}" type="parTrans" cxnId="{46C7A19A-DE79-48EC-B5C5-AD9F13AD1473}">
      <dgm:prSet/>
      <dgm:spPr/>
      <dgm:t>
        <a:bodyPr/>
        <a:lstStyle/>
        <a:p>
          <a:endParaRPr lang="en-US">
            <a:latin typeface="+mj-lt"/>
          </a:endParaRPr>
        </a:p>
      </dgm:t>
    </dgm:pt>
    <dgm:pt modelId="{34C5F125-898C-4668-89F4-1F0D750C3697}" type="sibTrans" cxnId="{46C7A19A-DE79-48EC-B5C5-AD9F13AD1473}">
      <dgm:prSet/>
      <dgm:spPr/>
      <dgm:t>
        <a:bodyPr/>
        <a:lstStyle/>
        <a:p>
          <a:endParaRPr lang="en-US">
            <a:latin typeface="+mj-lt"/>
          </a:endParaRPr>
        </a:p>
      </dgm:t>
    </dgm:pt>
    <dgm:pt modelId="{3B5B5E65-8314-43E7-B0CD-682379944600}">
      <dgm:prSet phldrT="[Text]"/>
      <dgm:spPr/>
      <dgm:t>
        <a:bodyPr/>
        <a:lstStyle/>
        <a:p>
          <a:r>
            <a:rPr lang="en-US" dirty="0">
              <a:latin typeface="+mj-lt"/>
            </a:rPr>
            <a:t>2. Clarify &amp; Communicate</a:t>
          </a:r>
        </a:p>
      </dgm:t>
    </dgm:pt>
    <dgm:pt modelId="{9012EAE4-50EB-4986-A332-C3DE983621E6}" type="parTrans" cxnId="{E529AFA8-E20A-4C85-93B2-989F3914FBD1}">
      <dgm:prSet/>
      <dgm:spPr/>
      <dgm:t>
        <a:bodyPr/>
        <a:lstStyle/>
        <a:p>
          <a:endParaRPr lang="en-US">
            <a:latin typeface="+mj-lt"/>
          </a:endParaRPr>
        </a:p>
      </dgm:t>
    </dgm:pt>
    <dgm:pt modelId="{5B764893-DBD5-4A2E-A331-F432572F23E7}" type="sibTrans" cxnId="{E529AFA8-E20A-4C85-93B2-989F3914FBD1}">
      <dgm:prSet/>
      <dgm:spPr/>
      <dgm:t>
        <a:bodyPr/>
        <a:lstStyle/>
        <a:p>
          <a:endParaRPr lang="en-US">
            <a:latin typeface="+mj-lt"/>
          </a:endParaRPr>
        </a:p>
      </dgm:t>
    </dgm:pt>
    <dgm:pt modelId="{49C84BFF-2921-4B22-B448-77098BF25184}">
      <dgm:prSet phldrT="[Text]"/>
      <dgm:spPr/>
      <dgm:t>
        <a:bodyPr/>
        <a:lstStyle/>
        <a:p>
          <a:r>
            <a:rPr lang="en-US" dirty="0">
              <a:latin typeface="+mj-lt"/>
            </a:rPr>
            <a:t>3. Assess Capabilities</a:t>
          </a:r>
        </a:p>
      </dgm:t>
    </dgm:pt>
    <dgm:pt modelId="{9023F0A9-F0FB-4FE8-92CF-38B05C9C2C4D}" type="parTrans" cxnId="{C43339C6-CDC2-413E-9283-617C6B8DE689}">
      <dgm:prSet/>
      <dgm:spPr/>
      <dgm:t>
        <a:bodyPr/>
        <a:lstStyle/>
        <a:p>
          <a:endParaRPr lang="en-US">
            <a:latin typeface="+mj-lt"/>
          </a:endParaRPr>
        </a:p>
      </dgm:t>
    </dgm:pt>
    <dgm:pt modelId="{5563C9C7-4E3C-4DEC-9D79-987B67A03DF3}" type="sibTrans" cxnId="{C43339C6-CDC2-413E-9283-617C6B8DE689}">
      <dgm:prSet/>
      <dgm:spPr/>
      <dgm:t>
        <a:bodyPr/>
        <a:lstStyle/>
        <a:p>
          <a:endParaRPr lang="en-US">
            <a:latin typeface="+mj-lt"/>
          </a:endParaRPr>
        </a:p>
      </dgm:t>
    </dgm:pt>
    <dgm:pt modelId="{5230A68D-C3B7-47BB-B484-DC62F14EFFA7}">
      <dgm:prSet phldrT="[Text]"/>
      <dgm:spPr/>
      <dgm:t>
        <a:bodyPr/>
        <a:lstStyle/>
        <a:p>
          <a:r>
            <a:rPr lang="en-US" dirty="0">
              <a:latin typeface="+mj-lt"/>
            </a:rPr>
            <a:t>4. Prioritize Investments</a:t>
          </a:r>
        </a:p>
      </dgm:t>
    </dgm:pt>
    <dgm:pt modelId="{88B665DF-E808-4502-97D8-18452F4A9E79}" type="parTrans" cxnId="{9DDA8897-D9C2-4F4C-87D8-8B9DC3305F3D}">
      <dgm:prSet/>
      <dgm:spPr/>
      <dgm:t>
        <a:bodyPr/>
        <a:lstStyle/>
        <a:p>
          <a:endParaRPr lang="en-US">
            <a:latin typeface="+mj-lt"/>
          </a:endParaRPr>
        </a:p>
      </dgm:t>
    </dgm:pt>
    <dgm:pt modelId="{9376488B-2BBA-4BB5-805E-FA65DB13B79D}" type="sibTrans" cxnId="{9DDA8897-D9C2-4F4C-87D8-8B9DC3305F3D}">
      <dgm:prSet/>
      <dgm:spPr/>
      <dgm:t>
        <a:bodyPr/>
        <a:lstStyle/>
        <a:p>
          <a:endParaRPr lang="en-US">
            <a:latin typeface="+mj-lt"/>
          </a:endParaRPr>
        </a:p>
      </dgm:t>
    </dgm:pt>
    <dgm:pt modelId="{DBDB3079-9314-4C0E-9594-2DD66B62AF74}">
      <dgm:prSet phldrT="[Text]"/>
      <dgm:spPr/>
      <dgm:t>
        <a:bodyPr/>
        <a:lstStyle/>
        <a:p>
          <a:r>
            <a:rPr lang="en-US" dirty="0">
              <a:latin typeface="+mj-lt"/>
            </a:rPr>
            <a:t>5. Activate &amp; Execute</a:t>
          </a:r>
        </a:p>
      </dgm:t>
    </dgm:pt>
    <dgm:pt modelId="{2E87E271-7963-4F43-8ED0-2DB897E8607D}" type="parTrans" cxnId="{EA2C4E83-3125-4939-94F8-96A9B7DF463B}">
      <dgm:prSet/>
      <dgm:spPr/>
      <dgm:t>
        <a:bodyPr/>
        <a:lstStyle/>
        <a:p>
          <a:endParaRPr lang="en-US">
            <a:latin typeface="+mj-lt"/>
          </a:endParaRPr>
        </a:p>
      </dgm:t>
    </dgm:pt>
    <dgm:pt modelId="{C6388F7B-EC56-414D-BBAF-9FFD6D73AEF5}" type="sibTrans" cxnId="{EA2C4E83-3125-4939-94F8-96A9B7DF463B}">
      <dgm:prSet/>
      <dgm:spPr/>
      <dgm:t>
        <a:bodyPr/>
        <a:lstStyle/>
        <a:p>
          <a:endParaRPr lang="en-US">
            <a:latin typeface="+mj-lt"/>
          </a:endParaRPr>
        </a:p>
      </dgm:t>
    </dgm:pt>
    <dgm:pt modelId="{9F3DF838-5921-43E2-A439-9B4146FCA4C7}">
      <dgm:prSet phldrT="[Text]" custT="1"/>
      <dgm:spPr>
        <a:solidFill>
          <a:schemeClr val="bg1"/>
        </a:solidFill>
        <a:ln>
          <a:solidFill>
            <a:srgbClr val="2269A5"/>
          </a:solidFill>
        </a:ln>
      </dgm:spPr>
      <dgm:t>
        <a:bodyPr/>
        <a:lstStyle/>
        <a:p>
          <a:r>
            <a:rPr lang="en-US" sz="600" b="1" dirty="0">
              <a:solidFill>
                <a:schemeClr val="tx1"/>
              </a:solidFill>
              <a:latin typeface="+mj-lt"/>
            </a:rPr>
            <a:t>6. Monitor &amp; Adjust</a:t>
          </a:r>
        </a:p>
      </dgm:t>
    </dgm:pt>
    <dgm:pt modelId="{0EDF42C1-2277-47A0-B063-D5DC863C6DDE}" type="parTrans" cxnId="{C0AC5E2A-E293-4BA0-8022-341955E504C2}">
      <dgm:prSet/>
      <dgm:spPr/>
      <dgm:t>
        <a:bodyPr/>
        <a:lstStyle/>
        <a:p>
          <a:endParaRPr lang="en-US">
            <a:latin typeface="+mj-lt"/>
          </a:endParaRPr>
        </a:p>
      </dgm:t>
    </dgm:pt>
    <dgm:pt modelId="{6BD84D3E-4734-4DA2-86C7-D5AC603AEC64}" type="sibTrans" cxnId="{C0AC5E2A-E293-4BA0-8022-341955E504C2}">
      <dgm:prSet/>
      <dgm:spPr/>
      <dgm:t>
        <a:bodyPr/>
        <a:lstStyle/>
        <a:p>
          <a:endParaRPr lang="en-US">
            <a:latin typeface="+mj-lt"/>
          </a:endParaRPr>
        </a:p>
      </dgm:t>
    </dgm:pt>
    <dgm:pt modelId="{F42E2C26-8710-4FEB-A2DB-219838D3B842}" type="pres">
      <dgm:prSet presAssocID="{3FC29231-D416-45BA-9FD0-3ECB3EA0BAED}" presName="Name0" presStyleCnt="0">
        <dgm:presLayoutVars>
          <dgm:dir/>
          <dgm:resizeHandles val="exact"/>
        </dgm:presLayoutVars>
      </dgm:prSet>
      <dgm:spPr/>
      <dgm:t>
        <a:bodyPr/>
        <a:lstStyle/>
        <a:p>
          <a:endParaRPr lang="en-US"/>
        </a:p>
      </dgm:t>
    </dgm:pt>
    <dgm:pt modelId="{6C2D892E-5918-455D-8F5C-144160879DA8}" type="pres">
      <dgm:prSet presAssocID="{3FC29231-D416-45BA-9FD0-3ECB3EA0BAED}" presName="cycle" presStyleCnt="0"/>
      <dgm:spPr/>
    </dgm:pt>
    <dgm:pt modelId="{BCA7FDED-90FC-4EB7-BB50-A673B2EEF1F4}" type="pres">
      <dgm:prSet presAssocID="{E86F4FE0-AA15-4CD2-A2B0-CEA7B616D362}" presName="nodeFirstNode" presStyleLbl="node1" presStyleIdx="0" presStyleCnt="6">
        <dgm:presLayoutVars>
          <dgm:bulletEnabled val="1"/>
        </dgm:presLayoutVars>
      </dgm:prSet>
      <dgm:spPr/>
      <dgm:t>
        <a:bodyPr/>
        <a:lstStyle/>
        <a:p>
          <a:endParaRPr lang="en-US"/>
        </a:p>
      </dgm:t>
    </dgm:pt>
    <dgm:pt modelId="{4737C0E4-4DF8-45CD-8592-60022B32E23F}" type="pres">
      <dgm:prSet presAssocID="{34C5F125-898C-4668-89F4-1F0D750C3697}" presName="sibTransFirstNode" presStyleLbl="bgShp" presStyleIdx="0" presStyleCnt="1"/>
      <dgm:spPr/>
      <dgm:t>
        <a:bodyPr/>
        <a:lstStyle/>
        <a:p>
          <a:endParaRPr lang="en-US"/>
        </a:p>
      </dgm:t>
    </dgm:pt>
    <dgm:pt modelId="{F045D4E1-124C-407A-8A4C-D3FDB4946F64}" type="pres">
      <dgm:prSet presAssocID="{3B5B5E65-8314-43E7-B0CD-682379944600}" presName="nodeFollowingNodes" presStyleLbl="node1" presStyleIdx="1" presStyleCnt="6">
        <dgm:presLayoutVars>
          <dgm:bulletEnabled val="1"/>
        </dgm:presLayoutVars>
      </dgm:prSet>
      <dgm:spPr/>
      <dgm:t>
        <a:bodyPr/>
        <a:lstStyle/>
        <a:p>
          <a:endParaRPr lang="en-US"/>
        </a:p>
      </dgm:t>
    </dgm:pt>
    <dgm:pt modelId="{9D853F42-FDA4-44CF-936C-440FBD5EB0AF}" type="pres">
      <dgm:prSet presAssocID="{49C84BFF-2921-4B22-B448-77098BF25184}" presName="nodeFollowingNodes" presStyleLbl="node1" presStyleIdx="2" presStyleCnt="6">
        <dgm:presLayoutVars>
          <dgm:bulletEnabled val="1"/>
        </dgm:presLayoutVars>
      </dgm:prSet>
      <dgm:spPr/>
      <dgm:t>
        <a:bodyPr/>
        <a:lstStyle/>
        <a:p>
          <a:endParaRPr lang="en-US"/>
        </a:p>
      </dgm:t>
    </dgm:pt>
    <dgm:pt modelId="{02455F41-87DC-4100-AB4F-1DACDA9B1B0D}" type="pres">
      <dgm:prSet presAssocID="{5230A68D-C3B7-47BB-B484-DC62F14EFFA7}" presName="nodeFollowingNodes" presStyleLbl="node1" presStyleIdx="3" presStyleCnt="6">
        <dgm:presLayoutVars>
          <dgm:bulletEnabled val="1"/>
        </dgm:presLayoutVars>
      </dgm:prSet>
      <dgm:spPr/>
      <dgm:t>
        <a:bodyPr/>
        <a:lstStyle/>
        <a:p>
          <a:endParaRPr lang="en-US"/>
        </a:p>
      </dgm:t>
    </dgm:pt>
    <dgm:pt modelId="{3863799D-9648-4409-86FA-99C743C4B376}" type="pres">
      <dgm:prSet presAssocID="{DBDB3079-9314-4C0E-9594-2DD66B62AF74}" presName="nodeFollowingNodes" presStyleLbl="node1" presStyleIdx="4" presStyleCnt="6">
        <dgm:presLayoutVars>
          <dgm:bulletEnabled val="1"/>
        </dgm:presLayoutVars>
      </dgm:prSet>
      <dgm:spPr/>
      <dgm:t>
        <a:bodyPr/>
        <a:lstStyle/>
        <a:p>
          <a:endParaRPr lang="en-US"/>
        </a:p>
      </dgm:t>
    </dgm:pt>
    <dgm:pt modelId="{510EC77B-2BFA-471D-9470-03CB1B18B24E}" type="pres">
      <dgm:prSet presAssocID="{9F3DF838-5921-43E2-A439-9B4146FCA4C7}" presName="nodeFollowingNodes" presStyleLbl="node1" presStyleIdx="5" presStyleCnt="6">
        <dgm:presLayoutVars>
          <dgm:bulletEnabled val="1"/>
        </dgm:presLayoutVars>
      </dgm:prSet>
      <dgm:spPr/>
      <dgm:t>
        <a:bodyPr/>
        <a:lstStyle/>
        <a:p>
          <a:endParaRPr lang="en-US"/>
        </a:p>
      </dgm:t>
    </dgm:pt>
  </dgm:ptLst>
  <dgm:cxnLst>
    <dgm:cxn modelId="{C43339C6-CDC2-413E-9283-617C6B8DE689}" srcId="{3FC29231-D416-45BA-9FD0-3ECB3EA0BAED}" destId="{49C84BFF-2921-4B22-B448-77098BF25184}" srcOrd="2" destOrd="0" parTransId="{9023F0A9-F0FB-4FE8-92CF-38B05C9C2C4D}" sibTransId="{5563C9C7-4E3C-4DEC-9D79-987B67A03DF3}"/>
    <dgm:cxn modelId="{F33D49FA-3F56-42FA-89AE-5C693B95BDB8}" type="presOf" srcId="{34C5F125-898C-4668-89F4-1F0D750C3697}" destId="{4737C0E4-4DF8-45CD-8592-60022B32E23F}" srcOrd="0" destOrd="0" presId="urn:microsoft.com/office/officeart/2005/8/layout/cycle3"/>
    <dgm:cxn modelId="{8AE8CF8A-210F-455D-880A-5DE56197BABE}" type="presOf" srcId="{3B5B5E65-8314-43E7-B0CD-682379944600}" destId="{F045D4E1-124C-407A-8A4C-D3FDB4946F64}" srcOrd="0" destOrd="0" presId="urn:microsoft.com/office/officeart/2005/8/layout/cycle3"/>
    <dgm:cxn modelId="{DD0C90F2-5822-4005-8491-FAB2087C1220}" type="presOf" srcId="{DBDB3079-9314-4C0E-9594-2DD66B62AF74}" destId="{3863799D-9648-4409-86FA-99C743C4B376}" srcOrd="0" destOrd="0" presId="urn:microsoft.com/office/officeart/2005/8/layout/cycle3"/>
    <dgm:cxn modelId="{0308FD1D-E7A5-4850-8015-843A1B9777E3}" type="presOf" srcId="{5230A68D-C3B7-47BB-B484-DC62F14EFFA7}" destId="{02455F41-87DC-4100-AB4F-1DACDA9B1B0D}" srcOrd="0" destOrd="0" presId="urn:microsoft.com/office/officeart/2005/8/layout/cycle3"/>
    <dgm:cxn modelId="{EA2C4E83-3125-4939-94F8-96A9B7DF463B}" srcId="{3FC29231-D416-45BA-9FD0-3ECB3EA0BAED}" destId="{DBDB3079-9314-4C0E-9594-2DD66B62AF74}" srcOrd="4" destOrd="0" parTransId="{2E87E271-7963-4F43-8ED0-2DB897E8607D}" sibTransId="{C6388F7B-EC56-414D-BBAF-9FFD6D73AEF5}"/>
    <dgm:cxn modelId="{46C7A19A-DE79-48EC-B5C5-AD9F13AD1473}" srcId="{3FC29231-D416-45BA-9FD0-3ECB3EA0BAED}" destId="{E86F4FE0-AA15-4CD2-A2B0-CEA7B616D362}" srcOrd="0" destOrd="0" parTransId="{CB2D34A2-9D8F-4D0E-989D-EE0C13A663DA}" sibTransId="{34C5F125-898C-4668-89F4-1F0D750C3697}"/>
    <dgm:cxn modelId="{3BDA116B-5670-4974-A33A-77180A157EDE}" type="presOf" srcId="{3FC29231-D416-45BA-9FD0-3ECB3EA0BAED}" destId="{F42E2C26-8710-4FEB-A2DB-219838D3B842}" srcOrd="0" destOrd="0" presId="urn:microsoft.com/office/officeart/2005/8/layout/cycle3"/>
    <dgm:cxn modelId="{3E9AA4F2-2C52-44CB-B825-5880A9F563D8}" type="presOf" srcId="{E86F4FE0-AA15-4CD2-A2B0-CEA7B616D362}" destId="{BCA7FDED-90FC-4EB7-BB50-A673B2EEF1F4}" srcOrd="0" destOrd="0" presId="urn:microsoft.com/office/officeart/2005/8/layout/cycle3"/>
    <dgm:cxn modelId="{D7F005D7-2E54-4255-A49D-4A693BC9F2B6}" type="presOf" srcId="{9F3DF838-5921-43E2-A439-9B4146FCA4C7}" destId="{510EC77B-2BFA-471D-9470-03CB1B18B24E}" srcOrd="0" destOrd="0" presId="urn:microsoft.com/office/officeart/2005/8/layout/cycle3"/>
    <dgm:cxn modelId="{E529AFA8-E20A-4C85-93B2-989F3914FBD1}" srcId="{3FC29231-D416-45BA-9FD0-3ECB3EA0BAED}" destId="{3B5B5E65-8314-43E7-B0CD-682379944600}" srcOrd="1" destOrd="0" parTransId="{9012EAE4-50EB-4986-A332-C3DE983621E6}" sibTransId="{5B764893-DBD5-4A2E-A331-F432572F23E7}"/>
    <dgm:cxn modelId="{F21E01B7-CB47-4F14-A219-DEA83DA89A4A}" type="presOf" srcId="{49C84BFF-2921-4B22-B448-77098BF25184}" destId="{9D853F42-FDA4-44CF-936C-440FBD5EB0AF}" srcOrd="0" destOrd="0" presId="urn:microsoft.com/office/officeart/2005/8/layout/cycle3"/>
    <dgm:cxn modelId="{C0AC5E2A-E293-4BA0-8022-341955E504C2}" srcId="{3FC29231-D416-45BA-9FD0-3ECB3EA0BAED}" destId="{9F3DF838-5921-43E2-A439-9B4146FCA4C7}" srcOrd="5" destOrd="0" parTransId="{0EDF42C1-2277-47A0-B063-D5DC863C6DDE}" sibTransId="{6BD84D3E-4734-4DA2-86C7-D5AC603AEC64}"/>
    <dgm:cxn modelId="{9DDA8897-D9C2-4F4C-87D8-8B9DC3305F3D}" srcId="{3FC29231-D416-45BA-9FD0-3ECB3EA0BAED}" destId="{5230A68D-C3B7-47BB-B484-DC62F14EFFA7}" srcOrd="3" destOrd="0" parTransId="{88B665DF-E808-4502-97D8-18452F4A9E79}" sibTransId="{9376488B-2BBA-4BB5-805E-FA65DB13B79D}"/>
    <dgm:cxn modelId="{D4D95E0C-2AF9-435B-AF3F-730F02C2382E}" type="presParOf" srcId="{F42E2C26-8710-4FEB-A2DB-219838D3B842}" destId="{6C2D892E-5918-455D-8F5C-144160879DA8}" srcOrd="0" destOrd="0" presId="urn:microsoft.com/office/officeart/2005/8/layout/cycle3"/>
    <dgm:cxn modelId="{6CA32B71-C5C5-485C-8273-F6165599C592}" type="presParOf" srcId="{6C2D892E-5918-455D-8F5C-144160879DA8}" destId="{BCA7FDED-90FC-4EB7-BB50-A673B2EEF1F4}" srcOrd="0" destOrd="0" presId="urn:microsoft.com/office/officeart/2005/8/layout/cycle3"/>
    <dgm:cxn modelId="{8F6CD019-206E-4C13-AD16-6ECC40721D39}" type="presParOf" srcId="{6C2D892E-5918-455D-8F5C-144160879DA8}" destId="{4737C0E4-4DF8-45CD-8592-60022B32E23F}" srcOrd="1" destOrd="0" presId="urn:microsoft.com/office/officeart/2005/8/layout/cycle3"/>
    <dgm:cxn modelId="{62FEE088-5351-4321-A4A3-08BFE14E2F24}" type="presParOf" srcId="{6C2D892E-5918-455D-8F5C-144160879DA8}" destId="{F045D4E1-124C-407A-8A4C-D3FDB4946F64}" srcOrd="2" destOrd="0" presId="urn:microsoft.com/office/officeart/2005/8/layout/cycle3"/>
    <dgm:cxn modelId="{A2414DA3-6F0C-4513-8074-2DFC0E41D5C8}" type="presParOf" srcId="{6C2D892E-5918-455D-8F5C-144160879DA8}" destId="{9D853F42-FDA4-44CF-936C-440FBD5EB0AF}" srcOrd="3" destOrd="0" presId="urn:microsoft.com/office/officeart/2005/8/layout/cycle3"/>
    <dgm:cxn modelId="{8CD8D948-AFD7-4541-A0A0-793C2B6EEEC6}" type="presParOf" srcId="{6C2D892E-5918-455D-8F5C-144160879DA8}" destId="{02455F41-87DC-4100-AB4F-1DACDA9B1B0D}" srcOrd="4" destOrd="0" presId="urn:microsoft.com/office/officeart/2005/8/layout/cycle3"/>
    <dgm:cxn modelId="{CA224D80-58ED-4887-A9BC-3F7ACC86C9D5}" type="presParOf" srcId="{6C2D892E-5918-455D-8F5C-144160879DA8}" destId="{3863799D-9648-4409-86FA-99C743C4B376}" srcOrd="5" destOrd="0" presId="urn:microsoft.com/office/officeart/2005/8/layout/cycle3"/>
    <dgm:cxn modelId="{36D6B570-42B9-47AC-B632-745722812E17}" type="presParOf" srcId="{6C2D892E-5918-455D-8F5C-144160879DA8}" destId="{510EC77B-2BFA-471D-9470-03CB1B18B24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784B6-9A32-429B-A4BA-C2FBCB6C4B29}">
      <dsp:nvSpPr>
        <dsp:cNvPr id="0" name=""/>
        <dsp:cNvSpPr/>
      </dsp:nvSpPr>
      <dsp:spPr>
        <a:xfrm>
          <a:off x="2254" y="0"/>
          <a:ext cx="2747032" cy="838200"/>
        </a:xfrm>
        <a:prstGeom prst="chevron">
          <a:avLst/>
        </a:prstGeom>
        <a:solidFill>
          <a:schemeClr val="accen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a:t>Transformation</a:t>
          </a:r>
        </a:p>
      </dsp:txBody>
      <dsp:txXfrm>
        <a:off x="421354" y="0"/>
        <a:ext cx="1908832" cy="838200"/>
      </dsp:txXfrm>
    </dsp:sp>
    <dsp:sp modelId="{60D487B8-14E1-4937-90DD-DC55CD53818F}">
      <dsp:nvSpPr>
        <dsp:cNvPr id="0" name=""/>
        <dsp:cNvSpPr/>
      </dsp:nvSpPr>
      <dsp:spPr>
        <a:xfrm>
          <a:off x="2474583" y="0"/>
          <a:ext cx="2747032" cy="838200"/>
        </a:xfrm>
        <a:prstGeom prst="chevron">
          <a:avLst/>
        </a:prstGeom>
        <a:solidFill>
          <a:schemeClr val="accen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a:t>Strategy</a:t>
          </a:r>
        </a:p>
      </dsp:txBody>
      <dsp:txXfrm>
        <a:off x="2893683" y="0"/>
        <a:ext cx="1908832" cy="838200"/>
      </dsp:txXfrm>
    </dsp:sp>
    <dsp:sp modelId="{04A039DD-07AC-433E-9CBF-F9B8072E76FE}">
      <dsp:nvSpPr>
        <dsp:cNvPr id="0" name=""/>
        <dsp:cNvSpPr/>
      </dsp:nvSpPr>
      <dsp:spPr>
        <a:xfrm>
          <a:off x="4946912" y="0"/>
          <a:ext cx="2747032" cy="838200"/>
        </a:xfrm>
        <a:prstGeom prst="chevron">
          <a:avLst/>
        </a:prstGeom>
        <a:solidFill>
          <a:schemeClr val="accen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a:t>Leadership</a:t>
          </a:r>
        </a:p>
      </dsp:txBody>
      <dsp:txXfrm>
        <a:off x="5366012" y="0"/>
        <a:ext cx="1908832" cy="838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C0E4-4DF8-45CD-8592-60022B32E23F}">
      <dsp:nvSpPr>
        <dsp:cNvPr id="0" name=""/>
        <dsp:cNvSpPr/>
      </dsp:nvSpPr>
      <dsp:spPr>
        <a:xfrm>
          <a:off x="126132" y="106046"/>
          <a:ext cx="4000647" cy="4000647"/>
        </a:xfrm>
        <a:prstGeom prst="circularArrow">
          <a:avLst>
            <a:gd name="adj1" fmla="val 5274"/>
            <a:gd name="adj2" fmla="val 312630"/>
            <a:gd name="adj3" fmla="val 14322692"/>
            <a:gd name="adj4" fmla="val 17071894"/>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A7FDED-90FC-4EB7-BB50-A673B2EEF1F4}">
      <dsp:nvSpPr>
        <dsp:cNvPr id="0" name=""/>
        <dsp:cNvSpPr/>
      </dsp:nvSpPr>
      <dsp:spPr>
        <a:xfrm>
          <a:off x="1406908" y="112745"/>
          <a:ext cx="1439096" cy="71954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mj-lt"/>
            </a:rPr>
            <a:t>1. Define Strategy</a:t>
          </a:r>
        </a:p>
      </dsp:txBody>
      <dsp:txXfrm>
        <a:off x="1442033" y="147870"/>
        <a:ext cx="1368846" cy="649298"/>
      </dsp:txXfrm>
    </dsp:sp>
    <dsp:sp modelId="{F045D4E1-124C-407A-8A4C-D3FDB4946F64}">
      <dsp:nvSpPr>
        <dsp:cNvPr id="0" name=""/>
        <dsp:cNvSpPr/>
      </dsp:nvSpPr>
      <dsp:spPr>
        <a:xfrm>
          <a:off x="2812451" y="924235"/>
          <a:ext cx="1439096" cy="71954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mj-lt"/>
            </a:rPr>
            <a:t>2. Clarify &amp; Communicate</a:t>
          </a:r>
        </a:p>
      </dsp:txBody>
      <dsp:txXfrm>
        <a:off x="2847576" y="959360"/>
        <a:ext cx="1368846" cy="649298"/>
      </dsp:txXfrm>
    </dsp:sp>
    <dsp:sp modelId="{9D853F42-FDA4-44CF-936C-440FBD5EB0AF}">
      <dsp:nvSpPr>
        <dsp:cNvPr id="0" name=""/>
        <dsp:cNvSpPr/>
      </dsp:nvSpPr>
      <dsp:spPr>
        <a:xfrm>
          <a:off x="2812451" y="2547216"/>
          <a:ext cx="1439096" cy="71954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mj-lt"/>
            </a:rPr>
            <a:t>3. Assess Capabilities</a:t>
          </a:r>
        </a:p>
      </dsp:txBody>
      <dsp:txXfrm>
        <a:off x="2847576" y="2582341"/>
        <a:ext cx="1368846" cy="649298"/>
      </dsp:txXfrm>
    </dsp:sp>
    <dsp:sp modelId="{02455F41-87DC-4100-AB4F-1DACDA9B1B0D}">
      <dsp:nvSpPr>
        <dsp:cNvPr id="0" name=""/>
        <dsp:cNvSpPr/>
      </dsp:nvSpPr>
      <dsp:spPr>
        <a:xfrm>
          <a:off x="1406908" y="3358706"/>
          <a:ext cx="1439096" cy="71954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mj-lt"/>
            </a:rPr>
            <a:t>4. Prioritize Investments</a:t>
          </a:r>
        </a:p>
      </dsp:txBody>
      <dsp:txXfrm>
        <a:off x="1442033" y="3393831"/>
        <a:ext cx="1368846" cy="649298"/>
      </dsp:txXfrm>
    </dsp:sp>
    <dsp:sp modelId="{3863799D-9648-4409-86FA-99C743C4B376}">
      <dsp:nvSpPr>
        <dsp:cNvPr id="0" name=""/>
        <dsp:cNvSpPr/>
      </dsp:nvSpPr>
      <dsp:spPr>
        <a:xfrm>
          <a:off x="1365" y="2547216"/>
          <a:ext cx="1439096" cy="71954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mj-lt"/>
            </a:rPr>
            <a:t>5. Activate &amp; Execute</a:t>
          </a:r>
        </a:p>
      </dsp:txBody>
      <dsp:txXfrm>
        <a:off x="36490" y="2582341"/>
        <a:ext cx="1368846" cy="649298"/>
      </dsp:txXfrm>
    </dsp:sp>
    <dsp:sp modelId="{510EC77B-2BFA-471D-9470-03CB1B18B24E}">
      <dsp:nvSpPr>
        <dsp:cNvPr id="0" name=""/>
        <dsp:cNvSpPr/>
      </dsp:nvSpPr>
      <dsp:spPr>
        <a:xfrm>
          <a:off x="1365" y="924235"/>
          <a:ext cx="1439096" cy="71954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mj-lt"/>
            </a:rPr>
            <a:t>6. Monitor &amp; Adjust</a:t>
          </a:r>
        </a:p>
      </dsp:txBody>
      <dsp:txXfrm>
        <a:off x="36490" y="959360"/>
        <a:ext cx="1368846" cy="649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C0E4-4DF8-45CD-8592-60022B32E23F}">
      <dsp:nvSpPr>
        <dsp:cNvPr id="0" name=""/>
        <dsp:cNvSpPr/>
      </dsp:nvSpPr>
      <dsp:spPr>
        <a:xfrm>
          <a:off x="16346" y="24524"/>
          <a:ext cx="1845463" cy="1845463"/>
        </a:xfrm>
        <a:prstGeom prst="circularArrow">
          <a:avLst>
            <a:gd name="adj1" fmla="val 5274"/>
            <a:gd name="adj2" fmla="val 312630"/>
            <a:gd name="adj3" fmla="val 14525745"/>
            <a:gd name="adj4" fmla="val 16954855"/>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A7FDED-90FC-4EB7-BB50-A673B2EEF1F4}">
      <dsp:nvSpPr>
        <dsp:cNvPr id="0" name=""/>
        <dsp:cNvSpPr/>
      </dsp:nvSpPr>
      <dsp:spPr>
        <a:xfrm>
          <a:off x="648367" y="31385"/>
          <a:ext cx="581421" cy="290710"/>
        </a:xfrm>
        <a:prstGeom prst="roundRect">
          <a:avLst/>
        </a:prstGeom>
        <a:solidFill>
          <a:prstClr val="white"/>
        </a:solidFill>
        <a:ln>
          <a:solidFill>
            <a:srgbClr val="2269A5"/>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prstClr val="black"/>
              </a:solidFill>
              <a:latin typeface="+mj-lt"/>
              <a:ea typeface="+mn-ea"/>
              <a:cs typeface="+mn-cs"/>
            </a:rPr>
            <a:t>1. Define Strategy</a:t>
          </a:r>
        </a:p>
      </dsp:txBody>
      <dsp:txXfrm>
        <a:off x="662558" y="45576"/>
        <a:ext cx="553039" cy="262328"/>
      </dsp:txXfrm>
    </dsp:sp>
    <dsp:sp modelId="{F045D4E1-124C-407A-8A4C-D3FDB4946F64}">
      <dsp:nvSpPr>
        <dsp:cNvPr id="0" name=""/>
        <dsp:cNvSpPr/>
      </dsp:nvSpPr>
      <dsp:spPr>
        <a:xfrm>
          <a:off x="1296732"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2. Clarify &amp; Communicate</a:t>
          </a:r>
        </a:p>
      </dsp:txBody>
      <dsp:txXfrm>
        <a:off x="1310923" y="419909"/>
        <a:ext cx="553039" cy="262328"/>
      </dsp:txXfrm>
    </dsp:sp>
    <dsp:sp modelId="{9D853F42-FDA4-44CF-936C-440FBD5EB0AF}">
      <dsp:nvSpPr>
        <dsp:cNvPr id="0" name=""/>
        <dsp:cNvSpPr/>
      </dsp:nvSpPr>
      <dsp:spPr>
        <a:xfrm>
          <a:off x="1296732"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3. Assess Capabilities</a:t>
          </a:r>
        </a:p>
      </dsp:txBody>
      <dsp:txXfrm>
        <a:off x="1310923" y="1168576"/>
        <a:ext cx="553039" cy="262328"/>
      </dsp:txXfrm>
    </dsp:sp>
    <dsp:sp modelId="{02455F41-87DC-4100-AB4F-1DACDA9B1B0D}">
      <dsp:nvSpPr>
        <dsp:cNvPr id="0" name=""/>
        <dsp:cNvSpPr/>
      </dsp:nvSpPr>
      <dsp:spPr>
        <a:xfrm>
          <a:off x="648367" y="1528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4. Prioritize Investments</a:t>
          </a:r>
        </a:p>
      </dsp:txBody>
      <dsp:txXfrm>
        <a:off x="662558" y="1542909"/>
        <a:ext cx="553039" cy="262328"/>
      </dsp:txXfrm>
    </dsp:sp>
    <dsp:sp modelId="{3863799D-9648-4409-86FA-99C743C4B376}">
      <dsp:nvSpPr>
        <dsp:cNvPr id="0" name=""/>
        <dsp:cNvSpPr/>
      </dsp:nvSpPr>
      <dsp:spPr>
        <a:xfrm>
          <a:off x="3"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5. Activate &amp; Execute</a:t>
          </a:r>
        </a:p>
      </dsp:txBody>
      <dsp:txXfrm>
        <a:off x="14194" y="1168576"/>
        <a:ext cx="553039" cy="262328"/>
      </dsp:txXfrm>
    </dsp:sp>
    <dsp:sp modelId="{510EC77B-2BFA-471D-9470-03CB1B18B24E}">
      <dsp:nvSpPr>
        <dsp:cNvPr id="0" name=""/>
        <dsp:cNvSpPr/>
      </dsp:nvSpPr>
      <dsp:spPr>
        <a:xfrm>
          <a:off x="3"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6. Monitor &amp; Adjust</a:t>
          </a:r>
        </a:p>
      </dsp:txBody>
      <dsp:txXfrm>
        <a:off x="14194" y="419909"/>
        <a:ext cx="553039" cy="262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C0E4-4DF8-45CD-8592-60022B32E23F}">
      <dsp:nvSpPr>
        <dsp:cNvPr id="0" name=""/>
        <dsp:cNvSpPr/>
      </dsp:nvSpPr>
      <dsp:spPr>
        <a:xfrm>
          <a:off x="16346" y="24524"/>
          <a:ext cx="1845463" cy="1845463"/>
        </a:xfrm>
        <a:prstGeom prst="circularArrow">
          <a:avLst>
            <a:gd name="adj1" fmla="val 5274"/>
            <a:gd name="adj2" fmla="val 312630"/>
            <a:gd name="adj3" fmla="val 14525745"/>
            <a:gd name="adj4" fmla="val 16954855"/>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A7FDED-90FC-4EB7-BB50-A673B2EEF1F4}">
      <dsp:nvSpPr>
        <dsp:cNvPr id="0" name=""/>
        <dsp:cNvSpPr/>
      </dsp:nvSpPr>
      <dsp:spPr>
        <a:xfrm>
          <a:off x="648367" y="31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1. Define Strategy</a:t>
          </a:r>
        </a:p>
      </dsp:txBody>
      <dsp:txXfrm>
        <a:off x="662558" y="45576"/>
        <a:ext cx="553039" cy="262328"/>
      </dsp:txXfrm>
    </dsp:sp>
    <dsp:sp modelId="{F045D4E1-124C-407A-8A4C-D3FDB4946F64}">
      <dsp:nvSpPr>
        <dsp:cNvPr id="0" name=""/>
        <dsp:cNvSpPr/>
      </dsp:nvSpPr>
      <dsp:spPr>
        <a:xfrm>
          <a:off x="1296732" y="405718"/>
          <a:ext cx="581421" cy="290710"/>
        </a:xfrm>
        <a:prstGeom prst="roundRect">
          <a:avLst/>
        </a:prstGeom>
        <a:solidFill>
          <a:prstClr val="white"/>
        </a:solidFill>
        <a:ln>
          <a:solidFill>
            <a:srgbClr val="2269A5"/>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550" b="1" kern="1200" dirty="0">
              <a:solidFill>
                <a:prstClr val="black"/>
              </a:solidFill>
              <a:latin typeface="+mj-lt"/>
              <a:ea typeface="+mn-ea"/>
              <a:cs typeface="+mn-cs"/>
            </a:rPr>
            <a:t>2. Clarify &amp; Communicate</a:t>
          </a:r>
        </a:p>
      </dsp:txBody>
      <dsp:txXfrm>
        <a:off x="1310923" y="419909"/>
        <a:ext cx="553039" cy="262328"/>
      </dsp:txXfrm>
    </dsp:sp>
    <dsp:sp modelId="{9D853F42-FDA4-44CF-936C-440FBD5EB0AF}">
      <dsp:nvSpPr>
        <dsp:cNvPr id="0" name=""/>
        <dsp:cNvSpPr/>
      </dsp:nvSpPr>
      <dsp:spPr>
        <a:xfrm>
          <a:off x="1296732"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3. Assess Capabilities</a:t>
          </a:r>
        </a:p>
      </dsp:txBody>
      <dsp:txXfrm>
        <a:off x="1310923" y="1168576"/>
        <a:ext cx="553039" cy="262328"/>
      </dsp:txXfrm>
    </dsp:sp>
    <dsp:sp modelId="{02455F41-87DC-4100-AB4F-1DACDA9B1B0D}">
      <dsp:nvSpPr>
        <dsp:cNvPr id="0" name=""/>
        <dsp:cNvSpPr/>
      </dsp:nvSpPr>
      <dsp:spPr>
        <a:xfrm>
          <a:off x="648367" y="1528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4. Prioritize Investments</a:t>
          </a:r>
        </a:p>
      </dsp:txBody>
      <dsp:txXfrm>
        <a:off x="662558" y="1542909"/>
        <a:ext cx="553039" cy="262328"/>
      </dsp:txXfrm>
    </dsp:sp>
    <dsp:sp modelId="{3863799D-9648-4409-86FA-99C743C4B376}">
      <dsp:nvSpPr>
        <dsp:cNvPr id="0" name=""/>
        <dsp:cNvSpPr/>
      </dsp:nvSpPr>
      <dsp:spPr>
        <a:xfrm>
          <a:off x="3"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5. Activate &amp; Execute</a:t>
          </a:r>
        </a:p>
      </dsp:txBody>
      <dsp:txXfrm>
        <a:off x="14194" y="1168576"/>
        <a:ext cx="553039" cy="262328"/>
      </dsp:txXfrm>
    </dsp:sp>
    <dsp:sp modelId="{510EC77B-2BFA-471D-9470-03CB1B18B24E}">
      <dsp:nvSpPr>
        <dsp:cNvPr id="0" name=""/>
        <dsp:cNvSpPr/>
      </dsp:nvSpPr>
      <dsp:spPr>
        <a:xfrm>
          <a:off x="3"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6. Monitor &amp; Adjust</a:t>
          </a:r>
        </a:p>
      </dsp:txBody>
      <dsp:txXfrm>
        <a:off x="14194" y="419909"/>
        <a:ext cx="553039" cy="262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C0E4-4DF8-45CD-8592-60022B32E23F}">
      <dsp:nvSpPr>
        <dsp:cNvPr id="0" name=""/>
        <dsp:cNvSpPr/>
      </dsp:nvSpPr>
      <dsp:spPr>
        <a:xfrm>
          <a:off x="16346" y="24524"/>
          <a:ext cx="1845463" cy="1845463"/>
        </a:xfrm>
        <a:prstGeom prst="circularArrow">
          <a:avLst>
            <a:gd name="adj1" fmla="val 5274"/>
            <a:gd name="adj2" fmla="val 312630"/>
            <a:gd name="adj3" fmla="val 14525745"/>
            <a:gd name="adj4" fmla="val 16954855"/>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A7FDED-90FC-4EB7-BB50-A673B2EEF1F4}">
      <dsp:nvSpPr>
        <dsp:cNvPr id="0" name=""/>
        <dsp:cNvSpPr/>
      </dsp:nvSpPr>
      <dsp:spPr>
        <a:xfrm>
          <a:off x="648367" y="31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1. Define Strategy</a:t>
          </a:r>
        </a:p>
      </dsp:txBody>
      <dsp:txXfrm>
        <a:off x="662558" y="45576"/>
        <a:ext cx="553039" cy="262328"/>
      </dsp:txXfrm>
    </dsp:sp>
    <dsp:sp modelId="{F045D4E1-124C-407A-8A4C-D3FDB4946F64}">
      <dsp:nvSpPr>
        <dsp:cNvPr id="0" name=""/>
        <dsp:cNvSpPr/>
      </dsp:nvSpPr>
      <dsp:spPr>
        <a:xfrm>
          <a:off x="1296732"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2. Clarify &amp; Communicate</a:t>
          </a:r>
        </a:p>
      </dsp:txBody>
      <dsp:txXfrm>
        <a:off x="1310923" y="419909"/>
        <a:ext cx="553039" cy="262328"/>
      </dsp:txXfrm>
    </dsp:sp>
    <dsp:sp modelId="{9D853F42-FDA4-44CF-936C-440FBD5EB0AF}">
      <dsp:nvSpPr>
        <dsp:cNvPr id="0" name=""/>
        <dsp:cNvSpPr/>
      </dsp:nvSpPr>
      <dsp:spPr>
        <a:xfrm>
          <a:off x="1296732" y="1154385"/>
          <a:ext cx="581421" cy="290710"/>
        </a:xfrm>
        <a:prstGeom prst="roundRect">
          <a:avLst/>
        </a:prstGeom>
        <a:solidFill>
          <a:prstClr val="white"/>
        </a:solidFill>
        <a:ln>
          <a:solidFill>
            <a:srgbClr val="2269A5"/>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prstClr val="black"/>
              </a:solidFill>
              <a:latin typeface="+mj-lt"/>
              <a:ea typeface="+mn-ea"/>
              <a:cs typeface="+mn-cs"/>
            </a:rPr>
            <a:t>3. Assess Capabilities</a:t>
          </a:r>
        </a:p>
      </dsp:txBody>
      <dsp:txXfrm>
        <a:off x="1310923" y="1168576"/>
        <a:ext cx="553039" cy="262328"/>
      </dsp:txXfrm>
    </dsp:sp>
    <dsp:sp modelId="{02455F41-87DC-4100-AB4F-1DACDA9B1B0D}">
      <dsp:nvSpPr>
        <dsp:cNvPr id="0" name=""/>
        <dsp:cNvSpPr/>
      </dsp:nvSpPr>
      <dsp:spPr>
        <a:xfrm>
          <a:off x="648367" y="1528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4. Prioritize Investments</a:t>
          </a:r>
        </a:p>
      </dsp:txBody>
      <dsp:txXfrm>
        <a:off x="662558" y="1542909"/>
        <a:ext cx="553039" cy="262328"/>
      </dsp:txXfrm>
    </dsp:sp>
    <dsp:sp modelId="{3863799D-9648-4409-86FA-99C743C4B376}">
      <dsp:nvSpPr>
        <dsp:cNvPr id="0" name=""/>
        <dsp:cNvSpPr/>
      </dsp:nvSpPr>
      <dsp:spPr>
        <a:xfrm>
          <a:off x="3"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5. Activate &amp; Execute</a:t>
          </a:r>
        </a:p>
      </dsp:txBody>
      <dsp:txXfrm>
        <a:off x="14194" y="1168576"/>
        <a:ext cx="553039" cy="262328"/>
      </dsp:txXfrm>
    </dsp:sp>
    <dsp:sp modelId="{510EC77B-2BFA-471D-9470-03CB1B18B24E}">
      <dsp:nvSpPr>
        <dsp:cNvPr id="0" name=""/>
        <dsp:cNvSpPr/>
      </dsp:nvSpPr>
      <dsp:spPr>
        <a:xfrm>
          <a:off x="3"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6. Monitor &amp; Adjust</a:t>
          </a:r>
        </a:p>
      </dsp:txBody>
      <dsp:txXfrm>
        <a:off x="14194" y="419909"/>
        <a:ext cx="553039" cy="262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C0E4-4DF8-45CD-8592-60022B32E23F}">
      <dsp:nvSpPr>
        <dsp:cNvPr id="0" name=""/>
        <dsp:cNvSpPr/>
      </dsp:nvSpPr>
      <dsp:spPr>
        <a:xfrm>
          <a:off x="16346" y="24524"/>
          <a:ext cx="1845463" cy="1845463"/>
        </a:xfrm>
        <a:prstGeom prst="circularArrow">
          <a:avLst>
            <a:gd name="adj1" fmla="val 5274"/>
            <a:gd name="adj2" fmla="val 312630"/>
            <a:gd name="adj3" fmla="val 14525745"/>
            <a:gd name="adj4" fmla="val 16954855"/>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A7FDED-90FC-4EB7-BB50-A673B2EEF1F4}">
      <dsp:nvSpPr>
        <dsp:cNvPr id="0" name=""/>
        <dsp:cNvSpPr/>
      </dsp:nvSpPr>
      <dsp:spPr>
        <a:xfrm>
          <a:off x="648367" y="31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1. Define Strategy</a:t>
          </a:r>
        </a:p>
      </dsp:txBody>
      <dsp:txXfrm>
        <a:off x="662558" y="45576"/>
        <a:ext cx="553039" cy="262328"/>
      </dsp:txXfrm>
    </dsp:sp>
    <dsp:sp modelId="{F045D4E1-124C-407A-8A4C-D3FDB4946F64}">
      <dsp:nvSpPr>
        <dsp:cNvPr id="0" name=""/>
        <dsp:cNvSpPr/>
      </dsp:nvSpPr>
      <dsp:spPr>
        <a:xfrm>
          <a:off x="1296732"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2. Clarify &amp; Communicate</a:t>
          </a:r>
        </a:p>
      </dsp:txBody>
      <dsp:txXfrm>
        <a:off x="1310923" y="419909"/>
        <a:ext cx="553039" cy="262328"/>
      </dsp:txXfrm>
    </dsp:sp>
    <dsp:sp modelId="{9D853F42-FDA4-44CF-936C-440FBD5EB0AF}">
      <dsp:nvSpPr>
        <dsp:cNvPr id="0" name=""/>
        <dsp:cNvSpPr/>
      </dsp:nvSpPr>
      <dsp:spPr>
        <a:xfrm>
          <a:off x="1296732"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3. Assess Capabilities</a:t>
          </a:r>
        </a:p>
      </dsp:txBody>
      <dsp:txXfrm>
        <a:off x="1310923" y="1168576"/>
        <a:ext cx="553039" cy="262328"/>
      </dsp:txXfrm>
    </dsp:sp>
    <dsp:sp modelId="{02455F41-87DC-4100-AB4F-1DACDA9B1B0D}">
      <dsp:nvSpPr>
        <dsp:cNvPr id="0" name=""/>
        <dsp:cNvSpPr/>
      </dsp:nvSpPr>
      <dsp:spPr>
        <a:xfrm>
          <a:off x="648367" y="1528718"/>
          <a:ext cx="581421" cy="290710"/>
        </a:xfrm>
        <a:prstGeom prst="roundRect">
          <a:avLst/>
        </a:prstGeom>
        <a:solidFill>
          <a:prstClr val="white"/>
        </a:solidFill>
        <a:ln>
          <a:solidFill>
            <a:srgbClr val="2269A5"/>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prstClr val="black"/>
              </a:solidFill>
              <a:latin typeface="+mj-lt"/>
              <a:ea typeface="+mn-ea"/>
              <a:cs typeface="+mn-cs"/>
            </a:rPr>
            <a:t>4. Prioritize Investments</a:t>
          </a:r>
        </a:p>
      </dsp:txBody>
      <dsp:txXfrm>
        <a:off x="662558" y="1542909"/>
        <a:ext cx="553039" cy="262328"/>
      </dsp:txXfrm>
    </dsp:sp>
    <dsp:sp modelId="{3863799D-9648-4409-86FA-99C743C4B376}">
      <dsp:nvSpPr>
        <dsp:cNvPr id="0" name=""/>
        <dsp:cNvSpPr/>
      </dsp:nvSpPr>
      <dsp:spPr>
        <a:xfrm>
          <a:off x="3"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5. Activate &amp; Execute</a:t>
          </a:r>
        </a:p>
      </dsp:txBody>
      <dsp:txXfrm>
        <a:off x="14194" y="1168576"/>
        <a:ext cx="553039" cy="262328"/>
      </dsp:txXfrm>
    </dsp:sp>
    <dsp:sp modelId="{510EC77B-2BFA-471D-9470-03CB1B18B24E}">
      <dsp:nvSpPr>
        <dsp:cNvPr id="0" name=""/>
        <dsp:cNvSpPr/>
      </dsp:nvSpPr>
      <dsp:spPr>
        <a:xfrm>
          <a:off x="3"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6. Monitor &amp; Adjust</a:t>
          </a:r>
        </a:p>
      </dsp:txBody>
      <dsp:txXfrm>
        <a:off x="14194" y="419909"/>
        <a:ext cx="553039" cy="262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C0E4-4DF8-45CD-8592-60022B32E23F}">
      <dsp:nvSpPr>
        <dsp:cNvPr id="0" name=""/>
        <dsp:cNvSpPr/>
      </dsp:nvSpPr>
      <dsp:spPr>
        <a:xfrm>
          <a:off x="16346" y="24524"/>
          <a:ext cx="1845463" cy="1845463"/>
        </a:xfrm>
        <a:prstGeom prst="circularArrow">
          <a:avLst>
            <a:gd name="adj1" fmla="val 5274"/>
            <a:gd name="adj2" fmla="val 312630"/>
            <a:gd name="adj3" fmla="val 14525745"/>
            <a:gd name="adj4" fmla="val 16954855"/>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A7FDED-90FC-4EB7-BB50-A673B2EEF1F4}">
      <dsp:nvSpPr>
        <dsp:cNvPr id="0" name=""/>
        <dsp:cNvSpPr/>
      </dsp:nvSpPr>
      <dsp:spPr>
        <a:xfrm>
          <a:off x="648367" y="31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1. Define Strategy</a:t>
          </a:r>
        </a:p>
      </dsp:txBody>
      <dsp:txXfrm>
        <a:off x="662558" y="45576"/>
        <a:ext cx="553039" cy="262328"/>
      </dsp:txXfrm>
    </dsp:sp>
    <dsp:sp modelId="{F045D4E1-124C-407A-8A4C-D3FDB4946F64}">
      <dsp:nvSpPr>
        <dsp:cNvPr id="0" name=""/>
        <dsp:cNvSpPr/>
      </dsp:nvSpPr>
      <dsp:spPr>
        <a:xfrm>
          <a:off x="1296732"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2. Clarify &amp; Communicate</a:t>
          </a:r>
        </a:p>
      </dsp:txBody>
      <dsp:txXfrm>
        <a:off x="1310923" y="419909"/>
        <a:ext cx="553039" cy="262328"/>
      </dsp:txXfrm>
    </dsp:sp>
    <dsp:sp modelId="{9D853F42-FDA4-44CF-936C-440FBD5EB0AF}">
      <dsp:nvSpPr>
        <dsp:cNvPr id="0" name=""/>
        <dsp:cNvSpPr/>
      </dsp:nvSpPr>
      <dsp:spPr>
        <a:xfrm>
          <a:off x="1296732"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3. Assess Capabilities</a:t>
          </a:r>
        </a:p>
      </dsp:txBody>
      <dsp:txXfrm>
        <a:off x="1310923" y="1168576"/>
        <a:ext cx="553039" cy="262328"/>
      </dsp:txXfrm>
    </dsp:sp>
    <dsp:sp modelId="{02455F41-87DC-4100-AB4F-1DACDA9B1B0D}">
      <dsp:nvSpPr>
        <dsp:cNvPr id="0" name=""/>
        <dsp:cNvSpPr/>
      </dsp:nvSpPr>
      <dsp:spPr>
        <a:xfrm>
          <a:off x="648367" y="1528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4. Prioritize Investments</a:t>
          </a:r>
        </a:p>
      </dsp:txBody>
      <dsp:txXfrm>
        <a:off x="662558" y="1542909"/>
        <a:ext cx="553039" cy="262328"/>
      </dsp:txXfrm>
    </dsp:sp>
    <dsp:sp modelId="{3863799D-9648-4409-86FA-99C743C4B376}">
      <dsp:nvSpPr>
        <dsp:cNvPr id="0" name=""/>
        <dsp:cNvSpPr/>
      </dsp:nvSpPr>
      <dsp:spPr>
        <a:xfrm>
          <a:off x="3" y="1154385"/>
          <a:ext cx="581421" cy="290710"/>
        </a:xfrm>
        <a:prstGeom prst="roundRect">
          <a:avLst/>
        </a:prstGeom>
        <a:solidFill>
          <a:prstClr val="white"/>
        </a:solidFill>
        <a:ln>
          <a:solidFill>
            <a:srgbClr val="2269A5"/>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prstClr val="black"/>
              </a:solidFill>
              <a:latin typeface="+mj-lt"/>
              <a:ea typeface="+mn-ea"/>
              <a:cs typeface="+mn-cs"/>
            </a:rPr>
            <a:t>5. Activate &amp; Execute</a:t>
          </a:r>
        </a:p>
      </dsp:txBody>
      <dsp:txXfrm>
        <a:off x="14194" y="1168576"/>
        <a:ext cx="553039" cy="262328"/>
      </dsp:txXfrm>
    </dsp:sp>
    <dsp:sp modelId="{510EC77B-2BFA-471D-9470-03CB1B18B24E}">
      <dsp:nvSpPr>
        <dsp:cNvPr id="0" name=""/>
        <dsp:cNvSpPr/>
      </dsp:nvSpPr>
      <dsp:spPr>
        <a:xfrm>
          <a:off x="3"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6. Monitor &amp; Adjust</a:t>
          </a:r>
        </a:p>
      </dsp:txBody>
      <dsp:txXfrm>
        <a:off x="14194" y="419909"/>
        <a:ext cx="553039" cy="2623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C0E4-4DF8-45CD-8592-60022B32E23F}">
      <dsp:nvSpPr>
        <dsp:cNvPr id="0" name=""/>
        <dsp:cNvSpPr/>
      </dsp:nvSpPr>
      <dsp:spPr>
        <a:xfrm>
          <a:off x="16346" y="24524"/>
          <a:ext cx="1845463" cy="1845463"/>
        </a:xfrm>
        <a:prstGeom prst="circularArrow">
          <a:avLst>
            <a:gd name="adj1" fmla="val 5274"/>
            <a:gd name="adj2" fmla="val 312630"/>
            <a:gd name="adj3" fmla="val 14525745"/>
            <a:gd name="adj4" fmla="val 16954855"/>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A7FDED-90FC-4EB7-BB50-A673B2EEF1F4}">
      <dsp:nvSpPr>
        <dsp:cNvPr id="0" name=""/>
        <dsp:cNvSpPr/>
      </dsp:nvSpPr>
      <dsp:spPr>
        <a:xfrm>
          <a:off x="648367" y="31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1. Define Strategy</a:t>
          </a:r>
        </a:p>
      </dsp:txBody>
      <dsp:txXfrm>
        <a:off x="662558" y="45576"/>
        <a:ext cx="553039" cy="262328"/>
      </dsp:txXfrm>
    </dsp:sp>
    <dsp:sp modelId="{F045D4E1-124C-407A-8A4C-D3FDB4946F64}">
      <dsp:nvSpPr>
        <dsp:cNvPr id="0" name=""/>
        <dsp:cNvSpPr/>
      </dsp:nvSpPr>
      <dsp:spPr>
        <a:xfrm>
          <a:off x="1296732" y="405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2. Clarify &amp; Communicate</a:t>
          </a:r>
        </a:p>
      </dsp:txBody>
      <dsp:txXfrm>
        <a:off x="1310923" y="419909"/>
        <a:ext cx="553039" cy="262328"/>
      </dsp:txXfrm>
    </dsp:sp>
    <dsp:sp modelId="{9D853F42-FDA4-44CF-936C-440FBD5EB0AF}">
      <dsp:nvSpPr>
        <dsp:cNvPr id="0" name=""/>
        <dsp:cNvSpPr/>
      </dsp:nvSpPr>
      <dsp:spPr>
        <a:xfrm>
          <a:off x="1296732"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3. Assess Capabilities</a:t>
          </a:r>
        </a:p>
      </dsp:txBody>
      <dsp:txXfrm>
        <a:off x="1310923" y="1168576"/>
        <a:ext cx="553039" cy="262328"/>
      </dsp:txXfrm>
    </dsp:sp>
    <dsp:sp modelId="{02455F41-87DC-4100-AB4F-1DACDA9B1B0D}">
      <dsp:nvSpPr>
        <dsp:cNvPr id="0" name=""/>
        <dsp:cNvSpPr/>
      </dsp:nvSpPr>
      <dsp:spPr>
        <a:xfrm>
          <a:off x="648367" y="1528718"/>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4. Prioritize Investments</a:t>
          </a:r>
        </a:p>
      </dsp:txBody>
      <dsp:txXfrm>
        <a:off x="662558" y="1542909"/>
        <a:ext cx="553039" cy="262328"/>
      </dsp:txXfrm>
    </dsp:sp>
    <dsp:sp modelId="{3863799D-9648-4409-86FA-99C743C4B376}">
      <dsp:nvSpPr>
        <dsp:cNvPr id="0" name=""/>
        <dsp:cNvSpPr/>
      </dsp:nvSpPr>
      <dsp:spPr>
        <a:xfrm>
          <a:off x="3" y="1154385"/>
          <a:ext cx="581421" cy="2907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latin typeface="+mj-lt"/>
            </a:rPr>
            <a:t>5. Activate &amp; Execute</a:t>
          </a:r>
        </a:p>
      </dsp:txBody>
      <dsp:txXfrm>
        <a:off x="14194" y="1168576"/>
        <a:ext cx="553039" cy="262328"/>
      </dsp:txXfrm>
    </dsp:sp>
    <dsp:sp modelId="{510EC77B-2BFA-471D-9470-03CB1B18B24E}">
      <dsp:nvSpPr>
        <dsp:cNvPr id="0" name=""/>
        <dsp:cNvSpPr/>
      </dsp:nvSpPr>
      <dsp:spPr>
        <a:xfrm>
          <a:off x="3" y="405718"/>
          <a:ext cx="581421" cy="290710"/>
        </a:xfrm>
        <a:prstGeom prst="roundRect">
          <a:avLst/>
        </a:prstGeom>
        <a:solidFill>
          <a:schemeClr val="bg1"/>
        </a:solidFill>
        <a:ln>
          <a:solidFill>
            <a:srgbClr val="2269A5"/>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b="1" kern="1200" dirty="0">
              <a:solidFill>
                <a:schemeClr val="tx1"/>
              </a:solidFill>
              <a:latin typeface="+mj-lt"/>
            </a:rPr>
            <a:t>6. Monitor &amp; Adjust</a:t>
          </a:r>
        </a:p>
      </dsp:txBody>
      <dsp:txXfrm>
        <a:off x="14194" y="419909"/>
        <a:ext cx="553039" cy="2623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9/17/2018</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9/17/2018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5B9399-EDB5-4654-B842-AA873622E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381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23</a:t>
            </a:fld>
            <a:endParaRPr lang="en-US" dirty="0"/>
          </a:p>
        </p:txBody>
      </p:sp>
    </p:spTree>
    <p:extLst>
      <p:ext uri="{BB962C8B-B14F-4D97-AF65-F5344CB8AC3E}">
        <p14:creationId xmlns:p14="http://schemas.microsoft.com/office/powerpoint/2010/main" val="230025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24</a:t>
            </a:fld>
            <a:endParaRPr lang="en-US" dirty="0"/>
          </a:p>
        </p:txBody>
      </p:sp>
    </p:spTree>
    <p:extLst>
      <p:ext uri="{BB962C8B-B14F-4D97-AF65-F5344CB8AC3E}">
        <p14:creationId xmlns:p14="http://schemas.microsoft.com/office/powerpoint/2010/main" val="62136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25</a:t>
            </a:fld>
            <a:endParaRPr lang="en-US" dirty="0"/>
          </a:p>
        </p:txBody>
      </p:sp>
    </p:spTree>
    <p:extLst>
      <p:ext uri="{BB962C8B-B14F-4D97-AF65-F5344CB8AC3E}">
        <p14:creationId xmlns:p14="http://schemas.microsoft.com/office/powerpoint/2010/main" val="3501480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26</a:t>
            </a:fld>
            <a:endParaRPr lang="en-US" dirty="0"/>
          </a:p>
        </p:txBody>
      </p:sp>
    </p:spTree>
    <p:extLst>
      <p:ext uri="{BB962C8B-B14F-4D97-AF65-F5344CB8AC3E}">
        <p14:creationId xmlns:p14="http://schemas.microsoft.com/office/powerpoint/2010/main" val="309447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8" name="Google Shape;78;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48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4A585C-8959-48A2-B3B4-B4096F5352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72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5B9399-EDB5-4654-B842-AA873622E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21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14</a:t>
            </a:fld>
            <a:endParaRPr lang="en-US" dirty="0"/>
          </a:p>
        </p:txBody>
      </p:sp>
    </p:spTree>
    <p:extLst>
      <p:ext uri="{BB962C8B-B14F-4D97-AF65-F5344CB8AC3E}">
        <p14:creationId xmlns:p14="http://schemas.microsoft.com/office/powerpoint/2010/main" val="286401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8" name="Google Shape;78;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67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8" name="Google Shape;78;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9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20</a:t>
            </a:fld>
            <a:endParaRPr lang="en-US" dirty="0"/>
          </a:p>
        </p:txBody>
      </p:sp>
    </p:spTree>
    <p:extLst>
      <p:ext uri="{BB962C8B-B14F-4D97-AF65-F5344CB8AC3E}">
        <p14:creationId xmlns:p14="http://schemas.microsoft.com/office/powerpoint/2010/main" val="1126898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21</a:t>
            </a:fld>
            <a:endParaRPr lang="en-US" dirty="0"/>
          </a:p>
        </p:txBody>
      </p:sp>
    </p:spTree>
    <p:extLst>
      <p:ext uri="{BB962C8B-B14F-4D97-AF65-F5344CB8AC3E}">
        <p14:creationId xmlns:p14="http://schemas.microsoft.com/office/powerpoint/2010/main" val="74819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22</a:t>
            </a:fld>
            <a:endParaRPr lang="en-US" dirty="0"/>
          </a:p>
        </p:txBody>
      </p:sp>
    </p:spTree>
    <p:extLst>
      <p:ext uri="{BB962C8B-B14F-4D97-AF65-F5344CB8AC3E}">
        <p14:creationId xmlns:p14="http://schemas.microsoft.com/office/powerpoint/2010/main" val="2852934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1065213" y="6432551"/>
            <a:ext cx="5653087" cy="273049"/>
          </a:xfrm>
        </p:spPr>
        <p:txBody>
          <a:bodyPr/>
          <a:lstStyle>
            <a:lvl1pPr>
              <a:defRPr>
                <a:effectLst/>
              </a:defRPr>
            </a:lvl1pPr>
          </a:lstStyle>
          <a:p>
            <a:r>
              <a:rPr lang="en-US" dirty="0"/>
              <a:t>Add a footer</a:t>
            </a:r>
          </a:p>
        </p:txBody>
      </p:sp>
      <p:sp>
        <p:nvSpPr>
          <p:cNvPr id="4" name="Date Placeholder 3"/>
          <p:cNvSpPr>
            <a:spLocks noGrp="1"/>
          </p:cNvSpPr>
          <p:nvPr>
            <p:ph type="dt" sz="half" idx="10"/>
          </p:nvPr>
        </p:nvSpPr>
        <p:spPr>
          <a:xfrm>
            <a:off x="6932612" y="6432551"/>
            <a:ext cx="1371600" cy="273049"/>
          </a:xfrm>
        </p:spPr>
        <p:txBody>
          <a:bodyPr/>
          <a:lstStyle/>
          <a:p>
            <a:fld id="{3E0FA9E5-6744-4841-888F-9E7CC0C2B7EC}" type="datetimeFigureOut">
              <a:rPr lang="en-US" smtClean="0"/>
              <a:t>9/17/2018</a:t>
            </a:fld>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9/17/2018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5DB160C-B868-44A6-B225-4443D5CF3B35}" type="datetime1">
              <a:rPr lang="en-US" smtClean="0"/>
              <a:t>9/17/2018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7FB066-9146-0544-8B78-801CCFD337E5}" type="slidenum">
              <a:rPr lang="en-US" smtClean="0"/>
              <a:t>‹#›</a:t>
            </a:fld>
            <a:endParaRPr lang="en-US"/>
          </a:p>
        </p:txBody>
      </p:sp>
      <p:pic>
        <p:nvPicPr>
          <p:cNvPr id="7" name="Picture 6"/>
          <p:cNvPicPr>
            <a:picLocks noChangeAspect="1"/>
          </p:cNvPicPr>
          <p:nvPr userDrawn="1"/>
        </p:nvPicPr>
        <p:blipFill>
          <a:blip r:embed="rId2"/>
          <a:stretch>
            <a:fillRect/>
          </a:stretch>
        </p:blipFill>
        <p:spPr>
          <a:xfrm>
            <a:off x="152361" y="152400"/>
            <a:ext cx="7211721" cy="800100"/>
          </a:xfrm>
          <a:prstGeom prst="rect">
            <a:avLst/>
          </a:prstGeom>
        </p:spPr>
      </p:pic>
    </p:spTree>
    <p:extLst>
      <p:ext uri="{BB962C8B-B14F-4D97-AF65-F5344CB8AC3E}">
        <p14:creationId xmlns:p14="http://schemas.microsoft.com/office/powerpoint/2010/main" val="3803688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187EC9-F2D0-4053-862F-32076CC6E450}" type="datetime1">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7FB066-9146-0544-8B78-801CCFD337E5}" type="slidenum">
              <a:rPr lang="en-US" smtClean="0"/>
              <a:t>‹#›</a:t>
            </a:fld>
            <a:endParaRPr lang="en-US"/>
          </a:p>
        </p:txBody>
      </p:sp>
      <p:pic>
        <p:nvPicPr>
          <p:cNvPr id="7" name="Picture 6"/>
          <p:cNvPicPr>
            <a:picLocks noChangeAspect="1"/>
          </p:cNvPicPr>
          <p:nvPr userDrawn="1"/>
        </p:nvPicPr>
        <p:blipFill>
          <a:blip r:embed="rId2"/>
          <a:stretch>
            <a:fillRect/>
          </a:stretch>
        </p:blipFill>
        <p:spPr>
          <a:xfrm>
            <a:off x="609442" y="6356350"/>
            <a:ext cx="4006512" cy="444500"/>
          </a:xfrm>
          <a:prstGeom prst="rect">
            <a:avLst/>
          </a:prstGeom>
        </p:spPr>
      </p:pic>
    </p:spTree>
    <p:extLst>
      <p:ext uri="{BB962C8B-B14F-4D97-AF65-F5344CB8AC3E}">
        <p14:creationId xmlns:p14="http://schemas.microsoft.com/office/powerpoint/2010/main" val="78715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09740"/>
            <a:ext cx="10512862"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634" y="4589465"/>
            <a:ext cx="10512862"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D45B6-8BCA-487A-A139-1795EF4E4AB3}"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FB066-9146-0544-8B78-801CCFD337E5}" type="slidenum">
              <a:rPr lang="en-US" smtClean="0"/>
              <a:t>‹#›</a:t>
            </a:fld>
            <a:endParaRPr lang="en-US"/>
          </a:p>
        </p:txBody>
      </p:sp>
    </p:spTree>
    <p:extLst>
      <p:ext uri="{BB962C8B-B14F-4D97-AF65-F5344CB8AC3E}">
        <p14:creationId xmlns:p14="http://schemas.microsoft.com/office/powerpoint/2010/main" val="10207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0E07A-487B-4717-83EA-A938095AD255}"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FB066-9146-0544-8B78-801CCFD337E5}" type="slidenum">
              <a:rPr lang="en-US" smtClean="0"/>
              <a:t>‹#›</a:t>
            </a:fld>
            <a:endParaRPr lang="en-US"/>
          </a:p>
        </p:txBody>
      </p:sp>
    </p:spTree>
    <p:extLst>
      <p:ext uri="{BB962C8B-B14F-4D97-AF65-F5344CB8AC3E}">
        <p14:creationId xmlns:p14="http://schemas.microsoft.com/office/powerpoint/2010/main" val="3367270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7"/>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1" y="1681163"/>
            <a:ext cx="515644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571" y="2505075"/>
            <a:ext cx="515644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222FD-903E-4BA0-9A97-40754892F133}" type="datetime1">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7FB066-9146-0544-8B78-801CCFD337E5}" type="slidenum">
              <a:rPr lang="en-US" smtClean="0"/>
              <a:t>‹#›</a:t>
            </a:fld>
            <a:endParaRPr lang="en-US"/>
          </a:p>
        </p:txBody>
      </p:sp>
    </p:spTree>
    <p:extLst>
      <p:ext uri="{BB962C8B-B14F-4D97-AF65-F5344CB8AC3E}">
        <p14:creationId xmlns:p14="http://schemas.microsoft.com/office/powerpoint/2010/main" val="262072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8E548C-4824-4968-B579-100D351F8D76}" type="datetime1">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FB066-9146-0544-8B78-801CCFD337E5}" type="slidenum">
              <a:rPr lang="en-US" smtClean="0"/>
              <a:t>‹#›</a:t>
            </a:fld>
            <a:endParaRPr lang="en-US"/>
          </a:p>
        </p:txBody>
      </p:sp>
    </p:spTree>
    <p:extLst>
      <p:ext uri="{BB962C8B-B14F-4D97-AF65-F5344CB8AC3E}">
        <p14:creationId xmlns:p14="http://schemas.microsoft.com/office/powerpoint/2010/main" val="73765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5C1ED-71B4-4DF8-BDDD-AB6F2121ED12}" type="datetime1">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7FB066-9146-0544-8B78-801CCFD337E5}" type="slidenum">
              <a:rPr lang="en-US" smtClean="0"/>
              <a:t>‹#›</a:t>
            </a:fld>
            <a:endParaRPr lang="en-US"/>
          </a:p>
        </p:txBody>
      </p:sp>
    </p:spTree>
    <p:extLst>
      <p:ext uri="{BB962C8B-B14F-4D97-AF65-F5344CB8AC3E}">
        <p14:creationId xmlns:p14="http://schemas.microsoft.com/office/powerpoint/2010/main" val="4290095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69" y="457200"/>
            <a:ext cx="3931213"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1838" y="987427"/>
            <a:ext cx="617059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69" y="2057400"/>
            <a:ext cx="393121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0BE449-B241-4748-B3B7-2178547C11B0}"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FB066-9146-0544-8B78-801CCFD337E5}" type="slidenum">
              <a:rPr lang="en-US" smtClean="0"/>
              <a:t>‹#›</a:t>
            </a:fld>
            <a:endParaRPr lang="en-US"/>
          </a:p>
        </p:txBody>
      </p:sp>
    </p:spTree>
    <p:extLst>
      <p:ext uri="{BB962C8B-B14F-4D97-AF65-F5344CB8AC3E}">
        <p14:creationId xmlns:p14="http://schemas.microsoft.com/office/powerpoint/2010/main" val="3034334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69" y="457200"/>
            <a:ext cx="3931213"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1838" y="987427"/>
            <a:ext cx="617059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569" y="2057400"/>
            <a:ext cx="393121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22B30F8-EE80-457C-A9D6-1FDFA4DB052A}"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FB066-9146-0544-8B78-801CCFD337E5}" type="slidenum">
              <a:rPr lang="en-US" smtClean="0"/>
              <a:t>‹#›</a:t>
            </a:fld>
            <a:endParaRPr lang="en-US"/>
          </a:p>
        </p:txBody>
      </p:sp>
    </p:spTree>
    <p:extLst>
      <p:ext uri="{BB962C8B-B14F-4D97-AF65-F5344CB8AC3E}">
        <p14:creationId xmlns:p14="http://schemas.microsoft.com/office/powerpoint/2010/main" val="396279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9/17/2018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30A9E-BF39-4116-B787-0B516E96102F}"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FB066-9146-0544-8B78-801CCFD337E5}" type="slidenum">
              <a:rPr lang="en-US" smtClean="0"/>
              <a:t>‹#›</a:t>
            </a:fld>
            <a:endParaRPr lang="en-US"/>
          </a:p>
        </p:txBody>
      </p:sp>
    </p:spTree>
    <p:extLst>
      <p:ext uri="{BB962C8B-B14F-4D97-AF65-F5344CB8AC3E}">
        <p14:creationId xmlns:p14="http://schemas.microsoft.com/office/powerpoint/2010/main" val="866496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1B90E0-B679-4F24-B0A1-476274AA603C}"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FB066-9146-0544-8B78-801CCFD337E5}" type="slidenum">
              <a:rPr lang="en-US" smtClean="0"/>
              <a:t>‹#›</a:t>
            </a:fld>
            <a:endParaRPr lang="en-US"/>
          </a:p>
        </p:txBody>
      </p:sp>
    </p:spTree>
    <p:extLst>
      <p:ext uri="{BB962C8B-B14F-4D97-AF65-F5344CB8AC3E}">
        <p14:creationId xmlns:p14="http://schemas.microsoft.com/office/powerpoint/2010/main" val="200815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9/17/2018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9/17/2018</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E0FA9E5-6744-4841-888F-9E7CC0C2B7EC}" type="datetimeFigureOut">
              <a:rPr lang="en-US" smtClean="0"/>
              <a:t>9/17/2018</a:t>
            </a:fld>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E0FA9E5-6744-4841-888F-9E7CC0C2B7EC}" type="datetimeFigureOut">
              <a:rPr lang="en-US" smtClean="0"/>
              <a:t>9/17/2018</a:t>
            </a:fld>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E0FA9E5-6744-4841-888F-9E7CC0C2B7EC}" type="datetimeFigureOut">
              <a:rPr lang="en-US" smtClean="0"/>
              <a:t>9/17/2018</a:t>
            </a:fld>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9/17/2018</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fld id="{3E0FA9E5-6744-4841-888F-9E7CC0C2B7EC}" type="datetimeFigureOut">
              <a:rPr lang="en-US" smtClean="0"/>
              <a:pPr/>
              <a:t>9/17/2018</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fld id="{AAEAE4A8-A6E5-453E-B946-FB774B73F48C}" type="slidenum">
              <a:rPr lang="en-US" smtClean="0"/>
              <a:pPr/>
              <a:t>‹#›</a:t>
            </a:fld>
            <a:endParaRPr lang="en-US" dirty="0"/>
          </a:p>
        </p:txBody>
      </p:sp>
      <p:pic>
        <p:nvPicPr>
          <p:cNvPr id="8" name="Picture 7">
            <a:extLst>
              <a:ext uri="{FF2B5EF4-FFF2-40B4-BE49-F238E27FC236}">
                <a16:creationId xmlns:a16="http://schemas.microsoft.com/office/drawing/2014/main" id="{A00EABD8-F70D-4B3F-A1DF-C0EE0FDE91B1}"/>
              </a:ext>
            </a:extLst>
          </p:cNvPr>
          <p:cNvPicPr>
            <a:picLocks noChangeAspect="1"/>
          </p:cNvPicPr>
          <p:nvPr userDrawn="1"/>
        </p:nvPicPr>
        <p:blipFill rotWithShape="1">
          <a:blip r:embed="rId13"/>
          <a:srcRect l="697" t="5952" r="1433" b="6498"/>
          <a:stretch/>
        </p:blipFill>
        <p:spPr>
          <a:xfrm>
            <a:off x="45245" y="57151"/>
            <a:ext cx="5653088" cy="747860"/>
          </a:xfrm>
          <a:prstGeom prst="rect">
            <a:avLst/>
          </a:prstGeom>
        </p:spPr>
      </p:pic>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7"/>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D89F33-9777-4506-92DD-FCF45ECC34FF}" type="datetime1">
              <a:rPr lang="en-US" smtClean="0"/>
              <a:t>9/17/2018</a:t>
            </a:fld>
            <a:endParaRPr lang="en-US"/>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2"/>
            <a:ext cx="274248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7FB066-9146-0544-8B78-801CCFD337E5}" type="slidenum">
              <a:rPr lang="en-US" smtClean="0"/>
              <a:t>‹#›</a:t>
            </a:fld>
            <a:endParaRPr lang="en-US"/>
          </a:p>
        </p:txBody>
      </p:sp>
    </p:spTree>
    <p:extLst>
      <p:ext uri="{BB962C8B-B14F-4D97-AF65-F5344CB8AC3E}">
        <p14:creationId xmlns:p14="http://schemas.microsoft.com/office/powerpoint/2010/main" val="14020738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hyperlink" Target="https://www.s2etransformation.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PEST_analysis" TargetMode="External"/><Relationship Id="rId13" Type="http://schemas.openxmlformats.org/officeDocument/2006/relationships/hyperlink" Target="https://en.wikipedia.org/wiki/SWOT_analysis"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s://en.wikipedia.org/wiki/Scenario_plann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hyperlink" Target="https://en.wikipedia.org/wiki/Business_Model_Canvas" TargetMode="External"/><Relationship Id="rId5" Type="http://schemas.openxmlformats.org/officeDocument/2006/relationships/diagramQuickStyle" Target="../diagrams/quickStyle3.xml"/><Relationship Id="rId10" Type="http://schemas.openxmlformats.org/officeDocument/2006/relationships/hyperlink" Target="https://en.wikipedia.org/wiki/Porter's_generic_strategies" TargetMode="External"/><Relationship Id="rId4" Type="http://schemas.openxmlformats.org/officeDocument/2006/relationships/diagramLayout" Target="../diagrams/layout3.xml"/><Relationship Id="rId9" Type="http://schemas.openxmlformats.org/officeDocument/2006/relationships/hyperlink" Target="https://en.wikipedia.org/wiki/Porter's_five_forces_analysis" TargetMode="Externa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en.wikipedia.org/wiki/OGSM" TargetMode="External"/><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en.wikipedia.org/wiki/OKR" TargetMode="External"/><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Value_stream"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s://en.wikipedia.org/wiki/Target_operating_mode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hyperlink" Target="https://en.wikipedia.org/wiki/Capability_Maturity_Model" TargetMode="External"/><Relationship Id="rId5" Type="http://schemas.openxmlformats.org/officeDocument/2006/relationships/diagramQuickStyle" Target="../diagrams/quickStyle5.xml"/><Relationship Id="rId10" Type="http://schemas.openxmlformats.org/officeDocument/2006/relationships/hyperlink" Target="https://en.wikipedia.org/wiki/COBIT" TargetMode="External"/><Relationship Id="rId4" Type="http://schemas.openxmlformats.org/officeDocument/2006/relationships/diagramLayout" Target="../diagrams/layout5.xml"/><Relationship Id="rId9" Type="http://schemas.openxmlformats.org/officeDocument/2006/relationships/hyperlink" Target="https://en.wikipedia.org/wiki/Strategy_map"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Project_portfolio_management"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hyperlink" Target="https://en.wikipedia.org/wiki/Risk_management" TargetMode="External"/><Relationship Id="rId5" Type="http://schemas.openxmlformats.org/officeDocument/2006/relationships/diagramQuickStyle" Target="../diagrams/quickStyle6.xml"/><Relationship Id="rId10" Type="http://schemas.openxmlformats.org/officeDocument/2006/relationships/hyperlink" Target="https://en.wikipedia.org/wiki/Project_portfolio_management#Financial_Management" TargetMode="External"/><Relationship Id="rId4" Type="http://schemas.openxmlformats.org/officeDocument/2006/relationships/diagramLayout" Target="../diagrams/layout6.xml"/><Relationship Id="rId9" Type="http://schemas.openxmlformats.org/officeDocument/2006/relationships/hyperlink" Target="https://en.wikipedia.org/wiki/Project_managemen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Change_management"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s://en.wikipedia.org/wiki/Scaled_agile_framework" TargetMode="External"/><Relationship Id="rId4" Type="http://schemas.openxmlformats.org/officeDocument/2006/relationships/diagramLayout" Target="../diagrams/layout7.xml"/><Relationship Id="rId9" Type="http://schemas.openxmlformats.org/officeDocument/2006/relationships/hyperlink" Target="https://en.wikipedia.org/wiki/Agile_software_development"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Balanced_scorecard"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hyperlink" Target="https://en.wikipedia.org/wiki/Performance_indicator" TargetMode="External"/><Relationship Id="rId5" Type="http://schemas.openxmlformats.org/officeDocument/2006/relationships/diagramQuickStyle" Target="../diagrams/quickStyle8.xml"/><Relationship Id="rId10" Type="http://schemas.openxmlformats.org/officeDocument/2006/relationships/hyperlink" Target="https://en.wikipedia.org/wiki/OKR" TargetMode="External"/><Relationship Id="rId4" Type="http://schemas.openxmlformats.org/officeDocument/2006/relationships/diagramLayout" Target="../diagrams/layout8.xml"/><Relationship Id="rId9" Type="http://schemas.openxmlformats.org/officeDocument/2006/relationships/hyperlink" Target="https://en.wikipedia.org/wiki/OGS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mailto:Linda.Finley@tcbaf.org" TargetMode="External"/><Relationship Id="rId3" Type="http://schemas.openxmlformats.org/officeDocument/2006/relationships/hyperlink" Target="mailto:Pam.DeGrote@tcbaf.org" TargetMode="External"/><Relationship Id="rId7" Type="http://schemas.openxmlformats.org/officeDocument/2006/relationships/hyperlink" Target="mailto:Toni.Walton@tcbaf.org" TargetMode="External"/><Relationship Id="rId2" Type="http://schemas.openxmlformats.org/officeDocument/2006/relationships/hyperlink" Target="mailto:Morgan.finley@tcbaf.org" TargetMode="External"/><Relationship Id="rId1" Type="http://schemas.openxmlformats.org/officeDocument/2006/relationships/slideLayout" Target="../slideLayouts/slideLayout12.xml"/><Relationship Id="rId6" Type="http://schemas.openxmlformats.org/officeDocument/2006/relationships/hyperlink" Target="mailto:Mary.Auer@tcbaf.org" TargetMode="External"/><Relationship Id="rId5" Type="http://schemas.openxmlformats.org/officeDocument/2006/relationships/hyperlink" Target="mailto:Michael.Dockham@tcbaf.org" TargetMode="External"/><Relationship Id="rId10" Type="http://schemas.openxmlformats.org/officeDocument/2006/relationships/hyperlink" Target="mailto:tbd@tcbaf.org" TargetMode="External"/><Relationship Id="rId4" Type="http://schemas.openxmlformats.org/officeDocument/2006/relationships/hyperlink" Target="mailto:Tim.Jennissen@tcbaf.org" TargetMode="External"/><Relationship Id="rId9" Type="http://schemas.openxmlformats.org/officeDocument/2006/relationships/hyperlink" Target="mailto:Troy.Nelson@tcbaf.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4726" y="2294732"/>
            <a:ext cx="8256879" cy="1362075"/>
          </a:xfrm>
        </p:spPr>
        <p:txBody>
          <a:bodyPr>
            <a:noAutofit/>
          </a:bodyPr>
          <a:lstStyle/>
          <a:p>
            <a:r>
              <a:rPr lang="en-US" sz="3600" b="1" dirty="0">
                <a:solidFill>
                  <a:schemeClr val="accent1">
                    <a:lumMod val="75000"/>
                  </a:schemeClr>
                </a:solidFill>
              </a:rPr>
              <a:t>The Twin Cities Business Architecture Forum</a:t>
            </a:r>
            <a:br>
              <a:rPr lang="en-US" sz="3600" b="1" dirty="0">
                <a:solidFill>
                  <a:schemeClr val="accent1">
                    <a:lumMod val="75000"/>
                  </a:schemeClr>
                </a:solidFill>
              </a:rPr>
            </a:br>
            <a:r>
              <a:rPr lang="en-US" sz="3600" b="1" dirty="0">
                <a:solidFill>
                  <a:schemeClr val="accent1">
                    <a:lumMod val="75000"/>
                  </a:schemeClr>
                </a:solidFill>
              </a:rPr>
              <a:t>Community Meeting</a:t>
            </a:r>
          </a:p>
        </p:txBody>
      </p:sp>
      <p:sp>
        <p:nvSpPr>
          <p:cNvPr id="5" name="Text Placeholder 4"/>
          <p:cNvSpPr>
            <a:spLocks noGrp="1"/>
          </p:cNvSpPr>
          <p:nvPr>
            <p:ph type="body" idx="1"/>
          </p:nvPr>
        </p:nvSpPr>
        <p:spPr>
          <a:xfrm>
            <a:off x="2244725" y="4255636"/>
            <a:ext cx="7886700" cy="1500187"/>
          </a:xfrm>
        </p:spPr>
        <p:txBody>
          <a:bodyPr/>
          <a:lstStyle/>
          <a:p>
            <a:r>
              <a:rPr lang="en-US" dirty="0"/>
              <a:t>September 2018</a:t>
            </a:r>
          </a:p>
        </p:txBody>
      </p:sp>
      <p:pic>
        <p:nvPicPr>
          <p:cNvPr id="6" name="Picture 5"/>
          <p:cNvPicPr>
            <a:picLocks noChangeAspect="1"/>
          </p:cNvPicPr>
          <p:nvPr/>
        </p:nvPicPr>
        <p:blipFill>
          <a:blip r:embed="rId3"/>
          <a:stretch>
            <a:fillRect/>
          </a:stretch>
        </p:blipFill>
        <p:spPr>
          <a:xfrm>
            <a:off x="1636712" y="152400"/>
            <a:ext cx="5410200" cy="800100"/>
          </a:xfrm>
          <a:prstGeom prst="rect">
            <a:avLst/>
          </a:prstGeom>
        </p:spPr>
      </p:pic>
    </p:spTree>
    <p:extLst>
      <p:ext uri="{BB962C8B-B14F-4D97-AF65-F5344CB8AC3E}">
        <p14:creationId xmlns:p14="http://schemas.microsoft.com/office/powerpoint/2010/main" val="250967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4ABC14-CC5F-45DF-AD18-CE9F75FD51E0}"/>
              </a:ext>
            </a:extLst>
          </p:cNvPr>
          <p:cNvSpPr>
            <a:spLocks noGrp="1"/>
          </p:cNvSpPr>
          <p:nvPr>
            <p:ph type="sldNum" sz="quarter" idx="12"/>
          </p:nvPr>
        </p:nvSpPr>
        <p:spPr/>
        <p:txBody>
          <a:bodyPr/>
          <a:lstStyle/>
          <a:p>
            <a:pPr defTabSz="457200"/>
            <a:fld id="{047FB066-9146-0544-8B78-801CCFD337E5}" type="slidenum">
              <a:rPr lang="en-US">
                <a:solidFill>
                  <a:prstClr val="black">
                    <a:tint val="75000"/>
                  </a:prstClr>
                </a:solidFill>
                <a:latin typeface="Calibri" panose="020F0502020204030204"/>
              </a:rPr>
              <a:pPr defTabSz="457200"/>
              <a:t>10</a:t>
            </a:fld>
            <a:endParaRPr lang="en-US" dirty="0">
              <a:solidFill>
                <a:prstClr val="black">
                  <a:tint val="75000"/>
                </a:prstClr>
              </a:solidFill>
              <a:latin typeface="Calibri" panose="020F0502020204030204"/>
            </a:endParaRPr>
          </a:p>
        </p:txBody>
      </p:sp>
      <p:sp>
        <p:nvSpPr>
          <p:cNvPr id="3" name="Rectangle 2">
            <a:extLst>
              <a:ext uri="{FF2B5EF4-FFF2-40B4-BE49-F238E27FC236}">
                <a16:creationId xmlns:a16="http://schemas.microsoft.com/office/drawing/2014/main" id="{09A42B2D-B15F-4BE9-B765-CED812AFB7F2}"/>
              </a:ext>
            </a:extLst>
          </p:cNvPr>
          <p:cNvSpPr/>
          <p:nvPr/>
        </p:nvSpPr>
        <p:spPr>
          <a:xfrm>
            <a:off x="5468975" y="746010"/>
            <a:ext cx="4743542" cy="4647426"/>
          </a:xfrm>
          <a:prstGeom prst="rect">
            <a:avLst/>
          </a:prstGeom>
        </p:spPr>
        <p:txBody>
          <a:bodyPr wrap="square">
            <a:spAutoFit/>
          </a:bodyPr>
          <a:lstStyle/>
          <a:p>
            <a:pPr defTabSz="457200"/>
            <a:r>
              <a:rPr lang="en-US" sz="2400" b="1" dirty="0">
                <a:solidFill>
                  <a:prstClr val="black"/>
                </a:solidFill>
                <a:latin typeface="Calibri" panose="020F0502020204030204"/>
              </a:rPr>
              <a:t>Whynde Kuehn</a:t>
            </a:r>
          </a:p>
          <a:p>
            <a:pPr defTabSz="457200"/>
            <a:r>
              <a:rPr lang="en-US" sz="2400" b="1" dirty="0">
                <a:solidFill>
                  <a:prstClr val="black"/>
                </a:solidFill>
                <a:latin typeface="Calibri" panose="020F0502020204030204"/>
              </a:rPr>
              <a:t>Founder and Managing Director </a:t>
            </a:r>
          </a:p>
          <a:p>
            <a:pPr defTabSz="457200"/>
            <a:r>
              <a:rPr lang="en-US" sz="2400" b="1" dirty="0">
                <a:solidFill>
                  <a:prstClr val="black"/>
                </a:solidFill>
                <a:latin typeface="Calibri" panose="020F0502020204030204"/>
              </a:rPr>
              <a:t>S2E Consulting </a:t>
            </a:r>
          </a:p>
          <a:p>
            <a:pPr defTabSz="457200"/>
            <a:endParaRPr lang="en-US" sz="1400" dirty="0">
              <a:solidFill>
                <a:prstClr val="black"/>
              </a:solidFill>
              <a:latin typeface="Calibri" panose="020F0502020204030204"/>
            </a:endParaRPr>
          </a:p>
          <a:p>
            <a:pPr defTabSz="457200"/>
            <a:r>
              <a:rPr lang="en-US" sz="1400" dirty="0">
                <a:solidFill>
                  <a:prstClr val="black"/>
                </a:solidFill>
                <a:latin typeface="Calibri" panose="020F0502020204030204"/>
              </a:rPr>
              <a:t>Whynde Kuehn is the Founder and Managing Director of S2E Consulting, helping clients bridge the gap between strategy and execution, and achieve their greatest visions for business transformation in a practical and business-focused way.  Whynde has extensive experience in enterprise transformation and planning, and was a key player in architecting one of the largest business transformations in the world.  She also led one of the largest business transformation and architecture consulting practices prior to starting S2E.  </a:t>
            </a:r>
          </a:p>
          <a:p>
            <a:pPr defTabSz="457200"/>
            <a:endParaRPr lang="en-US" sz="1400" dirty="0">
              <a:solidFill>
                <a:prstClr val="black"/>
              </a:solidFill>
              <a:latin typeface="Calibri" panose="020F0502020204030204"/>
            </a:endParaRPr>
          </a:p>
          <a:p>
            <a:pPr defTabSz="457200"/>
            <a:r>
              <a:rPr lang="en-US" sz="1400" dirty="0">
                <a:solidFill>
                  <a:prstClr val="black"/>
                </a:solidFill>
                <a:latin typeface="Calibri" panose="020F0502020204030204"/>
              </a:rPr>
              <a:t>Whynde is a long-time business architecture practitioner, educator, author and recognized industry thought leader, with extensive experience applying the discipline at leading Fortune 500 enterprises and a range of entrepreneurs, nonprofits and social initiatives. </a:t>
            </a:r>
            <a:endParaRPr lang="en-US" sz="1100" dirty="0">
              <a:solidFill>
                <a:prstClr val="black"/>
              </a:solidFill>
              <a:latin typeface="Calibri" panose="020F0502020204030204"/>
            </a:endParaRPr>
          </a:p>
        </p:txBody>
      </p:sp>
      <p:sp>
        <p:nvSpPr>
          <p:cNvPr id="4" name="Rectangle 3">
            <a:extLst>
              <a:ext uri="{FF2B5EF4-FFF2-40B4-BE49-F238E27FC236}">
                <a16:creationId xmlns:a16="http://schemas.microsoft.com/office/drawing/2014/main" id="{3F00B65F-781A-4C4E-A9DD-FC462F23DB9B}"/>
              </a:ext>
            </a:extLst>
          </p:cNvPr>
          <p:cNvSpPr/>
          <p:nvPr/>
        </p:nvSpPr>
        <p:spPr>
          <a:xfrm>
            <a:off x="1798859" y="5031564"/>
            <a:ext cx="8676168" cy="1600438"/>
          </a:xfrm>
          <a:prstGeom prst="rect">
            <a:avLst/>
          </a:prstGeom>
        </p:spPr>
        <p:txBody>
          <a:bodyPr wrap="square">
            <a:spAutoFit/>
          </a:bodyPr>
          <a:lstStyle/>
          <a:p>
            <a:pPr defTabSz="457200"/>
            <a:r>
              <a:rPr lang="en-US" sz="1400" dirty="0">
                <a:solidFill>
                  <a:prstClr val="black"/>
                </a:solidFill>
                <a:latin typeface="Calibri" panose="020F0502020204030204"/>
              </a:rPr>
              <a:t> </a:t>
            </a:r>
          </a:p>
          <a:p>
            <a:pPr defTabSz="457200"/>
            <a:r>
              <a:rPr lang="en-US" sz="1400" dirty="0">
                <a:solidFill>
                  <a:prstClr val="black"/>
                </a:solidFill>
                <a:latin typeface="Calibri" panose="020F0502020204030204"/>
              </a:rPr>
              <a:t>She is an IDT Institute Fellow and a Senior Consultant for Cutter Consortium.  Whynde is also Partner at Business Architecture Associates, and Co-Founder of the Business Architecture Guild.</a:t>
            </a:r>
          </a:p>
          <a:p>
            <a:pPr defTabSz="457200"/>
            <a:r>
              <a:rPr lang="en-US" sz="1400" dirty="0">
                <a:solidFill>
                  <a:prstClr val="black"/>
                </a:solidFill>
                <a:latin typeface="Calibri" panose="020F0502020204030204"/>
              </a:rPr>
              <a:t>Whynde is also a passionate advocate for applying solid business approaches to enable non-profits, social enterprises and cross-sector social initiatives to successfully start, scale, replicate, and sustain. With a focus on Africa and developing nations, she has spent years on the ground helping organizations to move big ideas into action, operate effectively and create systemic change. </a:t>
            </a:r>
          </a:p>
        </p:txBody>
      </p:sp>
      <p:sp>
        <p:nvSpPr>
          <p:cNvPr id="10" name="Title 3">
            <a:extLst>
              <a:ext uri="{FF2B5EF4-FFF2-40B4-BE49-F238E27FC236}">
                <a16:creationId xmlns:a16="http://schemas.microsoft.com/office/drawing/2014/main" id="{A36A1341-27D0-4D5E-AA93-5DBCFC6B4904}"/>
              </a:ext>
            </a:extLst>
          </p:cNvPr>
          <p:cNvSpPr txBox="1">
            <a:spLocks/>
          </p:cNvSpPr>
          <p:nvPr/>
        </p:nvSpPr>
        <p:spPr>
          <a:xfrm>
            <a:off x="1713798" y="198438"/>
            <a:ext cx="8343014"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199FDA"/>
                </a:solidFill>
                <a:latin typeface="Calibri Light" panose="020F0302020204030204"/>
              </a:rPr>
              <a:t>The Business Architecture Summit -- Keynote</a:t>
            </a:r>
          </a:p>
        </p:txBody>
      </p:sp>
      <p:pic>
        <p:nvPicPr>
          <p:cNvPr id="11" name="Picture 10" descr="Two people standing in front of water&#10;&#10;Description generated with high confidence">
            <a:extLst>
              <a:ext uri="{FF2B5EF4-FFF2-40B4-BE49-F238E27FC236}">
                <a16:creationId xmlns:a16="http://schemas.microsoft.com/office/drawing/2014/main" id="{925668EE-D18F-4213-9A8C-3189790CC968}"/>
              </a:ext>
            </a:extLst>
          </p:cNvPr>
          <p:cNvPicPr>
            <a:picLocks noChangeAspect="1"/>
          </p:cNvPicPr>
          <p:nvPr/>
        </p:nvPicPr>
        <p:blipFill>
          <a:blip r:embed="rId2">
            <a:extLst>
              <a:ext uri="{BEBA8EAE-BF5A-486C-A8C5-ECC9F3942E4B}">
                <a14:imgProps xmlns:a14="http://schemas.microsoft.com/office/drawing/2010/main">
                  <a14:imgLayer r:embed="rId3">
                    <a14:imgEffect>
                      <a14:saturation sat="99000"/>
                    </a14:imgEffect>
                    <a14:imgEffect>
                      <a14:brightnessContrast bright="34000" contrast="-17000"/>
                    </a14:imgEffect>
                  </a14:imgLayer>
                </a14:imgProps>
              </a:ext>
            </a:extLst>
          </a:blip>
          <a:stretch>
            <a:fillRect/>
          </a:stretch>
        </p:blipFill>
        <p:spPr>
          <a:xfrm>
            <a:off x="1874718" y="762000"/>
            <a:ext cx="3438553" cy="3919541"/>
          </a:xfrm>
          <a:prstGeom prst="rect">
            <a:avLst/>
          </a:prstGeom>
        </p:spPr>
      </p:pic>
      <p:sp>
        <p:nvSpPr>
          <p:cNvPr id="12" name="AutoShape 2" descr="StraightTalk Logo">
            <a:extLst>
              <a:ext uri="{FF2B5EF4-FFF2-40B4-BE49-F238E27FC236}">
                <a16:creationId xmlns:a16="http://schemas.microsoft.com/office/drawing/2014/main" id="{CE2862D0-31F7-452A-ADAE-03E0E0FB3B9C}"/>
              </a:ext>
            </a:extLst>
          </p:cNvPr>
          <p:cNvSpPr>
            <a:spLocks noChangeAspect="1" noChangeArrowheads="1"/>
          </p:cNvSpPr>
          <p:nvPr/>
        </p:nvSpPr>
        <p:spPr bwMode="auto">
          <a:xfrm>
            <a:off x="3139271" y="4494408"/>
            <a:ext cx="187133" cy="1871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libri" panose="020F0502020204030204"/>
            </a:endParaRPr>
          </a:p>
        </p:txBody>
      </p:sp>
      <p:pic>
        <p:nvPicPr>
          <p:cNvPr id="2054" name="Picture 6" descr="Company Logo">
            <a:hlinkClick r:id="rId4"/>
            <a:extLst>
              <a:ext uri="{FF2B5EF4-FFF2-40B4-BE49-F238E27FC236}">
                <a16:creationId xmlns:a16="http://schemas.microsoft.com/office/drawing/2014/main" id="{736E5298-847B-4E47-855E-D3D691892F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4718" y="4775820"/>
            <a:ext cx="1913621" cy="27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5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2412"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0171"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BC916590-5553-4DC8-A362-B0AFE059CC4F}"/>
              </a:ext>
            </a:extLst>
          </p:cNvPr>
          <p:cNvPicPr>
            <a:picLocks noChangeAspect="1"/>
          </p:cNvPicPr>
          <p:nvPr/>
        </p:nvPicPr>
        <p:blipFill>
          <a:blip r:embed="rId2"/>
          <a:stretch>
            <a:fillRect/>
          </a:stretch>
        </p:blipFill>
        <p:spPr>
          <a:xfrm>
            <a:off x="2072351" y="643467"/>
            <a:ext cx="8044123" cy="5571066"/>
          </a:xfrm>
          <a:prstGeom prst="rect">
            <a:avLst/>
          </a:prstGeom>
        </p:spPr>
      </p:pic>
      <p:sp>
        <p:nvSpPr>
          <p:cNvPr id="2" name="Slide Number Placeholder 1">
            <a:extLst>
              <a:ext uri="{FF2B5EF4-FFF2-40B4-BE49-F238E27FC236}">
                <a16:creationId xmlns:a16="http://schemas.microsoft.com/office/drawing/2014/main" id="{FD7DC149-E1F0-43BB-BDAF-4AC45E2C43F9}"/>
              </a:ext>
            </a:extLst>
          </p:cNvPr>
          <p:cNvSpPr>
            <a:spLocks noGrp="1"/>
          </p:cNvSpPr>
          <p:nvPr>
            <p:ph type="sldNum" sz="quarter" idx="12"/>
          </p:nvPr>
        </p:nvSpPr>
        <p:spPr>
          <a:xfrm>
            <a:off x="7980362" y="6356351"/>
            <a:ext cx="2057400" cy="365125"/>
          </a:xfrm>
        </p:spPr>
        <p:txBody>
          <a:bodyPr>
            <a:normAutofit/>
          </a:bodyPr>
          <a:lstStyle/>
          <a:p>
            <a:pPr defTabSz="457200">
              <a:spcAft>
                <a:spcPts val="600"/>
              </a:spcAft>
            </a:pPr>
            <a:fld id="{047FB066-9146-0544-8B78-801CCFD337E5}" type="slidenum">
              <a:rPr lang="en-US">
                <a:solidFill>
                  <a:prstClr val="black">
                    <a:tint val="75000"/>
                  </a:prstClr>
                </a:solidFill>
                <a:latin typeface="Calibri" panose="020F0502020204030204"/>
              </a:rPr>
              <a:pPr defTabSz="457200">
                <a:spcAft>
                  <a:spcPts val="600"/>
                </a:spcAft>
              </a:pPr>
              <a:t>11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0677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070CB-723D-4F17-933C-F8F619A88DBD}"/>
              </a:ext>
            </a:extLst>
          </p:cNvPr>
          <p:cNvSpPr>
            <a:spLocks noGrp="1"/>
          </p:cNvSpPr>
          <p:nvPr>
            <p:ph type="sldNum" sz="quarter" idx="12"/>
          </p:nvPr>
        </p:nvSpPr>
        <p:spPr/>
        <p:txBody>
          <a:bodyPr/>
          <a:lstStyle/>
          <a:p>
            <a:pPr defTabSz="457200"/>
            <a:fld id="{047FB066-9146-0544-8B78-801CCFD337E5}" type="slidenum">
              <a:rPr lang="en-US">
                <a:solidFill>
                  <a:prstClr val="black">
                    <a:tint val="75000"/>
                  </a:prstClr>
                </a:solidFill>
                <a:latin typeface="Calibri" panose="020F0502020204030204"/>
              </a:rPr>
              <a:pPr defTabSz="457200"/>
              <a:t>12</a:t>
            </a:fld>
            <a:endParaRPr lang="en-US">
              <a:solidFill>
                <a:prstClr val="black">
                  <a:tint val="75000"/>
                </a:prstClr>
              </a:solidFill>
              <a:latin typeface="Calibri" panose="020F0502020204030204"/>
            </a:endParaRPr>
          </a:p>
        </p:txBody>
      </p:sp>
      <p:sp>
        <p:nvSpPr>
          <p:cNvPr id="3" name="Rectangle 2">
            <a:extLst>
              <a:ext uri="{FF2B5EF4-FFF2-40B4-BE49-F238E27FC236}">
                <a16:creationId xmlns:a16="http://schemas.microsoft.com/office/drawing/2014/main" id="{ED10FAA5-5B74-408E-9269-B76553D22255}"/>
              </a:ext>
            </a:extLst>
          </p:cNvPr>
          <p:cNvSpPr/>
          <p:nvPr/>
        </p:nvSpPr>
        <p:spPr>
          <a:xfrm>
            <a:off x="2107203" y="1154554"/>
            <a:ext cx="8197702" cy="5324535"/>
          </a:xfrm>
          <a:prstGeom prst="rect">
            <a:avLst/>
          </a:prstGeom>
        </p:spPr>
        <p:txBody>
          <a:bodyPr wrap="square">
            <a:spAutoFit/>
          </a:bodyPr>
          <a:lstStyle/>
          <a:p>
            <a:pPr defTabSz="457200" fontAlgn="base"/>
            <a:r>
              <a:rPr lang="en-US" sz="2000" b="1" u="sng" dirty="0">
                <a:solidFill>
                  <a:srgbClr val="555555"/>
                </a:solidFill>
                <a:latin typeface="inherit"/>
              </a:rPr>
              <a:t>Business Transformation</a:t>
            </a:r>
            <a:r>
              <a:rPr lang="en-US" sz="2000" dirty="0">
                <a:solidFill>
                  <a:srgbClr val="555555"/>
                </a:solidFill>
                <a:latin typeface="inherit"/>
              </a:rPr>
              <a:t> – The latest approaches to business and digital transformation to drive your business success.</a:t>
            </a:r>
          </a:p>
          <a:p>
            <a:pPr defTabSz="457200" fontAlgn="base">
              <a:buFont typeface="Arial" panose="020B0604020202020204" pitchFamily="34" charset="0"/>
              <a:buChar char="•"/>
            </a:pPr>
            <a:endParaRPr lang="en-US" sz="2000" dirty="0">
              <a:solidFill>
                <a:srgbClr val="555555"/>
              </a:solidFill>
              <a:latin typeface="inherit"/>
            </a:endParaRPr>
          </a:p>
          <a:p>
            <a:pPr defTabSz="457200" fontAlgn="base"/>
            <a:r>
              <a:rPr lang="en-US" sz="2000" b="1" u="sng" dirty="0">
                <a:solidFill>
                  <a:srgbClr val="555555"/>
                </a:solidFill>
                <a:latin typeface="inherit"/>
              </a:rPr>
              <a:t>Skill Building</a:t>
            </a:r>
            <a:r>
              <a:rPr lang="en-US" sz="2000" dirty="0">
                <a:solidFill>
                  <a:srgbClr val="555555"/>
                </a:solidFill>
                <a:latin typeface="inherit"/>
              </a:rPr>
              <a:t> – A couple of our community partners will provide skill-building through embedded training sessions at the Summit. Each session will be led by certified business architecture trainers, with CEUs available for Guild Certified Business Architects (CBA)(R)’s.</a:t>
            </a:r>
          </a:p>
          <a:p>
            <a:pPr defTabSz="457200" fontAlgn="base">
              <a:buFont typeface="Arial" panose="020B0604020202020204" pitchFamily="34" charset="0"/>
              <a:buChar char="•"/>
            </a:pPr>
            <a:endParaRPr lang="en-US" sz="2000" dirty="0">
              <a:solidFill>
                <a:srgbClr val="555555"/>
              </a:solidFill>
              <a:latin typeface="inherit"/>
            </a:endParaRPr>
          </a:p>
          <a:p>
            <a:pPr defTabSz="457200" fontAlgn="base"/>
            <a:r>
              <a:rPr lang="en-US" sz="2000" b="1" u="sng" dirty="0">
                <a:solidFill>
                  <a:srgbClr val="555555"/>
                </a:solidFill>
                <a:latin typeface="inherit"/>
              </a:rPr>
              <a:t>Applied Business Architecture</a:t>
            </a:r>
            <a:r>
              <a:rPr lang="en-US" sz="2000" dirty="0">
                <a:solidFill>
                  <a:srgbClr val="555555"/>
                </a:solidFill>
                <a:latin typeface="inherit"/>
              </a:rPr>
              <a:t> – This track will focus on the stories and examples of the practical business architecture techniques, collaboration, and application – including extensions in to customer experience, human-centered design, technical architecture, and more.</a:t>
            </a:r>
          </a:p>
          <a:p>
            <a:pPr defTabSz="457200" fontAlgn="base">
              <a:buFont typeface="Arial" panose="020B0604020202020204" pitchFamily="34" charset="0"/>
              <a:buChar char="•"/>
            </a:pPr>
            <a:endParaRPr lang="en-US" sz="2000" dirty="0">
              <a:solidFill>
                <a:srgbClr val="555555"/>
              </a:solidFill>
              <a:latin typeface="inherit"/>
            </a:endParaRPr>
          </a:p>
          <a:p>
            <a:pPr defTabSz="457200" fontAlgn="base"/>
            <a:r>
              <a:rPr lang="en-US" sz="2000" b="1" u="sng" dirty="0">
                <a:solidFill>
                  <a:srgbClr val="555555"/>
                </a:solidFill>
                <a:latin typeface="inherit"/>
              </a:rPr>
              <a:t>Practice Development</a:t>
            </a:r>
            <a:r>
              <a:rPr lang="en-US" sz="2000" dirty="0">
                <a:solidFill>
                  <a:srgbClr val="555555"/>
                </a:solidFill>
                <a:latin typeface="inherit"/>
              </a:rPr>
              <a:t> – If you are just beginning your business architecture journey or facing growth or adoption challenges with an existing practice, these sessions will provide guidance on building the discipline, practice, governance, and success with your efforts.</a:t>
            </a:r>
          </a:p>
        </p:txBody>
      </p:sp>
      <p:sp>
        <p:nvSpPr>
          <p:cNvPr id="4" name="Title 3">
            <a:extLst>
              <a:ext uri="{FF2B5EF4-FFF2-40B4-BE49-F238E27FC236}">
                <a16:creationId xmlns:a16="http://schemas.microsoft.com/office/drawing/2014/main" id="{ACBFF241-BB5E-4638-AC14-E4CF2F78547A}"/>
              </a:ext>
            </a:extLst>
          </p:cNvPr>
          <p:cNvSpPr txBox="1">
            <a:spLocks/>
          </p:cNvSpPr>
          <p:nvPr/>
        </p:nvSpPr>
        <p:spPr>
          <a:xfrm>
            <a:off x="1713798" y="198438"/>
            <a:ext cx="8343014"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199FDA"/>
                </a:solidFill>
                <a:latin typeface="Calibri Light" panose="020F0302020204030204"/>
              </a:rPr>
              <a:t>The Business Architecture Summit -- Tracks</a:t>
            </a:r>
          </a:p>
        </p:txBody>
      </p:sp>
    </p:spTree>
    <p:extLst>
      <p:ext uri="{BB962C8B-B14F-4D97-AF65-F5344CB8AC3E}">
        <p14:creationId xmlns:p14="http://schemas.microsoft.com/office/powerpoint/2010/main" val="144436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F82832-CF7C-4670-AB45-A0FEF2921649}"/>
              </a:ext>
            </a:extLst>
          </p:cNvPr>
          <p:cNvSpPr>
            <a:spLocks noGrp="1"/>
          </p:cNvSpPr>
          <p:nvPr>
            <p:ph type="sldNum" sz="quarter" idx="12"/>
          </p:nvPr>
        </p:nvSpPr>
        <p:spPr/>
        <p:txBody>
          <a:bodyPr/>
          <a:lstStyle/>
          <a:p>
            <a:pPr defTabSz="457200"/>
            <a:fld id="{047FB066-9146-0544-8B78-801CCFD337E5}" type="slidenum">
              <a:rPr lang="en-US">
                <a:solidFill>
                  <a:prstClr val="black">
                    <a:tint val="75000"/>
                  </a:prstClr>
                </a:solidFill>
                <a:latin typeface="Calibri" panose="020F0502020204030204"/>
              </a:rPr>
              <a:pPr defTabSz="457200"/>
              <a:t>13</a:t>
            </a:fld>
            <a:endParaRPr lang="en-US">
              <a:solidFill>
                <a:prstClr val="black">
                  <a:tint val="75000"/>
                </a:prstClr>
              </a:solidFill>
              <a:latin typeface="Calibri" panose="020F0502020204030204"/>
            </a:endParaRPr>
          </a:p>
        </p:txBody>
      </p:sp>
      <p:sp>
        <p:nvSpPr>
          <p:cNvPr id="3" name="Content Placeholder 17">
            <a:extLst>
              <a:ext uri="{FF2B5EF4-FFF2-40B4-BE49-F238E27FC236}">
                <a16:creationId xmlns:a16="http://schemas.microsoft.com/office/drawing/2014/main" id="{CAC1C2DC-17AA-4C72-B868-F36BE519A893}"/>
              </a:ext>
            </a:extLst>
          </p:cNvPr>
          <p:cNvSpPr txBox="1">
            <a:spLocks/>
          </p:cNvSpPr>
          <p:nvPr/>
        </p:nvSpPr>
        <p:spPr>
          <a:xfrm>
            <a:off x="2383649" y="1201479"/>
            <a:ext cx="8065947" cy="52583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Built on learned best practice in previous years </a:t>
            </a:r>
          </a:p>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When: Thursday, December 6, 2018</a:t>
            </a:r>
          </a:p>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Attendance: Targeting around 300 </a:t>
            </a:r>
          </a:p>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Format: Four Tracks, full day, with lunch and Holiday Happy Hour</a:t>
            </a:r>
          </a:p>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Pricing:  $124 Early Bird ending October 15</a:t>
            </a:r>
            <a:r>
              <a:rPr lang="en-US" sz="1800" baseline="30000" dirty="0">
                <a:solidFill>
                  <a:prstClr val="black">
                    <a:lumMod val="75000"/>
                    <a:lumOff val="25000"/>
                  </a:prstClr>
                </a:solidFill>
                <a:latin typeface="Calibri" panose="020F0502020204030204"/>
              </a:rPr>
              <a:t>th</a:t>
            </a:r>
            <a:r>
              <a:rPr lang="en-US" sz="1800" dirty="0">
                <a:solidFill>
                  <a:prstClr val="black">
                    <a:lumMod val="75000"/>
                    <a:lumOff val="25000"/>
                  </a:prstClr>
                </a:solidFill>
                <a:latin typeface="Calibri" panose="020F0502020204030204"/>
              </a:rPr>
              <a:t>  --  $150 Regular price  </a:t>
            </a:r>
          </a:p>
          <a:p>
            <a:pPr>
              <a:lnSpc>
                <a:spcPct val="100000"/>
              </a:lnSpc>
              <a:spcBef>
                <a:spcPts val="0"/>
              </a:spcBef>
              <a:spcAft>
                <a:spcPts val="600"/>
              </a:spcAft>
              <a:buClr>
                <a:srgbClr val="5B9BD5"/>
              </a:buClr>
            </a:pPr>
            <a:endParaRPr lang="en-US" sz="1800" dirty="0">
              <a:solidFill>
                <a:srgbClr val="C00000"/>
              </a:solidFill>
              <a:latin typeface="Calibri" panose="020F0502020204030204"/>
            </a:endParaRPr>
          </a:p>
          <a:p>
            <a:pPr algn="ctr">
              <a:lnSpc>
                <a:spcPct val="100000"/>
              </a:lnSpc>
              <a:spcBef>
                <a:spcPts val="0"/>
              </a:spcBef>
              <a:spcAft>
                <a:spcPts val="600"/>
              </a:spcAft>
              <a:buClr>
                <a:srgbClr val="5B9BD5"/>
              </a:buClr>
            </a:pPr>
            <a:r>
              <a:rPr lang="en-US" sz="3200" b="1" dirty="0">
                <a:solidFill>
                  <a:srgbClr val="C00000"/>
                </a:solidFill>
                <a:latin typeface="Calibri" panose="020F0502020204030204"/>
              </a:rPr>
              <a:t>Speaker Application is open!  </a:t>
            </a:r>
          </a:p>
          <a:p>
            <a:pPr algn="ctr">
              <a:lnSpc>
                <a:spcPct val="100000"/>
              </a:lnSpc>
              <a:spcBef>
                <a:spcPts val="0"/>
              </a:spcBef>
              <a:spcAft>
                <a:spcPts val="600"/>
              </a:spcAft>
              <a:buClr>
                <a:srgbClr val="5B9BD5"/>
              </a:buClr>
            </a:pPr>
            <a:r>
              <a:rPr lang="en-US" sz="3200" b="1" dirty="0">
                <a:solidFill>
                  <a:srgbClr val="C00000"/>
                </a:solidFill>
                <a:latin typeface="Calibri" panose="020F0502020204030204"/>
              </a:rPr>
              <a:t>Registration is open! </a:t>
            </a:r>
          </a:p>
          <a:p>
            <a:pPr algn="ctr">
              <a:lnSpc>
                <a:spcPct val="100000"/>
              </a:lnSpc>
              <a:spcBef>
                <a:spcPts val="0"/>
              </a:spcBef>
              <a:spcAft>
                <a:spcPts val="600"/>
              </a:spcAft>
              <a:buClr>
                <a:srgbClr val="5B9BD5"/>
              </a:buClr>
            </a:pPr>
            <a:r>
              <a:rPr lang="en-US" sz="2400" b="1" dirty="0">
                <a:solidFill>
                  <a:srgbClr val="C00000"/>
                </a:solidFill>
                <a:latin typeface="Calibri" panose="020F0502020204030204"/>
              </a:rPr>
              <a:t>We need your help on the Planning Team!</a:t>
            </a:r>
          </a:p>
          <a:p>
            <a:pPr algn="ctr">
              <a:lnSpc>
                <a:spcPct val="100000"/>
              </a:lnSpc>
              <a:spcBef>
                <a:spcPts val="0"/>
              </a:spcBef>
              <a:spcAft>
                <a:spcPts val="600"/>
              </a:spcAft>
              <a:buClr>
                <a:srgbClr val="5B9BD5"/>
              </a:buClr>
            </a:pPr>
            <a:r>
              <a:rPr lang="en-US" sz="2400" b="1" dirty="0">
                <a:solidFill>
                  <a:srgbClr val="C00000"/>
                </a:solidFill>
                <a:latin typeface="Calibri" panose="020F0502020204030204"/>
              </a:rPr>
              <a:t>Visit </a:t>
            </a:r>
            <a:r>
              <a:rPr lang="en-US" sz="4000" b="1" dirty="0">
                <a:solidFill>
                  <a:srgbClr val="C00000"/>
                </a:solidFill>
                <a:latin typeface="Calibri" panose="020F0502020204030204"/>
              </a:rPr>
              <a:t>tcbaf.org</a:t>
            </a:r>
            <a:endParaRPr lang="en-US" sz="2400" b="1" dirty="0">
              <a:solidFill>
                <a:srgbClr val="C00000"/>
              </a:solidFill>
              <a:latin typeface="Calibri" panose="020F0502020204030204"/>
            </a:endParaRPr>
          </a:p>
          <a:p>
            <a:pPr algn="ctr">
              <a:lnSpc>
                <a:spcPct val="100000"/>
              </a:lnSpc>
              <a:spcBef>
                <a:spcPts val="0"/>
              </a:spcBef>
              <a:spcAft>
                <a:spcPts val="600"/>
              </a:spcAft>
              <a:buClr>
                <a:srgbClr val="5B9BD5"/>
              </a:buClr>
            </a:pPr>
            <a:r>
              <a:rPr lang="en-US" sz="2400" b="1" dirty="0">
                <a:solidFill>
                  <a:srgbClr val="C00000"/>
                </a:solidFill>
                <a:latin typeface="Calibri" panose="020F0502020204030204"/>
              </a:rPr>
              <a:t> </a:t>
            </a:r>
          </a:p>
        </p:txBody>
      </p:sp>
      <p:sp>
        <p:nvSpPr>
          <p:cNvPr id="5" name="Title 3">
            <a:extLst>
              <a:ext uri="{FF2B5EF4-FFF2-40B4-BE49-F238E27FC236}">
                <a16:creationId xmlns:a16="http://schemas.microsoft.com/office/drawing/2014/main" id="{0EE98542-7A30-4738-850B-1C4AFFF8F666}"/>
              </a:ext>
            </a:extLst>
          </p:cNvPr>
          <p:cNvSpPr txBox="1">
            <a:spLocks/>
          </p:cNvSpPr>
          <p:nvPr/>
        </p:nvSpPr>
        <p:spPr>
          <a:xfrm>
            <a:off x="1713798" y="198438"/>
            <a:ext cx="8343014"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199FDA"/>
                </a:solidFill>
                <a:latin typeface="Calibri Light" panose="020F0302020204030204"/>
              </a:rPr>
              <a:t>The Business Architecture Summit</a:t>
            </a:r>
          </a:p>
        </p:txBody>
      </p:sp>
    </p:spTree>
    <p:extLst>
      <p:ext uri="{BB962C8B-B14F-4D97-AF65-F5344CB8AC3E}">
        <p14:creationId xmlns:p14="http://schemas.microsoft.com/office/powerpoint/2010/main" val="239932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Strategy to Execution</a:t>
            </a:r>
          </a:p>
        </p:txBody>
      </p:sp>
      <p:sp>
        <p:nvSpPr>
          <p:cNvPr id="3" name="Content Placeholder 2"/>
          <p:cNvSpPr>
            <a:spLocks noGrp="1"/>
          </p:cNvSpPr>
          <p:nvPr>
            <p:ph type="subTitle" idx="1"/>
          </p:nvPr>
        </p:nvSpPr>
        <p:spPr>
          <a:xfrm>
            <a:off x="1065212" y="3403600"/>
            <a:ext cx="5791200" cy="1397000"/>
          </a:xfrm>
        </p:spPr>
        <p:txBody>
          <a:bodyPr/>
          <a:lstStyle/>
          <a:p>
            <a:r>
              <a:rPr lang="en-US" dirty="0"/>
              <a:t>Special Interest Group (SIG) </a:t>
            </a:r>
          </a:p>
          <a:p>
            <a:r>
              <a:rPr lang="en-US" dirty="0"/>
              <a:t>Report Out</a:t>
            </a:r>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Objectives</a:t>
            </a:r>
            <a:endParaRPr lang="en-US" dirty="0"/>
          </a:p>
        </p:txBody>
      </p:sp>
      <p:sp>
        <p:nvSpPr>
          <p:cNvPr id="3" name="Content Placeholder 2"/>
          <p:cNvSpPr>
            <a:spLocks noGrp="1"/>
          </p:cNvSpPr>
          <p:nvPr>
            <p:ph idx="1"/>
          </p:nvPr>
        </p:nvSpPr>
        <p:spPr/>
        <p:txBody>
          <a:bodyPr>
            <a:normAutofit/>
          </a:bodyPr>
          <a:lstStyle/>
          <a:p>
            <a:r>
              <a:rPr lang="en-US" sz="2400" dirty="0" smtClean="0"/>
              <a:t>Review SIG work to date</a:t>
            </a:r>
          </a:p>
          <a:p>
            <a:r>
              <a:rPr lang="en-US" sz="2400" dirty="0" smtClean="0"/>
              <a:t>Gather input on thought for the toolkit you’d like to see by the time we have the Summit in November</a:t>
            </a:r>
          </a:p>
          <a:p>
            <a:r>
              <a:rPr lang="en-US" sz="2400" dirty="0" smtClean="0"/>
              <a:t>Conduct a break-out exercise to discuss how to overcome common challenges that you might face in your organization</a:t>
            </a:r>
            <a:endParaRPr lang="en-US" sz="2400" dirty="0"/>
          </a:p>
        </p:txBody>
      </p:sp>
    </p:spTree>
    <p:extLst>
      <p:ext uri="{BB962C8B-B14F-4D97-AF65-F5344CB8AC3E}">
        <p14:creationId xmlns:p14="http://schemas.microsoft.com/office/powerpoint/2010/main" val="95225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5E7950-EF09-4CA1-AA89-28190E5ADC89}"/>
              </a:ext>
            </a:extLst>
          </p:cNvPr>
          <p:cNvSpPr/>
          <p:nvPr/>
        </p:nvSpPr>
        <p:spPr>
          <a:xfrm>
            <a:off x="912812" y="2819400"/>
            <a:ext cx="9372600" cy="2438400"/>
          </a:xfrm>
          <a:prstGeom prst="rect">
            <a:avLst/>
          </a:prstGeom>
          <a:noFill/>
          <a:ln w="38100">
            <a:solidFill>
              <a:srgbClr val="5EA4D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Strategy to Execution</a:t>
            </a:r>
          </a:p>
        </p:txBody>
      </p:sp>
      <p:sp>
        <p:nvSpPr>
          <p:cNvPr id="3" name="Content Placeholder 2"/>
          <p:cNvSpPr>
            <a:spLocks noGrp="1"/>
          </p:cNvSpPr>
          <p:nvPr>
            <p:ph idx="1"/>
          </p:nvPr>
        </p:nvSpPr>
        <p:spPr/>
        <p:txBody>
          <a:bodyPr anchor="ctr">
            <a:normAutofit/>
          </a:bodyPr>
          <a:lstStyle/>
          <a:p>
            <a:pPr marL="45720" indent="0">
              <a:buNone/>
            </a:pPr>
            <a:r>
              <a:rPr lang="en-US" sz="2800" dirty="0"/>
              <a:t>Defined:</a:t>
            </a:r>
          </a:p>
          <a:p>
            <a:pPr marL="45720" indent="0">
              <a:buNone/>
            </a:pPr>
            <a:r>
              <a:rPr lang="en-US" sz="2800" dirty="0"/>
              <a:t>The value stream that allows </a:t>
            </a:r>
            <a:r>
              <a:rPr lang="en-US" sz="2800" dirty="0" smtClean="0"/>
              <a:t>an </a:t>
            </a:r>
            <a:r>
              <a:rPr lang="en-US" sz="2800" dirty="0"/>
              <a:t>organization to articulate its strategy, plan its necessary changes, and ensure successful strategic execution</a:t>
            </a:r>
          </a:p>
        </p:txBody>
      </p:sp>
      <p:sp>
        <p:nvSpPr>
          <p:cNvPr id="4" name="Rectangle 3"/>
          <p:cNvSpPr/>
          <p:nvPr/>
        </p:nvSpPr>
        <p:spPr>
          <a:xfrm>
            <a:off x="5973225" y="3244334"/>
            <a:ext cx="242374" cy="369332"/>
          </a:xfrm>
          <a:prstGeom prst="rect">
            <a:avLst/>
          </a:prstGeom>
        </p:spPr>
        <p:txBody>
          <a:bodyPr wrap="none">
            <a:spAutoFit/>
          </a:bodyPr>
          <a:lstStyle/>
          <a:p>
            <a:r>
              <a:rPr lang="en-US" dirty="0"/>
              <a:t> </a:t>
            </a:r>
          </a:p>
        </p:txBody>
      </p:sp>
      <p:sp>
        <p:nvSpPr>
          <p:cNvPr id="5" name="Rectangle 4"/>
          <p:cNvSpPr/>
          <p:nvPr/>
        </p:nvSpPr>
        <p:spPr>
          <a:xfrm>
            <a:off x="5973225"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18760878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1065212" y="533400"/>
            <a:ext cx="8686801" cy="10668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chemeClr val="accent1"/>
              </a:buClr>
              <a:buSzPts val="3600"/>
              <a:buFont typeface="Century Gothic"/>
              <a:buNone/>
            </a:pPr>
            <a:r>
              <a:rPr lang="en-US" sz="3600" b="1" i="0" u="none" strike="noStrike" cap="none">
                <a:solidFill>
                  <a:schemeClr val="accent1"/>
                </a:solidFill>
                <a:latin typeface="Century Gothic"/>
                <a:ea typeface="Century Gothic"/>
                <a:cs typeface="Century Gothic"/>
                <a:sym typeface="Century Gothic"/>
              </a:rPr>
              <a:t>Overview</a:t>
            </a:r>
            <a:endParaRPr/>
          </a:p>
        </p:txBody>
      </p:sp>
      <p:sp>
        <p:nvSpPr>
          <p:cNvPr id="81" name="Google Shape;81;p12"/>
          <p:cNvSpPr txBox="1">
            <a:spLocks noGrp="1"/>
          </p:cNvSpPr>
          <p:nvPr>
            <p:ph type="body" idx="1"/>
          </p:nvPr>
        </p:nvSpPr>
        <p:spPr>
          <a:xfrm>
            <a:off x="1065212" y="1828800"/>
            <a:ext cx="8686801" cy="4648200"/>
          </a:xfrm>
          <a:prstGeom prst="rect">
            <a:avLst/>
          </a:prstGeom>
          <a:noFill/>
          <a:ln>
            <a:noFill/>
          </a:ln>
        </p:spPr>
        <p:txBody>
          <a:bodyPr spcFirstLastPara="1" wrap="square" lIns="91425" tIns="45700" rIns="91425" bIns="45700" anchor="t" anchorCtr="0">
            <a:noAutofit/>
          </a:bodyPr>
          <a:lstStyle/>
          <a:p>
            <a:pPr marL="274320" marR="0" lvl="0" indent="-228600" algn="l" rtl="0">
              <a:lnSpc>
                <a:spcPct val="90000"/>
              </a:lnSpc>
              <a:spcBef>
                <a:spcPts val="0"/>
              </a:spcBef>
              <a:spcAft>
                <a:spcPts val="0"/>
              </a:spcAft>
              <a:buClr>
                <a:srgbClr val="595959"/>
              </a:buClr>
              <a:buSzPts val="1600"/>
              <a:buFont typeface="Arial"/>
              <a:buChar char="•"/>
            </a:pPr>
            <a:r>
              <a:rPr lang="en-US" sz="2000" b="0" i="0" u="none" strike="noStrike" cap="none">
                <a:solidFill>
                  <a:schemeClr val="dk1"/>
                </a:solidFill>
                <a:latin typeface="Palatino Linotype"/>
                <a:ea typeface="Palatino Linotype"/>
                <a:cs typeface="Palatino Linotype"/>
                <a:sym typeface="Palatino Linotype"/>
              </a:rPr>
              <a:t>Strategy to Execution is focused on improving an organization’s </a:t>
            </a:r>
            <a:r>
              <a:rPr lang="en-US"/>
              <a:t>strategic effectiveness</a:t>
            </a:r>
            <a:r>
              <a:rPr lang="en-US" sz="2000" b="0" i="0" u="none" strike="noStrike" cap="none">
                <a:solidFill>
                  <a:schemeClr val="dk1"/>
                </a:solidFill>
                <a:latin typeface="Palatino Linotype"/>
                <a:ea typeface="Palatino Linotype"/>
                <a:cs typeface="Palatino Linotype"/>
                <a:sym typeface="Palatino Linotype"/>
              </a:rPr>
              <a:t> by assessing and improving </a:t>
            </a:r>
            <a:r>
              <a:rPr lang="en-US"/>
              <a:t>the</a:t>
            </a:r>
            <a:r>
              <a:rPr lang="en-US" sz="2000" b="0" i="0" u="none" strike="noStrike" cap="none">
                <a:solidFill>
                  <a:schemeClr val="dk1"/>
                </a:solidFill>
                <a:latin typeface="Palatino Linotype"/>
                <a:ea typeface="Palatino Linotype"/>
                <a:cs typeface="Palatino Linotype"/>
                <a:sym typeface="Palatino Linotype"/>
              </a:rPr>
              <a:t> organization’s business capabilities… </a:t>
            </a:r>
            <a:endParaRPr/>
          </a:p>
          <a:p>
            <a:pPr marL="594360" marR="0" lvl="1" indent="-228600" algn="l" rtl="0">
              <a:lnSpc>
                <a:spcPct val="90000"/>
              </a:lnSpc>
              <a:spcBef>
                <a:spcPts val="1000"/>
              </a:spcBef>
              <a:spcAft>
                <a:spcPts val="0"/>
              </a:spcAft>
              <a:buClr>
                <a:srgbClr val="595959"/>
              </a:buClr>
              <a:buSzPts val="1440"/>
              <a:buFont typeface="Arial"/>
              <a:buChar char="•"/>
            </a:pPr>
            <a:r>
              <a:rPr lang="en-US" sz="1800" b="0" i="0" u="none" strike="noStrike" cap="none">
                <a:solidFill>
                  <a:schemeClr val="dk1"/>
                </a:solidFill>
                <a:latin typeface="Palatino Linotype"/>
                <a:ea typeface="Palatino Linotype"/>
                <a:cs typeface="Palatino Linotype"/>
                <a:sym typeface="Palatino Linotype"/>
              </a:rPr>
              <a:t>These capabilities are supported by the organization’s underlying operating model across </a:t>
            </a:r>
            <a:r>
              <a:rPr lang="en-US"/>
              <a:t>human capital</a:t>
            </a:r>
            <a:r>
              <a:rPr lang="en-US" sz="1800" b="0" i="0" u="none" strike="noStrike" cap="none">
                <a:solidFill>
                  <a:schemeClr val="dk1"/>
                </a:solidFill>
                <a:latin typeface="Palatino Linotype"/>
                <a:ea typeface="Palatino Linotype"/>
                <a:cs typeface="Palatino Linotype"/>
                <a:sym typeface="Palatino Linotype"/>
              </a:rPr>
              <a:t>, </a:t>
            </a:r>
            <a:r>
              <a:rPr lang="en-US"/>
              <a:t>p</a:t>
            </a:r>
            <a:r>
              <a:rPr lang="en-US" sz="1800" b="0" i="0" u="none" strike="noStrike" cap="none">
                <a:solidFill>
                  <a:schemeClr val="dk1"/>
                </a:solidFill>
                <a:latin typeface="Palatino Linotype"/>
                <a:ea typeface="Palatino Linotype"/>
                <a:cs typeface="Palatino Linotype"/>
                <a:sym typeface="Palatino Linotype"/>
              </a:rPr>
              <a:t>rocess, </a:t>
            </a:r>
            <a:r>
              <a:rPr lang="en-US"/>
              <a:t>t</a:t>
            </a:r>
            <a:r>
              <a:rPr lang="en-US" sz="1800" b="0" i="0" u="none" strike="noStrike" cap="none">
                <a:solidFill>
                  <a:schemeClr val="dk1"/>
                </a:solidFill>
                <a:latin typeface="Palatino Linotype"/>
                <a:ea typeface="Palatino Linotype"/>
                <a:cs typeface="Palatino Linotype"/>
                <a:sym typeface="Palatino Linotype"/>
              </a:rPr>
              <a:t>echnology, and </a:t>
            </a:r>
            <a:r>
              <a:rPr lang="en-US"/>
              <a:t>i</a:t>
            </a:r>
            <a:r>
              <a:rPr lang="en-US" sz="1800" b="0" i="0" u="none" strike="noStrike" cap="none">
                <a:solidFill>
                  <a:schemeClr val="dk1"/>
                </a:solidFill>
                <a:latin typeface="Palatino Linotype"/>
                <a:ea typeface="Palatino Linotype"/>
                <a:cs typeface="Palatino Linotype"/>
                <a:sym typeface="Palatino Linotype"/>
              </a:rPr>
              <a:t>nformation </a:t>
            </a:r>
            <a:r>
              <a:rPr lang="en-US"/>
              <a:t>assets</a:t>
            </a:r>
            <a:endParaRPr/>
          </a:p>
          <a:p>
            <a:pPr marL="274320" marR="0" lvl="0" indent="-228600" algn="l" rtl="0">
              <a:lnSpc>
                <a:spcPct val="90000"/>
              </a:lnSpc>
              <a:spcBef>
                <a:spcPts val="1800"/>
              </a:spcBef>
              <a:spcAft>
                <a:spcPts val="0"/>
              </a:spcAft>
              <a:buClr>
                <a:srgbClr val="595959"/>
              </a:buClr>
              <a:buSzPts val="1600"/>
              <a:buFont typeface="Arial"/>
              <a:buChar char="•"/>
            </a:pPr>
            <a:r>
              <a:rPr lang="en-US" sz="2000" b="0" i="0" u="none" strike="noStrike" cap="none">
                <a:solidFill>
                  <a:schemeClr val="dk1"/>
                </a:solidFill>
                <a:latin typeface="Palatino Linotype"/>
                <a:ea typeface="Palatino Linotype"/>
                <a:cs typeface="Palatino Linotype"/>
                <a:sym typeface="Palatino Linotype"/>
              </a:rPr>
              <a:t>Capabilities (the WHAT) of an organization and operating m</a:t>
            </a:r>
            <a:r>
              <a:rPr lang="en-US"/>
              <a:t>odel (the HOW) </a:t>
            </a:r>
            <a:r>
              <a:rPr lang="en-US" sz="2000" b="0" i="0" u="none" strike="noStrike" cap="none">
                <a:solidFill>
                  <a:schemeClr val="dk1"/>
                </a:solidFill>
                <a:latin typeface="Palatino Linotype"/>
                <a:ea typeface="Palatino Linotype"/>
                <a:cs typeface="Palatino Linotype"/>
                <a:sym typeface="Palatino Linotype"/>
              </a:rPr>
              <a:t>are </a:t>
            </a:r>
            <a:r>
              <a:rPr lang="en-US" sz="2000" b="0" i="1" u="none" strike="noStrike" cap="none">
                <a:solidFill>
                  <a:schemeClr val="dk1"/>
                </a:solidFill>
                <a:latin typeface="Palatino Linotype"/>
                <a:ea typeface="Palatino Linotype"/>
                <a:cs typeface="Palatino Linotype"/>
                <a:sym typeface="Palatino Linotype"/>
              </a:rPr>
              <a:t>relatively</a:t>
            </a:r>
            <a:r>
              <a:rPr lang="en-US" sz="2000" b="0" i="0" u="none" strike="noStrike" cap="none">
                <a:solidFill>
                  <a:schemeClr val="dk1"/>
                </a:solidFill>
                <a:latin typeface="Palatino Linotype"/>
                <a:ea typeface="Palatino Linotype"/>
                <a:cs typeface="Palatino Linotype"/>
                <a:sym typeface="Palatino Linotype"/>
              </a:rPr>
              <a:t> consistent year-over-year and provide a platform for analysis and continuous improvement that is </a:t>
            </a:r>
            <a:r>
              <a:rPr lang="en-US" sz="2000" b="0" i="1" u="none" strike="noStrike" cap="none">
                <a:solidFill>
                  <a:schemeClr val="dk1"/>
                </a:solidFill>
                <a:latin typeface="Palatino Linotype"/>
                <a:ea typeface="Palatino Linotype"/>
                <a:cs typeface="Palatino Linotype"/>
                <a:sym typeface="Palatino Linotype"/>
              </a:rPr>
              <a:t>relatively</a:t>
            </a:r>
            <a:r>
              <a:rPr lang="en-US" sz="2000" b="0" i="0" u="none" strike="noStrike" cap="none">
                <a:solidFill>
                  <a:schemeClr val="dk1"/>
                </a:solidFill>
                <a:latin typeface="Palatino Linotype"/>
                <a:ea typeface="Palatino Linotype"/>
                <a:cs typeface="Palatino Linotype"/>
                <a:sym typeface="Palatino Linotype"/>
              </a:rPr>
              <a:t> consistent</a:t>
            </a:r>
            <a:r>
              <a:rPr lang="en-US"/>
              <a:t>;</a:t>
            </a:r>
            <a:endParaRPr/>
          </a:p>
          <a:p>
            <a:pPr marL="274320" marR="0" lvl="0" indent="-228600" algn="l" rtl="0">
              <a:lnSpc>
                <a:spcPct val="90000"/>
              </a:lnSpc>
              <a:spcBef>
                <a:spcPts val="1800"/>
              </a:spcBef>
              <a:spcAft>
                <a:spcPts val="0"/>
              </a:spcAft>
              <a:buClr>
                <a:srgbClr val="595959"/>
              </a:buClr>
              <a:buSzPts val="1600"/>
              <a:buFont typeface="Arial"/>
              <a:buChar char="•"/>
            </a:pPr>
            <a:r>
              <a:rPr lang="en-US" sz="2000" b="0" i="0" u="none" strike="noStrike" cap="none">
                <a:solidFill>
                  <a:schemeClr val="dk1"/>
                </a:solidFill>
                <a:latin typeface="Palatino Linotype"/>
                <a:ea typeface="Palatino Linotype"/>
                <a:cs typeface="Palatino Linotype"/>
                <a:sym typeface="Palatino Linotype"/>
              </a:rPr>
              <a:t>Whereas…</a:t>
            </a:r>
            <a:br>
              <a:rPr lang="en-US" sz="2000" b="0" i="0" u="none" strike="noStrike" cap="none">
                <a:solidFill>
                  <a:schemeClr val="dk1"/>
                </a:solidFill>
                <a:latin typeface="Palatino Linotype"/>
                <a:ea typeface="Palatino Linotype"/>
                <a:cs typeface="Palatino Linotype"/>
                <a:sym typeface="Palatino Linotype"/>
              </a:rPr>
            </a:br>
            <a:endParaRPr sz="900" b="0" i="0" u="none" strike="noStrike" cap="none">
              <a:solidFill>
                <a:schemeClr val="dk1"/>
              </a:solidFill>
              <a:latin typeface="Palatino Linotype"/>
              <a:ea typeface="Palatino Linotype"/>
              <a:cs typeface="Palatino Linotype"/>
              <a:sym typeface="Palatino Linotype"/>
            </a:endParaRPr>
          </a:p>
          <a:p>
            <a:pPr marL="548640" marR="0" lvl="2" indent="0" algn="l" rtl="0">
              <a:lnSpc>
                <a:spcPct val="90000"/>
              </a:lnSpc>
              <a:spcBef>
                <a:spcPts val="600"/>
              </a:spcBef>
              <a:spcAft>
                <a:spcPts val="0"/>
              </a:spcAft>
              <a:buClr>
                <a:srgbClr val="595959"/>
              </a:buClr>
              <a:buSzPts val="1600"/>
              <a:buFont typeface="Arial"/>
              <a:buNone/>
            </a:pPr>
            <a:r>
              <a:rPr lang="en-US" sz="2000" b="0" i="1" u="none" strike="noStrike" cap="none">
                <a:solidFill>
                  <a:schemeClr val="dk1"/>
                </a:solidFill>
                <a:latin typeface="Palatino Linotype"/>
                <a:ea typeface="Palatino Linotype"/>
                <a:cs typeface="Palatino Linotype"/>
                <a:sym typeface="Palatino Linotype"/>
              </a:rPr>
              <a:t>An organization’s strategy is often either poorly articulated or in a state of flux; it is more practical to focus on </a:t>
            </a:r>
            <a:r>
              <a:rPr lang="en-US" sz="2000" i="1"/>
              <a:t>the organization</a:t>
            </a:r>
            <a:r>
              <a:rPr lang="en-US" sz="2000" b="0" i="1" u="none" strike="noStrike" cap="none">
                <a:solidFill>
                  <a:schemeClr val="dk1"/>
                </a:solidFill>
                <a:latin typeface="Palatino Linotype"/>
                <a:ea typeface="Palatino Linotype"/>
                <a:cs typeface="Palatino Linotype"/>
                <a:sym typeface="Palatino Linotype"/>
              </a:rPr>
              <a:t>’s capabilities and constituent operating model.</a:t>
            </a:r>
            <a:br>
              <a:rPr lang="en-US" sz="2000" b="0" i="1" u="none" strike="noStrike" cap="none">
                <a:solidFill>
                  <a:schemeClr val="dk1"/>
                </a:solidFill>
                <a:latin typeface="Palatino Linotype"/>
                <a:ea typeface="Palatino Linotype"/>
                <a:cs typeface="Palatino Linotype"/>
                <a:sym typeface="Palatino Linotype"/>
              </a:rPr>
            </a:br>
            <a:endParaRPr sz="1100" b="0" i="1" u="none" strike="noStrike" cap="none">
              <a:solidFill>
                <a:schemeClr val="dk1"/>
              </a:solidFill>
              <a:latin typeface="Palatino Linotype"/>
              <a:ea typeface="Palatino Linotype"/>
              <a:cs typeface="Palatino Linotype"/>
              <a:sym typeface="Palatino Linotype"/>
            </a:endParaRPr>
          </a:p>
          <a:p>
            <a:pPr marL="548640" marR="0" lvl="2" indent="0" algn="l" rtl="0">
              <a:lnSpc>
                <a:spcPct val="90000"/>
              </a:lnSpc>
              <a:spcBef>
                <a:spcPts val="600"/>
              </a:spcBef>
              <a:spcAft>
                <a:spcPts val="0"/>
              </a:spcAft>
              <a:buClr>
                <a:srgbClr val="595959"/>
              </a:buClr>
              <a:buSzPts val="1280"/>
              <a:buFont typeface="Arial"/>
              <a:buNone/>
            </a:pPr>
            <a:r>
              <a:rPr lang="en-US" sz="1600" b="0" i="0" u="none" strike="noStrike" cap="none">
                <a:solidFill>
                  <a:schemeClr val="dk1"/>
                </a:solidFill>
                <a:latin typeface="Palatino Linotype"/>
                <a:ea typeface="Palatino Linotype"/>
                <a:cs typeface="Palatino Linotype"/>
                <a:sym typeface="Palatino Linotype"/>
              </a:rPr>
              <a:t>-- Ross, Weill and Robertson, </a:t>
            </a:r>
            <a:r>
              <a:rPr lang="en-US" sz="1600" b="0" i="1" u="none" strike="noStrike" cap="none">
                <a:solidFill>
                  <a:schemeClr val="dk1"/>
                </a:solidFill>
                <a:latin typeface="Palatino Linotype"/>
                <a:ea typeface="Palatino Linotype"/>
                <a:cs typeface="Palatino Linotype"/>
                <a:sym typeface="Palatino Linotype"/>
              </a:rPr>
              <a:t>Enterprise Architecture as Strategy (paraphrased)</a:t>
            </a:r>
            <a:endParaRPr sz="1600" b="0" i="0" u="none" strike="noStrike" cap="none">
              <a:solidFill>
                <a:schemeClr val="dk1"/>
              </a:solidFill>
              <a:latin typeface="Palatino Linotype"/>
              <a:ea typeface="Palatino Linotype"/>
              <a:cs typeface="Palatino Linotype"/>
              <a:sym typeface="Palatino Linotype"/>
            </a:endParaRPr>
          </a:p>
          <a:p>
            <a:pPr marL="274320" marR="0" lvl="0" indent="-127000" algn="l" rtl="0">
              <a:lnSpc>
                <a:spcPct val="90000"/>
              </a:lnSpc>
              <a:spcBef>
                <a:spcPts val="1800"/>
              </a:spcBef>
              <a:spcAft>
                <a:spcPts val="0"/>
              </a:spcAft>
              <a:buClr>
                <a:srgbClr val="595959"/>
              </a:buClr>
              <a:buSzPts val="1600"/>
              <a:buFont typeface="Arial"/>
              <a:buNone/>
            </a:pPr>
            <a:endParaRPr sz="2000" b="0" i="0" u="none" strike="noStrike" cap="none">
              <a:solidFill>
                <a:schemeClr val="dk1"/>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261210013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2"/>
          <p:cNvSpPr/>
          <p:nvPr/>
        </p:nvSpPr>
        <p:spPr>
          <a:xfrm>
            <a:off x="2999275" y="3365500"/>
            <a:ext cx="5034000" cy="1195800"/>
          </a:xfrm>
          <a:prstGeom prst="roundRect">
            <a:avLst>
              <a:gd name="adj" fmla="val 16667"/>
            </a:avLst>
          </a:prstGeom>
          <a:solidFill>
            <a:srgbClr val="D9D2E9"/>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ctr" rtl="0">
              <a:spcBef>
                <a:spcPts val="0"/>
              </a:spcBef>
              <a:spcAft>
                <a:spcPts val="0"/>
              </a:spcAft>
              <a:buNone/>
            </a:pPr>
            <a:r>
              <a:rPr lang="en-US" sz="2400"/>
              <a:t>capabilities</a:t>
            </a:r>
            <a:endParaRPr sz="2400"/>
          </a:p>
        </p:txBody>
      </p:sp>
      <p:sp>
        <p:nvSpPr>
          <p:cNvPr id="81" name="Google Shape;81;p12"/>
          <p:cNvSpPr txBox="1">
            <a:spLocks noGrp="1"/>
          </p:cNvSpPr>
          <p:nvPr>
            <p:ph type="title"/>
          </p:nvPr>
        </p:nvSpPr>
        <p:spPr>
          <a:xfrm>
            <a:off x="1065212" y="533400"/>
            <a:ext cx="8686801" cy="10668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chemeClr val="accent1"/>
              </a:buClr>
              <a:buSzPts val="3600"/>
              <a:buFont typeface="Century Gothic"/>
              <a:buNone/>
            </a:pPr>
            <a:r>
              <a:rPr lang="en-US" sz="3600" b="1" i="0" u="none" strike="noStrike" cap="none">
                <a:solidFill>
                  <a:schemeClr val="accent1"/>
                </a:solidFill>
                <a:latin typeface="Century Gothic"/>
                <a:ea typeface="Century Gothic"/>
                <a:cs typeface="Century Gothic"/>
                <a:sym typeface="Century Gothic"/>
              </a:rPr>
              <a:t>Overview</a:t>
            </a:r>
            <a:endParaRPr/>
          </a:p>
        </p:txBody>
      </p:sp>
      <p:sp>
        <p:nvSpPr>
          <p:cNvPr id="82" name="Google Shape;82;p12"/>
          <p:cNvSpPr/>
          <p:nvPr/>
        </p:nvSpPr>
        <p:spPr>
          <a:xfrm>
            <a:off x="2999275" y="1917700"/>
            <a:ext cx="5034000" cy="859500"/>
          </a:xfrm>
          <a:prstGeom prst="roundRect">
            <a:avLst>
              <a:gd name="adj" fmla="val 16667"/>
            </a:avLst>
          </a:prstGeom>
          <a:solidFill>
            <a:srgbClr val="F4CC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US" sz="2400"/>
              <a:t>strategy</a:t>
            </a:r>
            <a:endParaRPr sz="2400"/>
          </a:p>
        </p:txBody>
      </p:sp>
      <p:sp>
        <p:nvSpPr>
          <p:cNvPr id="83" name="Google Shape;83;p12"/>
          <p:cNvSpPr/>
          <p:nvPr/>
        </p:nvSpPr>
        <p:spPr>
          <a:xfrm>
            <a:off x="3151100" y="3456325"/>
            <a:ext cx="1087500" cy="666600"/>
          </a:xfrm>
          <a:prstGeom prst="roundRect">
            <a:avLst>
              <a:gd name="adj" fmla="val 16667"/>
            </a:avLst>
          </a:prstGeom>
          <a:solidFill>
            <a:srgbClr val="B4A7D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Google Shape;84;p12"/>
          <p:cNvSpPr/>
          <p:nvPr/>
        </p:nvSpPr>
        <p:spPr>
          <a:xfrm>
            <a:off x="4370300" y="3456325"/>
            <a:ext cx="1087500" cy="666600"/>
          </a:xfrm>
          <a:prstGeom prst="roundRect">
            <a:avLst>
              <a:gd name="adj" fmla="val 16667"/>
            </a:avLst>
          </a:prstGeom>
          <a:solidFill>
            <a:srgbClr val="B4A7D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Google Shape;85;p12"/>
          <p:cNvSpPr/>
          <p:nvPr/>
        </p:nvSpPr>
        <p:spPr>
          <a:xfrm>
            <a:off x="5589500" y="3456325"/>
            <a:ext cx="1087500" cy="666600"/>
          </a:xfrm>
          <a:prstGeom prst="roundRect">
            <a:avLst>
              <a:gd name="adj" fmla="val 16667"/>
            </a:avLst>
          </a:prstGeom>
          <a:solidFill>
            <a:srgbClr val="B4A7D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Google Shape;86;p12"/>
          <p:cNvSpPr/>
          <p:nvPr/>
        </p:nvSpPr>
        <p:spPr>
          <a:xfrm>
            <a:off x="6808700" y="3456325"/>
            <a:ext cx="1087500" cy="666600"/>
          </a:xfrm>
          <a:prstGeom prst="roundRect">
            <a:avLst>
              <a:gd name="adj" fmla="val 16667"/>
            </a:avLst>
          </a:prstGeom>
          <a:solidFill>
            <a:srgbClr val="B4A7D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Google Shape;87;p12"/>
          <p:cNvSpPr/>
          <p:nvPr/>
        </p:nvSpPr>
        <p:spPr>
          <a:xfrm>
            <a:off x="2999275" y="5194300"/>
            <a:ext cx="5034000" cy="859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a:t>operating model</a:t>
            </a:r>
            <a:endParaRPr sz="2400"/>
          </a:p>
        </p:txBody>
      </p:sp>
      <p:sp>
        <p:nvSpPr>
          <p:cNvPr id="88" name="Google Shape;88;p12"/>
          <p:cNvSpPr txBox="1"/>
          <p:nvPr/>
        </p:nvSpPr>
        <p:spPr>
          <a:xfrm>
            <a:off x="379825" y="2146300"/>
            <a:ext cx="2192400" cy="47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i="1"/>
              <a:t>relatively dynamic</a:t>
            </a:r>
            <a:endParaRPr sz="1800" i="1"/>
          </a:p>
        </p:txBody>
      </p:sp>
      <p:sp>
        <p:nvSpPr>
          <p:cNvPr id="89" name="Google Shape;89;p12"/>
          <p:cNvSpPr txBox="1"/>
          <p:nvPr/>
        </p:nvSpPr>
        <p:spPr>
          <a:xfrm>
            <a:off x="379825" y="3670300"/>
            <a:ext cx="2192400" cy="76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i="1"/>
              <a:t>relatively static /</a:t>
            </a:r>
            <a:endParaRPr sz="1800" i="1"/>
          </a:p>
          <a:p>
            <a:pPr marL="0" lvl="0" indent="0" algn="ctr" rtl="0">
              <a:spcBef>
                <a:spcPts val="0"/>
              </a:spcBef>
              <a:spcAft>
                <a:spcPts val="0"/>
              </a:spcAft>
              <a:buNone/>
            </a:pPr>
            <a:r>
              <a:rPr lang="en-US" sz="1800" i="1"/>
              <a:t>transitional</a:t>
            </a:r>
            <a:endParaRPr sz="1800" i="1"/>
          </a:p>
        </p:txBody>
      </p:sp>
      <p:sp>
        <p:nvSpPr>
          <p:cNvPr id="90" name="Google Shape;90;p12"/>
          <p:cNvSpPr txBox="1"/>
          <p:nvPr/>
        </p:nvSpPr>
        <p:spPr>
          <a:xfrm>
            <a:off x="550325" y="5412100"/>
            <a:ext cx="2192400" cy="4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i="1"/>
              <a:t>relatively static</a:t>
            </a:r>
            <a:endParaRPr sz="1800" i="1"/>
          </a:p>
        </p:txBody>
      </p:sp>
      <p:sp>
        <p:nvSpPr>
          <p:cNvPr id="91" name="Google Shape;91;p12"/>
          <p:cNvSpPr/>
          <p:nvPr/>
        </p:nvSpPr>
        <p:spPr>
          <a:xfrm>
            <a:off x="4686200" y="2894050"/>
            <a:ext cx="771600" cy="354600"/>
          </a:xfrm>
          <a:prstGeom prst="downArrow">
            <a:avLst>
              <a:gd name="adj1" fmla="val 50000"/>
              <a:gd name="adj2" fmla="val 50000"/>
            </a:avLst>
          </a:prstGeom>
          <a:solidFill>
            <a:srgbClr val="999999"/>
          </a:solidFill>
          <a:ln w="9525"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Google Shape;92;p12"/>
          <p:cNvSpPr/>
          <p:nvPr/>
        </p:nvSpPr>
        <p:spPr>
          <a:xfrm rot="10800000" flipH="1">
            <a:off x="5595050" y="2894050"/>
            <a:ext cx="771600" cy="354600"/>
          </a:xfrm>
          <a:prstGeom prst="downArrow">
            <a:avLst>
              <a:gd name="adj1" fmla="val 50000"/>
              <a:gd name="adj2" fmla="val 50000"/>
            </a:avLst>
          </a:prstGeom>
          <a:solidFill>
            <a:srgbClr val="999999"/>
          </a:solidFill>
          <a:ln w="9525"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Google Shape;93;p12"/>
          <p:cNvSpPr/>
          <p:nvPr/>
        </p:nvSpPr>
        <p:spPr>
          <a:xfrm rot="10800000" flipH="1">
            <a:off x="5595050" y="4722850"/>
            <a:ext cx="771600" cy="354600"/>
          </a:xfrm>
          <a:prstGeom prst="downArrow">
            <a:avLst>
              <a:gd name="adj1" fmla="val 50000"/>
              <a:gd name="adj2" fmla="val 50000"/>
            </a:avLst>
          </a:prstGeom>
          <a:solidFill>
            <a:srgbClr val="999999"/>
          </a:solidFill>
          <a:ln w="9525"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Google Shape;94;p12"/>
          <p:cNvSpPr/>
          <p:nvPr/>
        </p:nvSpPr>
        <p:spPr>
          <a:xfrm>
            <a:off x="4686200" y="4722850"/>
            <a:ext cx="771600" cy="354600"/>
          </a:xfrm>
          <a:prstGeom prst="downArrow">
            <a:avLst>
              <a:gd name="adj1" fmla="val 50000"/>
              <a:gd name="adj2" fmla="val 50000"/>
            </a:avLst>
          </a:prstGeom>
          <a:solidFill>
            <a:srgbClr val="999999"/>
          </a:solidFill>
          <a:ln w="9525"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Google Shape;95;p12"/>
          <p:cNvSpPr txBox="1"/>
          <p:nvPr/>
        </p:nvSpPr>
        <p:spPr>
          <a:xfrm>
            <a:off x="8076025" y="3670300"/>
            <a:ext cx="2192400" cy="4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i="1"/>
              <a:t>"what"</a:t>
            </a:r>
            <a:endParaRPr sz="1800" i="1"/>
          </a:p>
        </p:txBody>
      </p:sp>
      <p:sp>
        <p:nvSpPr>
          <p:cNvPr id="96" name="Google Shape;96;p12"/>
          <p:cNvSpPr txBox="1"/>
          <p:nvPr/>
        </p:nvSpPr>
        <p:spPr>
          <a:xfrm>
            <a:off x="8076025" y="5346700"/>
            <a:ext cx="2192400" cy="4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i="1"/>
              <a:t>"how"</a:t>
            </a:r>
            <a:endParaRPr sz="1800" i="1"/>
          </a:p>
        </p:txBody>
      </p:sp>
      <p:sp>
        <p:nvSpPr>
          <p:cNvPr id="97" name="Google Shape;97;p12"/>
          <p:cNvSpPr txBox="1"/>
          <p:nvPr/>
        </p:nvSpPr>
        <p:spPr>
          <a:xfrm>
            <a:off x="8076025" y="2070100"/>
            <a:ext cx="2192400" cy="4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i="1"/>
              <a:t>"why"</a:t>
            </a:r>
            <a:endParaRPr sz="1800" i="1"/>
          </a:p>
        </p:txBody>
      </p:sp>
    </p:spTree>
    <p:extLst>
      <p:ext uri="{BB962C8B-B14F-4D97-AF65-F5344CB8AC3E}">
        <p14:creationId xmlns:p14="http://schemas.microsoft.com/office/powerpoint/2010/main" val="294162443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Architect’s View</a:t>
            </a:r>
          </a:p>
        </p:txBody>
      </p:sp>
      <p:sp>
        <p:nvSpPr>
          <p:cNvPr id="3" name="Content Placeholder 2"/>
          <p:cNvSpPr>
            <a:spLocks noGrp="1"/>
          </p:cNvSpPr>
          <p:nvPr>
            <p:ph idx="1"/>
          </p:nvPr>
        </p:nvSpPr>
        <p:spPr/>
        <p:txBody>
          <a:bodyPr>
            <a:normAutofit lnSpcReduction="10000"/>
          </a:bodyPr>
          <a:lstStyle/>
          <a:p>
            <a:r>
              <a:rPr lang="en-US" dirty="0" smtClean="0"/>
              <a:t>Depending on your role in the organization, you may enable this value chain in a variety of ways</a:t>
            </a:r>
          </a:p>
          <a:p>
            <a:r>
              <a:rPr lang="en-US" dirty="0" smtClean="0"/>
              <a:t>As a business architect, you may be called to</a:t>
            </a:r>
          </a:p>
          <a:p>
            <a:pPr lvl="1">
              <a:buFont typeface="Palatino Linotype" panose="02040502050505030304" pitchFamily="18" charset="0"/>
              <a:buChar char="-"/>
            </a:pPr>
            <a:r>
              <a:rPr lang="en-US" dirty="0" smtClean="0"/>
              <a:t>Assist with strategy clarification for your organization(s)</a:t>
            </a:r>
          </a:p>
          <a:p>
            <a:pPr lvl="1">
              <a:buFont typeface="Palatino Linotype" panose="02040502050505030304" pitchFamily="18" charset="0"/>
              <a:buChar char="-"/>
            </a:pPr>
            <a:r>
              <a:rPr lang="en-US" dirty="0" smtClean="0"/>
              <a:t>Drive with capability modeling and/or assessment</a:t>
            </a:r>
          </a:p>
          <a:p>
            <a:pPr lvl="1">
              <a:buFont typeface="Palatino Linotype" panose="02040502050505030304" pitchFamily="18" charset="0"/>
              <a:buChar char="-"/>
            </a:pPr>
            <a:r>
              <a:rPr lang="en-US" dirty="0" smtClean="0"/>
              <a:t>Drive capability roadmaps in alignment with the org’s strategy</a:t>
            </a:r>
          </a:p>
          <a:p>
            <a:pPr lvl="1">
              <a:buFont typeface="Palatino Linotype" panose="02040502050505030304" pitchFamily="18" charset="0"/>
              <a:buChar char="-"/>
            </a:pPr>
            <a:r>
              <a:rPr lang="en-US" dirty="0" smtClean="0"/>
              <a:t>Drive program or project level outcomes</a:t>
            </a:r>
          </a:p>
          <a:p>
            <a:pPr lvl="1">
              <a:buFont typeface="Palatino Linotype" panose="02040502050505030304" pitchFamily="18" charset="0"/>
              <a:buChar char="-"/>
            </a:pPr>
            <a:r>
              <a:rPr lang="en-US" dirty="0" smtClean="0"/>
              <a:t>Align business architecture roadmaps with broader organizational efforts (e.g., process transformation, EA, etc.) </a:t>
            </a:r>
          </a:p>
          <a:p>
            <a:pPr lvl="1">
              <a:buFont typeface="Palatino Linotype" panose="02040502050505030304" pitchFamily="18" charset="0"/>
              <a:buChar char="-"/>
            </a:pPr>
            <a:r>
              <a:rPr lang="en-US" dirty="0" smtClean="0"/>
              <a:t>Be a change agent</a:t>
            </a:r>
          </a:p>
          <a:p>
            <a:pPr lvl="1">
              <a:buFont typeface="Palatino Linotype" panose="02040502050505030304" pitchFamily="18" charset="0"/>
              <a:buChar char="-"/>
            </a:pPr>
            <a:r>
              <a:rPr lang="en-US" dirty="0" smtClean="0"/>
              <a:t>Be an organization change management consultant</a:t>
            </a:r>
          </a:p>
          <a:p>
            <a:pPr lvl="1">
              <a:buFont typeface="Palatino Linotype" panose="02040502050505030304" pitchFamily="18" charset="0"/>
              <a:buChar char="-"/>
            </a:pPr>
            <a:r>
              <a:rPr lang="en-US" dirty="0" smtClean="0"/>
              <a:t>Be a leadership facilitator of all of the above conversations</a:t>
            </a:r>
            <a:endParaRPr lang="en-US" dirty="0"/>
          </a:p>
          <a:p>
            <a:endParaRPr lang="en-US" dirty="0"/>
          </a:p>
        </p:txBody>
      </p:sp>
    </p:spTree>
    <p:extLst>
      <p:ext uri="{BB962C8B-B14F-4D97-AF65-F5344CB8AC3E}">
        <p14:creationId xmlns:p14="http://schemas.microsoft.com/office/powerpoint/2010/main" val="2747683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912" y="243263"/>
            <a:ext cx="7498080" cy="1143000"/>
          </a:xfrm>
        </p:spPr>
        <p:txBody>
          <a:bodyPr>
            <a:normAutofit/>
          </a:bodyPr>
          <a:lstStyle/>
          <a:p>
            <a:pPr algn="l"/>
            <a:r>
              <a:rPr lang="en-US" sz="3600" b="1" dirty="0">
                <a:solidFill>
                  <a:schemeClr val="accent1">
                    <a:lumMod val="75000"/>
                  </a:schemeClr>
                </a:solidFill>
              </a:rPr>
              <a:t>Why we’re here</a:t>
            </a:r>
            <a:endParaRPr lang="en-US" sz="3600" b="1" dirty="0">
              <a:solidFill>
                <a:srgbClr val="FF0000"/>
              </a:solidFill>
            </a:endParaRPr>
          </a:p>
        </p:txBody>
      </p:sp>
      <p:sp>
        <p:nvSpPr>
          <p:cNvPr id="4" name="Content Placeholder 3"/>
          <p:cNvSpPr>
            <a:spLocks noGrp="1"/>
          </p:cNvSpPr>
          <p:nvPr>
            <p:ph idx="1"/>
          </p:nvPr>
        </p:nvSpPr>
        <p:spPr>
          <a:xfrm>
            <a:off x="2093912" y="1181986"/>
            <a:ext cx="8362188" cy="4800600"/>
          </a:xfrm>
        </p:spPr>
        <p:txBody>
          <a:bodyPr>
            <a:normAutofit fontScale="85000" lnSpcReduction="10000"/>
          </a:bodyPr>
          <a:lstStyle/>
          <a:p>
            <a:pPr marL="0" indent="0" algn="ctr">
              <a:buNone/>
            </a:pPr>
            <a:r>
              <a:rPr lang="en-US" sz="2000" b="1" dirty="0"/>
              <a:t>Purpose</a:t>
            </a:r>
          </a:p>
          <a:p>
            <a:pPr marL="0" indent="0" algn="ctr">
              <a:buNone/>
            </a:pPr>
            <a:r>
              <a:rPr lang="en-US" sz="2000" dirty="0"/>
              <a:t>To </a:t>
            </a:r>
            <a:r>
              <a:rPr lang="en-US" sz="2000" b="1" dirty="0"/>
              <a:t>enable</a:t>
            </a:r>
            <a:r>
              <a:rPr lang="en-US" sz="2000" dirty="0"/>
              <a:t>, </a:t>
            </a:r>
            <a:r>
              <a:rPr lang="en-US" sz="2000" b="1" dirty="0"/>
              <a:t>equip</a:t>
            </a:r>
            <a:r>
              <a:rPr lang="en-US" sz="2000" dirty="0"/>
              <a:t>, and </a:t>
            </a:r>
            <a:r>
              <a:rPr lang="en-US" sz="2000" b="1" dirty="0"/>
              <a:t>promote</a:t>
            </a:r>
            <a:r>
              <a:rPr lang="en-US" sz="2000" dirty="0"/>
              <a:t> our professional community and organizational leaders in  delivering value with business architecture.</a:t>
            </a:r>
            <a:endParaRPr lang="en-US" sz="2000" b="1" dirty="0"/>
          </a:p>
          <a:p>
            <a:pPr marL="0" indent="0" algn="ctr">
              <a:buNone/>
            </a:pPr>
            <a:endParaRPr lang="en-US" sz="2000" b="1" dirty="0"/>
          </a:p>
          <a:p>
            <a:pPr marL="0" indent="0" algn="ctr">
              <a:buNone/>
            </a:pPr>
            <a:r>
              <a:rPr lang="en-US" sz="2000" b="1" dirty="0"/>
              <a:t>Charter </a:t>
            </a:r>
          </a:p>
          <a:p>
            <a:pPr marL="0" indent="0" algn="ctr">
              <a:buNone/>
            </a:pPr>
            <a:r>
              <a:rPr lang="en-US" sz="2000" dirty="0"/>
              <a:t>Create a regionally-based organization dedicated to the </a:t>
            </a:r>
            <a:r>
              <a:rPr lang="en-US" sz="2000" b="1" dirty="0"/>
              <a:t>understanding and advancement </a:t>
            </a:r>
            <a:r>
              <a:rPr lang="en-US" sz="2000" dirty="0"/>
              <a:t>of the role and professional practice of Business Architecture to promote common </a:t>
            </a:r>
            <a:r>
              <a:rPr lang="en-US" sz="2000" b="1" dirty="0"/>
              <a:t>definition and standards, sharing ideas, education and other resources</a:t>
            </a:r>
            <a:r>
              <a:rPr lang="en-US" sz="2000" dirty="0"/>
              <a:t>; </a:t>
            </a:r>
            <a:r>
              <a:rPr lang="en-US" sz="2000" b="1" dirty="0"/>
              <a:t>connecting like-minded professionals and leaders, and networking through meetings, activities, presentations and educational development</a:t>
            </a:r>
            <a:r>
              <a:rPr lang="en-US" sz="2000" dirty="0"/>
              <a:t> grounded in the local and regional business community.</a:t>
            </a:r>
          </a:p>
          <a:p>
            <a:pPr marL="0" indent="0" algn="ctr">
              <a:buNone/>
            </a:pPr>
            <a:endParaRPr lang="en-US" sz="2000" dirty="0"/>
          </a:p>
          <a:p>
            <a:pPr marL="0" indent="0" algn="ctr">
              <a:buNone/>
            </a:pPr>
            <a:r>
              <a:rPr lang="en-US" sz="2000" b="1" dirty="0"/>
              <a:t>Mission</a:t>
            </a:r>
          </a:p>
          <a:p>
            <a:pPr marL="0" indent="0" algn="ctr">
              <a:buNone/>
            </a:pPr>
            <a:r>
              <a:rPr lang="en-US" sz="2000" dirty="0"/>
              <a:t>We dedicate ourselves to the professional development and advancement of business architects, business leaders, and other professionals leveraging the opportunities and benefits from the discipline of business architecture.  We pursue </a:t>
            </a:r>
            <a:r>
              <a:rPr lang="en-US" sz="2000" b="1" dirty="0"/>
              <a:t>understanding, education, and implementation approaches for Business Architecture in all forms</a:t>
            </a:r>
            <a:r>
              <a:rPr lang="en-US" sz="2000" dirty="0"/>
              <a:t>.  We explore the </a:t>
            </a:r>
            <a:r>
              <a:rPr lang="en-US" sz="2000" b="1" dirty="0"/>
              <a:t>risks and benefits of key frameworks and standards, develop points of view and thought leadership, learn from and share with each other, and support the value proposition </a:t>
            </a:r>
            <a:r>
              <a:rPr lang="en-US" sz="2000" dirty="0"/>
              <a:t>of Business Architecture in Minnesota and surrounding region.</a:t>
            </a:r>
          </a:p>
        </p:txBody>
      </p:sp>
    </p:spTree>
    <p:extLst>
      <p:ext uri="{BB962C8B-B14F-4D97-AF65-F5344CB8AC3E}">
        <p14:creationId xmlns:p14="http://schemas.microsoft.com/office/powerpoint/2010/main" val="16214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Overview</a:t>
            </a:r>
          </a:p>
        </p:txBody>
      </p:sp>
      <p:sp>
        <p:nvSpPr>
          <p:cNvPr id="3" name="Content Placeholder 2"/>
          <p:cNvSpPr>
            <a:spLocks noGrp="1"/>
          </p:cNvSpPr>
          <p:nvPr>
            <p:ph sz="half" idx="1"/>
          </p:nvPr>
        </p:nvSpPr>
        <p:spPr>
          <a:xfrm>
            <a:off x="1065212" y="1828800"/>
            <a:ext cx="5715000" cy="4724400"/>
          </a:xfrm>
        </p:spPr>
        <p:txBody>
          <a:bodyPr>
            <a:normAutofit fontScale="77500" lnSpcReduction="20000"/>
          </a:bodyPr>
          <a:lstStyle/>
          <a:p>
            <a:pPr marL="45720" indent="0">
              <a:lnSpc>
                <a:spcPct val="120000"/>
              </a:lnSpc>
              <a:spcBef>
                <a:spcPts val="0"/>
              </a:spcBef>
              <a:buNone/>
            </a:pPr>
            <a:r>
              <a:rPr lang="en-US" dirty="0"/>
              <a:t>There isn’t a definitive “Strategy to Execution” process, but most models align with these phases: </a:t>
            </a:r>
          </a:p>
          <a:p>
            <a:pPr marL="501650" indent="-330200">
              <a:lnSpc>
                <a:spcPct val="120000"/>
              </a:lnSpc>
              <a:buFont typeface="+mj-lt"/>
              <a:buAutoNum type="arabicPeriod"/>
            </a:pPr>
            <a:r>
              <a:rPr lang="en-US" dirty="0">
                <a:latin typeface="+mj-lt"/>
              </a:rPr>
              <a:t>Define Strategy</a:t>
            </a:r>
          </a:p>
          <a:p>
            <a:pPr marL="501650" indent="-330200">
              <a:lnSpc>
                <a:spcPct val="120000"/>
              </a:lnSpc>
              <a:buFont typeface="+mj-lt"/>
              <a:buAutoNum type="arabicPeriod"/>
            </a:pPr>
            <a:r>
              <a:rPr lang="en-US" dirty="0">
                <a:latin typeface="+mj-lt"/>
              </a:rPr>
              <a:t>Clarify &amp; Communicate Strategy</a:t>
            </a:r>
          </a:p>
          <a:p>
            <a:pPr marL="501650" indent="-330200">
              <a:lnSpc>
                <a:spcPct val="120000"/>
              </a:lnSpc>
              <a:buFont typeface="+mj-lt"/>
              <a:buAutoNum type="arabicPeriod"/>
            </a:pPr>
            <a:r>
              <a:rPr lang="en-US" dirty="0">
                <a:latin typeface="+mj-lt"/>
              </a:rPr>
              <a:t>Identify &amp; Assess Required Capabilities </a:t>
            </a:r>
            <a:br>
              <a:rPr lang="en-US" dirty="0">
                <a:latin typeface="+mj-lt"/>
              </a:rPr>
            </a:br>
            <a:r>
              <a:rPr lang="en-US" dirty="0">
                <a:latin typeface="+mj-lt"/>
              </a:rPr>
              <a:t>and Supporting Operating Model</a:t>
            </a:r>
          </a:p>
          <a:p>
            <a:pPr marL="501650" indent="-330200">
              <a:lnSpc>
                <a:spcPct val="120000"/>
              </a:lnSpc>
              <a:buFont typeface="+mj-lt"/>
              <a:buAutoNum type="arabicPeriod"/>
            </a:pPr>
            <a:r>
              <a:rPr lang="en-US" dirty="0">
                <a:latin typeface="+mj-lt"/>
              </a:rPr>
              <a:t>Identify &amp; Prioritize Investments</a:t>
            </a:r>
          </a:p>
          <a:p>
            <a:pPr marL="501650" indent="-330200">
              <a:lnSpc>
                <a:spcPct val="120000"/>
              </a:lnSpc>
              <a:buFont typeface="+mj-lt"/>
              <a:buAutoNum type="arabicPeriod"/>
            </a:pPr>
            <a:r>
              <a:rPr lang="en-US" dirty="0">
                <a:latin typeface="+mj-lt"/>
              </a:rPr>
              <a:t>Activate &amp; Execute Strategy</a:t>
            </a:r>
          </a:p>
          <a:p>
            <a:pPr marL="501650" indent="-330200">
              <a:lnSpc>
                <a:spcPct val="120000"/>
              </a:lnSpc>
              <a:buFont typeface="+mj-lt"/>
              <a:buAutoNum type="arabicPeriod"/>
            </a:pPr>
            <a:r>
              <a:rPr lang="en-US" dirty="0">
                <a:latin typeface="+mj-lt"/>
              </a:rPr>
              <a:t>Monitor &amp; Adjust Approach</a:t>
            </a:r>
          </a:p>
          <a:p>
            <a:pPr marL="45720" indent="0">
              <a:lnSpc>
                <a:spcPct val="120000"/>
              </a:lnSpc>
              <a:spcBef>
                <a:spcPts val="0"/>
              </a:spcBef>
              <a:buNone/>
            </a:pPr>
            <a:endParaRPr lang="en-US" dirty="0"/>
          </a:p>
          <a:p>
            <a:pPr marL="45720" indent="0">
              <a:lnSpc>
                <a:spcPct val="120000"/>
              </a:lnSpc>
              <a:spcBef>
                <a:spcPts val="0"/>
              </a:spcBef>
              <a:buNone/>
            </a:pPr>
            <a:r>
              <a:rPr lang="en-US" dirty="0"/>
              <a:t>Each phase has a set of supporting tools of varied lineage but are generally part of strategic management best practices</a:t>
            </a:r>
          </a:p>
        </p:txBody>
      </p:sp>
      <p:graphicFrame>
        <p:nvGraphicFramePr>
          <p:cNvPr id="8" name="Content Placeholder 3">
            <a:extLst>
              <a:ext uri="{FF2B5EF4-FFF2-40B4-BE49-F238E27FC236}">
                <a16:creationId xmlns:a16="http://schemas.microsoft.com/office/drawing/2014/main" id="{2DC9F962-C049-4AAF-A68E-18AC1C6B276E}"/>
              </a:ext>
            </a:extLst>
          </p:cNvPr>
          <p:cNvGraphicFramePr>
            <a:graphicFrameLocks noGrp="1"/>
          </p:cNvGraphicFramePr>
          <p:nvPr>
            <p:ph sz="half" idx="2"/>
            <p:extLst>
              <p:ext uri="{D42A27DB-BD31-4B8C-83A1-F6EECF244321}">
                <p14:modId xmlns:p14="http://schemas.microsoft.com/office/powerpoint/2010/main" val="2785451566"/>
              </p:ext>
            </p:extLst>
          </p:nvPr>
        </p:nvGraphicFramePr>
        <p:xfrm>
          <a:off x="6399212" y="1828800"/>
          <a:ext cx="4252913"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BB762C20-0B09-48D0-8113-E80E377DBBFE}"/>
              </a:ext>
            </a:extLst>
          </p:cNvPr>
          <p:cNvSpPr/>
          <p:nvPr/>
        </p:nvSpPr>
        <p:spPr>
          <a:xfrm>
            <a:off x="1229096" y="2538351"/>
            <a:ext cx="4252913" cy="2971800"/>
          </a:xfrm>
          <a:prstGeom prst="rect">
            <a:avLst/>
          </a:prstGeom>
          <a:noFill/>
          <a:ln w="38100">
            <a:solidFill>
              <a:srgbClr val="5EA4D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1519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6DB77D-993C-4E31-B707-818212D2D942}"/>
              </a:ext>
            </a:extLst>
          </p:cNvPr>
          <p:cNvSpPr>
            <a:spLocks noGrp="1"/>
          </p:cNvSpPr>
          <p:nvPr>
            <p:ph type="title"/>
          </p:nvPr>
        </p:nvSpPr>
        <p:spPr/>
        <p:txBody>
          <a:bodyPr/>
          <a:lstStyle/>
          <a:p>
            <a:r>
              <a:rPr lang="en-US" dirty="0"/>
              <a:t>1. Define Strategy</a:t>
            </a:r>
          </a:p>
        </p:txBody>
      </p:sp>
      <p:graphicFrame>
        <p:nvGraphicFramePr>
          <p:cNvPr id="9" name="Content Placeholder 3">
            <a:extLst>
              <a:ext uri="{FF2B5EF4-FFF2-40B4-BE49-F238E27FC236}">
                <a16:creationId xmlns:a16="http://schemas.microsoft.com/office/drawing/2014/main" id="{A352EC8D-A8CB-424D-8AC8-9A30990E1B4D}"/>
              </a:ext>
            </a:extLst>
          </p:cNvPr>
          <p:cNvGraphicFramePr>
            <a:graphicFrameLocks/>
          </p:cNvGraphicFramePr>
          <p:nvPr>
            <p:extLst>
              <p:ext uri="{D42A27DB-BD31-4B8C-83A1-F6EECF244321}">
                <p14:modId xmlns:p14="http://schemas.microsoft.com/office/powerpoint/2010/main" val="3140593605"/>
              </p:ext>
            </p:extLst>
          </p:nvPr>
        </p:nvGraphicFramePr>
        <p:xfrm>
          <a:off x="9980612" y="152400"/>
          <a:ext cx="1878157" cy="185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6">
            <a:extLst>
              <a:ext uri="{FF2B5EF4-FFF2-40B4-BE49-F238E27FC236}">
                <a16:creationId xmlns:a16="http://schemas.microsoft.com/office/drawing/2014/main" id="{8A12E9A6-FEA3-43F4-8D5F-9B7C4911C297}"/>
              </a:ext>
            </a:extLst>
          </p:cNvPr>
          <p:cNvGraphicFramePr>
            <a:graphicFrameLocks/>
          </p:cNvGraphicFramePr>
          <p:nvPr>
            <p:extLst>
              <p:ext uri="{D42A27DB-BD31-4B8C-83A1-F6EECF244321}">
                <p14:modId xmlns:p14="http://schemas.microsoft.com/office/powerpoint/2010/main" val="3993969767"/>
              </p:ext>
            </p:extLst>
          </p:nvPr>
        </p:nvGraphicFramePr>
        <p:xfrm>
          <a:off x="1065213" y="1828800"/>
          <a:ext cx="8686801" cy="4133088"/>
        </p:xfrm>
        <a:graphic>
          <a:graphicData uri="http://schemas.openxmlformats.org/drawingml/2006/table">
            <a:tbl>
              <a:tblPr firstRow="1" bandRow="1">
                <a:tableStyleId>{69012ECD-51FC-41F1-AA8D-1B2483CD663E}</a:tableStyleId>
              </a:tblPr>
              <a:tblGrid>
                <a:gridCol w="1696640">
                  <a:extLst>
                    <a:ext uri="{9D8B030D-6E8A-4147-A177-3AD203B41FA5}">
                      <a16:colId xmlns:a16="http://schemas.microsoft.com/office/drawing/2014/main" val="573857989"/>
                    </a:ext>
                  </a:extLst>
                </a:gridCol>
                <a:gridCol w="3121819">
                  <a:extLst>
                    <a:ext uri="{9D8B030D-6E8A-4147-A177-3AD203B41FA5}">
                      <a16:colId xmlns:a16="http://schemas.microsoft.com/office/drawing/2014/main" val="3644495371"/>
                    </a:ext>
                  </a:extLst>
                </a:gridCol>
                <a:gridCol w="1628776">
                  <a:extLst>
                    <a:ext uri="{9D8B030D-6E8A-4147-A177-3AD203B41FA5}">
                      <a16:colId xmlns:a16="http://schemas.microsoft.com/office/drawing/2014/main" val="3621542944"/>
                    </a:ext>
                  </a:extLst>
                </a:gridCol>
                <a:gridCol w="2239566">
                  <a:extLst>
                    <a:ext uri="{9D8B030D-6E8A-4147-A177-3AD203B41FA5}">
                      <a16:colId xmlns:a16="http://schemas.microsoft.com/office/drawing/2014/main" val="2624221085"/>
                    </a:ext>
                  </a:extLst>
                </a:gridCol>
              </a:tblGrid>
              <a:tr h="345440">
                <a:tc>
                  <a:txBody>
                    <a:bodyPr/>
                    <a:lstStyle/>
                    <a:p>
                      <a:r>
                        <a:rPr lang="en-US" dirty="0">
                          <a:latin typeface="+mj-lt"/>
                        </a:rPr>
                        <a:t>Inputs</a:t>
                      </a:r>
                    </a:p>
                  </a:txBody>
                  <a:tcPr>
                    <a:solidFill>
                      <a:schemeClr val="accent1"/>
                    </a:solidFill>
                  </a:tcPr>
                </a:tc>
                <a:tc>
                  <a:txBody>
                    <a:bodyPr/>
                    <a:lstStyle/>
                    <a:p>
                      <a:r>
                        <a:rPr lang="en-US" dirty="0">
                          <a:latin typeface="+mj-lt"/>
                        </a:rPr>
                        <a:t>Activities</a:t>
                      </a:r>
                    </a:p>
                  </a:txBody>
                  <a:tcPr/>
                </a:tc>
                <a:tc>
                  <a:txBody>
                    <a:bodyPr/>
                    <a:lstStyle/>
                    <a:p>
                      <a:r>
                        <a:rPr lang="en-US" dirty="0">
                          <a:latin typeface="+mj-lt"/>
                        </a:rPr>
                        <a:t>Outputs</a:t>
                      </a:r>
                    </a:p>
                  </a:txBody>
                  <a:tcPr/>
                </a:tc>
                <a:tc>
                  <a:txBody>
                    <a:bodyPr/>
                    <a:lstStyle/>
                    <a:p>
                      <a:r>
                        <a:rPr lang="en-US" dirty="0">
                          <a:latin typeface="+mj-lt"/>
                        </a:rPr>
                        <a:t>Tools</a:t>
                      </a:r>
                    </a:p>
                  </a:txBody>
                  <a:tcPr/>
                </a:tc>
                <a:extLst>
                  <a:ext uri="{0D108BD9-81ED-4DB2-BD59-A6C34878D82A}">
                    <a16:rowId xmlns:a16="http://schemas.microsoft.com/office/drawing/2014/main" val="3153407351"/>
                  </a:ext>
                </a:extLst>
              </a:tr>
              <a:tr h="370840">
                <a:tc>
                  <a:txBody>
                    <a:bodyPr/>
                    <a:lstStyle/>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Environmental scanning</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Trends </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(Macro &amp; Industry)</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Industry analysis &amp; competitive intelligence</a:t>
                      </a:r>
                    </a:p>
                  </a:txBody>
                  <a:tcPr/>
                </a:tc>
                <a:tc>
                  <a:txBody>
                    <a:bodyPr/>
                    <a:lstStyle/>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Strategy development among leaders </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Develop a common understanding of the competitive environment </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Define the organization's response (its strategy)</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Discover synergies across operating plans</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Aggregate strategic themes</a:t>
                      </a:r>
                    </a:p>
                  </a:txBody>
                  <a:tcPr/>
                </a:tc>
                <a:tc>
                  <a:txBody>
                    <a:bodyPr/>
                    <a:lstStyle/>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Competitive positioning</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Strategic choices, plans &amp; roadmaps</a:t>
                      </a:r>
                      <a:endParaRPr lang="en-US" sz="1600" dirty="0"/>
                    </a:p>
                    <a:p>
                      <a:endParaRPr lang="en-US" sz="1600" dirty="0"/>
                    </a:p>
                  </a:txBody>
                  <a:tcPr/>
                </a:tc>
                <a:tc>
                  <a:txBody>
                    <a:bodyPr/>
                    <a:lstStyle/>
                    <a:p>
                      <a:pPr fontAlgn="base">
                        <a:lnSpc>
                          <a:spcPct val="110000"/>
                        </a:lnSpc>
                        <a:spcBef>
                          <a:spcPts val="600"/>
                        </a:spcBef>
                      </a:pPr>
                      <a:r>
                        <a:rPr lang="en-US" sz="1600" u="sng" dirty="0">
                          <a:hlinkClick r:id="rId8"/>
                        </a:rPr>
                        <a:t>PEST / PESTEL Analysis</a:t>
                      </a:r>
                      <a:endParaRPr lang="en-US" sz="1600" dirty="0"/>
                    </a:p>
                    <a:p>
                      <a:pPr fontAlgn="base">
                        <a:lnSpc>
                          <a:spcPct val="110000"/>
                        </a:lnSpc>
                        <a:spcBef>
                          <a:spcPts val="600"/>
                        </a:spcBef>
                      </a:pPr>
                      <a:r>
                        <a:rPr lang="en-US" sz="1600" u="sng" dirty="0">
                          <a:hlinkClick r:id="rId9"/>
                        </a:rPr>
                        <a:t>Porter's  5 Forces Analysis</a:t>
                      </a:r>
                      <a:endParaRPr lang="en-US" sz="1600" dirty="0"/>
                    </a:p>
                    <a:p>
                      <a:pPr fontAlgn="base">
                        <a:lnSpc>
                          <a:spcPct val="110000"/>
                        </a:lnSpc>
                        <a:spcBef>
                          <a:spcPts val="600"/>
                        </a:spcBef>
                      </a:pPr>
                      <a:r>
                        <a:rPr lang="en-US" sz="1600" u="sng" dirty="0">
                          <a:hlinkClick r:id="rId10"/>
                        </a:rPr>
                        <a:t>Porter's Generic Strategies</a:t>
                      </a:r>
                      <a:endParaRPr lang="en-US" sz="1600" dirty="0"/>
                    </a:p>
                    <a:p>
                      <a:pPr fontAlgn="base">
                        <a:lnSpc>
                          <a:spcPct val="110000"/>
                        </a:lnSpc>
                        <a:spcBef>
                          <a:spcPts val="600"/>
                        </a:spcBef>
                      </a:pPr>
                      <a:r>
                        <a:rPr lang="en-US" sz="1600" u="sng" dirty="0">
                          <a:hlinkClick r:id="rId11"/>
                        </a:rPr>
                        <a:t>Business Model Canvas</a:t>
                      </a:r>
                      <a:endParaRPr lang="en-US" sz="1600" dirty="0"/>
                    </a:p>
                    <a:p>
                      <a:pPr fontAlgn="base">
                        <a:lnSpc>
                          <a:spcPct val="110000"/>
                        </a:lnSpc>
                        <a:spcBef>
                          <a:spcPts val="600"/>
                        </a:spcBef>
                      </a:pPr>
                      <a:r>
                        <a:rPr lang="en-US" sz="1600" u="sng" dirty="0">
                          <a:hlinkClick r:id="rId12"/>
                        </a:rPr>
                        <a:t>Scenario Planning</a:t>
                      </a:r>
                      <a:endParaRPr lang="en-US" sz="1600" dirty="0"/>
                    </a:p>
                    <a:p>
                      <a:pPr fontAlgn="base">
                        <a:lnSpc>
                          <a:spcPct val="110000"/>
                        </a:lnSpc>
                        <a:spcBef>
                          <a:spcPts val="600"/>
                        </a:spcBef>
                      </a:pPr>
                      <a:r>
                        <a:rPr lang="en-US" sz="1600" u="sng" dirty="0">
                          <a:hlinkClick r:id="rId13"/>
                        </a:rPr>
                        <a:t>SWOT Analysis</a:t>
                      </a:r>
                      <a:endParaRPr lang="en-US" sz="1600" dirty="0"/>
                    </a:p>
                    <a:p>
                      <a:pPr fontAlgn="base">
                        <a:lnSpc>
                          <a:spcPct val="110000"/>
                        </a:lnSpc>
                        <a:spcBef>
                          <a:spcPts val="600"/>
                        </a:spcBef>
                      </a:pPr>
                      <a:r>
                        <a:rPr lang="en-US" sz="1600" dirty="0"/>
                        <a:t>Where to Play / How to Win approach</a:t>
                      </a:r>
                    </a:p>
                  </a:txBody>
                  <a:tcPr/>
                </a:tc>
                <a:extLst>
                  <a:ext uri="{0D108BD9-81ED-4DB2-BD59-A6C34878D82A}">
                    <a16:rowId xmlns:a16="http://schemas.microsoft.com/office/drawing/2014/main" val="2861387742"/>
                  </a:ext>
                </a:extLst>
              </a:tr>
            </a:tbl>
          </a:graphicData>
        </a:graphic>
      </p:graphicFrame>
    </p:spTree>
    <p:extLst>
      <p:ext uri="{BB962C8B-B14F-4D97-AF65-F5344CB8AC3E}">
        <p14:creationId xmlns:p14="http://schemas.microsoft.com/office/powerpoint/2010/main" val="1218975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6DB77D-993C-4E31-B707-818212D2D942}"/>
              </a:ext>
            </a:extLst>
          </p:cNvPr>
          <p:cNvSpPr>
            <a:spLocks noGrp="1"/>
          </p:cNvSpPr>
          <p:nvPr>
            <p:ph type="title"/>
          </p:nvPr>
        </p:nvSpPr>
        <p:spPr/>
        <p:txBody>
          <a:bodyPr/>
          <a:lstStyle/>
          <a:p>
            <a:r>
              <a:rPr lang="en-US" dirty="0"/>
              <a:t>2. Clarify &amp; Communicate Strategy</a:t>
            </a:r>
          </a:p>
        </p:txBody>
      </p:sp>
      <p:graphicFrame>
        <p:nvGraphicFramePr>
          <p:cNvPr id="12" name="Content Placeholder 6">
            <a:extLst>
              <a:ext uri="{FF2B5EF4-FFF2-40B4-BE49-F238E27FC236}">
                <a16:creationId xmlns:a16="http://schemas.microsoft.com/office/drawing/2014/main" id="{8A12E9A6-FEA3-43F4-8D5F-9B7C4911C297}"/>
              </a:ext>
            </a:extLst>
          </p:cNvPr>
          <p:cNvGraphicFramePr>
            <a:graphicFrameLocks/>
          </p:cNvGraphicFramePr>
          <p:nvPr>
            <p:extLst>
              <p:ext uri="{D42A27DB-BD31-4B8C-83A1-F6EECF244321}">
                <p14:modId xmlns:p14="http://schemas.microsoft.com/office/powerpoint/2010/main" val="3065464798"/>
              </p:ext>
            </p:extLst>
          </p:nvPr>
        </p:nvGraphicFramePr>
        <p:xfrm>
          <a:off x="1065213" y="1828800"/>
          <a:ext cx="8686801" cy="4212336"/>
        </p:xfrm>
        <a:graphic>
          <a:graphicData uri="http://schemas.openxmlformats.org/drawingml/2006/table">
            <a:tbl>
              <a:tblPr firstRow="1" bandRow="1">
                <a:tableStyleId>{69012ECD-51FC-41F1-AA8D-1B2483CD663E}</a:tableStyleId>
              </a:tblPr>
              <a:tblGrid>
                <a:gridCol w="1696640">
                  <a:extLst>
                    <a:ext uri="{9D8B030D-6E8A-4147-A177-3AD203B41FA5}">
                      <a16:colId xmlns:a16="http://schemas.microsoft.com/office/drawing/2014/main" val="573857989"/>
                    </a:ext>
                  </a:extLst>
                </a:gridCol>
                <a:gridCol w="3121819">
                  <a:extLst>
                    <a:ext uri="{9D8B030D-6E8A-4147-A177-3AD203B41FA5}">
                      <a16:colId xmlns:a16="http://schemas.microsoft.com/office/drawing/2014/main" val="3644495371"/>
                    </a:ext>
                  </a:extLst>
                </a:gridCol>
                <a:gridCol w="1628776">
                  <a:extLst>
                    <a:ext uri="{9D8B030D-6E8A-4147-A177-3AD203B41FA5}">
                      <a16:colId xmlns:a16="http://schemas.microsoft.com/office/drawing/2014/main" val="3621542944"/>
                    </a:ext>
                  </a:extLst>
                </a:gridCol>
                <a:gridCol w="2239566">
                  <a:extLst>
                    <a:ext uri="{9D8B030D-6E8A-4147-A177-3AD203B41FA5}">
                      <a16:colId xmlns:a16="http://schemas.microsoft.com/office/drawing/2014/main" val="2624221085"/>
                    </a:ext>
                  </a:extLst>
                </a:gridCol>
              </a:tblGrid>
              <a:tr h="345440">
                <a:tc>
                  <a:txBody>
                    <a:bodyPr/>
                    <a:lstStyle/>
                    <a:p>
                      <a:r>
                        <a:rPr lang="en-US" dirty="0">
                          <a:latin typeface="+mj-lt"/>
                        </a:rPr>
                        <a:t>Inputs</a:t>
                      </a:r>
                    </a:p>
                  </a:txBody>
                  <a:tcPr>
                    <a:solidFill>
                      <a:schemeClr val="accent1"/>
                    </a:solidFill>
                  </a:tcPr>
                </a:tc>
                <a:tc>
                  <a:txBody>
                    <a:bodyPr/>
                    <a:lstStyle/>
                    <a:p>
                      <a:r>
                        <a:rPr lang="en-US" dirty="0">
                          <a:latin typeface="+mj-lt"/>
                        </a:rPr>
                        <a:t>Activities</a:t>
                      </a:r>
                    </a:p>
                  </a:txBody>
                  <a:tcPr/>
                </a:tc>
                <a:tc>
                  <a:txBody>
                    <a:bodyPr/>
                    <a:lstStyle/>
                    <a:p>
                      <a:r>
                        <a:rPr lang="en-US" dirty="0">
                          <a:latin typeface="+mj-lt"/>
                        </a:rPr>
                        <a:t>Outputs</a:t>
                      </a:r>
                    </a:p>
                  </a:txBody>
                  <a:tcPr/>
                </a:tc>
                <a:tc>
                  <a:txBody>
                    <a:bodyPr/>
                    <a:lstStyle/>
                    <a:p>
                      <a:r>
                        <a:rPr lang="en-US" dirty="0">
                          <a:latin typeface="+mj-lt"/>
                        </a:rPr>
                        <a:t>Tools</a:t>
                      </a:r>
                    </a:p>
                  </a:txBody>
                  <a:tcPr/>
                </a:tc>
                <a:extLst>
                  <a:ext uri="{0D108BD9-81ED-4DB2-BD59-A6C34878D82A}">
                    <a16:rowId xmlns:a16="http://schemas.microsoft.com/office/drawing/2014/main" val="3153407351"/>
                  </a:ext>
                </a:extLst>
              </a:tr>
              <a:tr h="370840">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Competitive positioning</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Strategic choices, plans &amp; roadmaps</a:t>
                      </a:r>
                    </a:p>
                  </a:txBody>
                  <a:tcPr/>
                </a:tc>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Communicating the strategy/strategic plan </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Aligning organizational incentives to strategy </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Cascading goal alignment with either calendar or fiscal year timing</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txBody>
                  <a:tcPr/>
                </a:tc>
                <a:tc>
                  <a:txBody>
                    <a:bodyPr/>
                    <a:lstStyle/>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Organization awareness &amp; buy-in</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Incentive alignment</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Key performance measures</a:t>
                      </a:r>
                    </a:p>
                    <a:p>
                      <a:endParaRPr lang="en-US" sz="1600" dirty="0"/>
                    </a:p>
                  </a:txBody>
                  <a:tcPr/>
                </a:tc>
                <a:tc>
                  <a:txBody>
                    <a:bodyPr/>
                    <a:lstStyle/>
                    <a:p>
                      <a:pPr fontAlgn="base">
                        <a:lnSpc>
                          <a:spcPct val="110000"/>
                        </a:lnSpc>
                        <a:spcBef>
                          <a:spcPts val="600"/>
                        </a:spcBef>
                      </a:pPr>
                      <a:r>
                        <a:rPr lang="en-US" sz="1600" u="sng" dirty="0">
                          <a:hlinkClick r:id="rId3"/>
                        </a:rPr>
                        <a:t>Objectives, goals, strategies and measures (OGSM)</a:t>
                      </a:r>
                      <a:endParaRPr lang="en-US" sz="1600" dirty="0"/>
                    </a:p>
                    <a:p>
                      <a:pPr fontAlgn="base">
                        <a:lnSpc>
                          <a:spcPct val="110000"/>
                        </a:lnSpc>
                        <a:spcBef>
                          <a:spcPts val="600"/>
                        </a:spcBef>
                      </a:pPr>
                      <a:r>
                        <a:rPr lang="en-US" sz="1600" u="sng" dirty="0">
                          <a:hlinkClick r:id="rId4"/>
                        </a:rPr>
                        <a:t>Objectives and Key Results (OKRs)</a:t>
                      </a:r>
                      <a:endParaRPr lang="en-US" sz="1600" dirty="0"/>
                    </a:p>
                    <a:p>
                      <a:pPr fontAlgn="base">
                        <a:lnSpc>
                          <a:spcPct val="110000"/>
                        </a:lnSpc>
                        <a:spcBef>
                          <a:spcPts val="600"/>
                        </a:spcBef>
                      </a:pPr>
                      <a:r>
                        <a:rPr lang="en-US" sz="1600" dirty="0"/>
                        <a:t>Annual operating plans or financial plans</a:t>
                      </a:r>
                    </a:p>
                    <a:p>
                      <a:pPr fontAlgn="base">
                        <a:lnSpc>
                          <a:spcPct val="110000"/>
                        </a:lnSpc>
                        <a:spcBef>
                          <a:spcPts val="600"/>
                        </a:spcBef>
                      </a:pPr>
                      <a:r>
                        <a:rPr lang="en-US" sz="1600" dirty="0"/>
                        <a:t>Strategy on a Page</a:t>
                      </a:r>
                    </a:p>
                  </a:txBody>
                  <a:tcPr/>
                </a:tc>
                <a:extLst>
                  <a:ext uri="{0D108BD9-81ED-4DB2-BD59-A6C34878D82A}">
                    <a16:rowId xmlns:a16="http://schemas.microsoft.com/office/drawing/2014/main" val="2861387742"/>
                  </a:ext>
                </a:extLst>
              </a:tr>
            </a:tbl>
          </a:graphicData>
        </a:graphic>
      </p:graphicFrame>
      <p:graphicFrame>
        <p:nvGraphicFramePr>
          <p:cNvPr id="6" name="Content Placeholder 3">
            <a:extLst>
              <a:ext uri="{FF2B5EF4-FFF2-40B4-BE49-F238E27FC236}">
                <a16:creationId xmlns:a16="http://schemas.microsoft.com/office/drawing/2014/main" id="{0B62A12A-3C76-43D4-8CDD-7582E1E45450}"/>
              </a:ext>
            </a:extLst>
          </p:cNvPr>
          <p:cNvGraphicFramePr>
            <a:graphicFrameLocks/>
          </p:cNvGraphicFramePr>
          <p:nvPr>
            <p:extLst>
              <p:ext uri="{D42A27DB-BD31-4B8C-83A1-F6EECF244321}">
                <p14:modId xmlns:p14="http://schemas.microsoft.com/office/powerpoint/2010/main" val="1863819764"/>
              </p:ext>
            </p:extLst>
          </p:nvPr>
        </p:nvGraphicFramePr>
        <p:xfrm>
          <a:off x="9980612" y="152400"/>
          <a:ext cx="1878157" cy="18508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16136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685800"/>
            <a:ext cx="8686801" cy="1066800"/>
          </a:xfrm>
        </p:spPr>
        <p:txBody>
          <a:bodyPr>
            <a:normAutofit fontScale="90000"/>
          </a:bodyPr>
          <a:lstStyle/>
          <a:p>
            <a:r>
              <a:rPr lang="en-US" dirty="0"/>
              <a:t>3. Identify &amp; Assess Required Capabilities and Supporting Operating Model</a:t>
            </a:r>
          </a:p>
        </p:txBody>
      </p:sp>
      <p:graphicFrame>
        <p:nvGraphicFramePr>
          <p:cNvPr id="5" name="Content Placeholder 3">
            <a:extLst>
              <a:ext uri="{FF2B5EF4-FFF2-40B4-BE49-F238E27FC236}">
                <a16:creationId xmlns:a16="http://schemas.microsoft.com/office/drawing/2014/main" id="{F85B5223-7CAD-495E-8661-016D4ACB77EC}"/>
              </a:ext>
            </a:extLst>
          </p:cNvPr>
          <p:cNvGraphicFramePr>
            <a:graphicFrameLocks/>
          </p:cNvGraphicFramePr>
          <p:nvPr>
            <p:extLst>
              <p:ext uri="{D42A27DB-BD31-4B8C-83A1-F6EECF244321}">
                <p14:modId xmlns:p14="http://schemas.microsoft.com/office/powerpoint/2010/main" val="2559863301"/>
              </p:ext>
            </p:extLst>
          </p:nvPr>
        </p:nvGraphicFramePr>
        <p:xfrm>
          <a:off x="9980612" y="152400"/>
          <a:ext cx="1878157" cy="185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6">
            <a:extLst>
              <a:ext uri="{FF2B5EF4-FFF2-40B4-BE49-F238E27FC236}">
                <a16:creationId xmlns:a16="http://schemas.microsoft.com/office/drawing/2014/main" id="{B6E1F934-F582-471D-9B9C-E59322AB61AF}"/>
              </a:ext>
            </a:extLst>
          </p:cNvPr>
          <p:cNvGraphicFramePr>
            <a:graphicFrameLocks/>
          </p:cNvGraphicFramePr>
          <p:nvPr>
            <p:extLst>
              <p:ext uri="{D42A27DB-BD31-4B8C-83A1-F6EECF244321}">
                <p14:modId xmlns:p14="http://schemas.microsoft.com/office/powerpoint/2010/main" val="2337320667"/>
              </p:ext>
            </p:extLst>
          </p:nvPr>
        </p:nvGraphicFramePr>
        <p:xfrm>
          <a:off x="1065213" y="1828800"/>
          <a:ext cx="8686801" cy="4242816"/>
        </p:xfrm>
        <a:graphic>
          <a:graphicData uri="http://schemas.openxmlformats.org/drawingml/2006/table">
            <a:tbl>
              <a:tblPr firstRow="1" bandRow="1">
                <a:tableStyleId>{69012ECD-51FC-41F1-AA8D-1B2483CD663E}</a:tableStyleId>
              </a:tblPr>
              <a:tblGrid>
                <a:gridCol w="1696640">
                  <a:extLst>
                    <a:ext uri="{9D8B030D-6E8A-4147-A177-3AD203B41FA5}">
                      <a16:colId xmlns:a16="http://schemas.microsoft.com/office/drawing/2014/main" val="573857989"/>
                    </a:ext>
                  </a:extLst>
                </a:gridCol>
                <a:gridCol w="3121819">
                  <a:extLst>
                    <a:ext uri="{9D8B030D-6E8A-4147-A177-3AD203B41FA5}">
                      <a16:colId xmlns:a16="http://schemas.microsoft.com/office/drawing/2014/main" val="3644495371"/>
                    </a:ext>
                  </a:extLst>
                </a:gridCol>
                <a:gridCol w="1628776">
                  <a:extLst>
                    <a:ext uri="{9D8B030D-6E8A-4147-A177-3AD203B41FA5}">
                      <a16:colId xmlns:a16="http://schemas.microsoft.com/office/drawing/2014/main" val="3621542944"/>
                    </a:ext>
                  </a:extLst>
                </a:gridCol>
                <a:gridCol w="2239566">
                  <a:extLst>
                    <a:ext uri="{9D8B030D-6E8A-4147-A177-3AD203B41FA5}">
                      <a16:colId xmlns:a16="http://schemas.microsoft.com/office/drawing/2014/main" val="2624221085"/>
                    </a:ext>
                  </a:extLst>
                </a:gridCol>
              </a:tblGrid>
              <a:tr h="345440">
                <a:tc>
                  <a:txBody>
                    <a:bodyPr/>
                    <a:lstStyle/>
                    <a:p>
                      <a:r>
                        <a:rPr lang="en-US" dirty="0">
                          <a:latin typeface="+mj-lt"/>
                        </a:rPr>
                        <a:t>Inputs</a:t>
                      </a:r>
                    </a:p>
                  </a:txBody>
                  <a:tcPr>
                    <a:solidFill>
                      <a:schemeClr val="accent1"/>
                    </a:solidFill>
                  </a:tcPr>
                </a:tc>
                <a:tc>
                  <a:txBody>
                    <a:bodyPr/>
                    <a:lstStyle/>
                    <a:p>
                      <a:r>
                        <a:rPr lang="en-US" dirty="0">
                          <a:latin typeface="+mj-lt"/>
                        </a:rPr>
                        <a:t>Activities</a:t>
                      </a:r>
                    </a:p>
                  </a:txBody>
                  <a:tcPr/>
                </a:tc>
                <a:tc>
                  <a:txBody>
                    <a:bodyPr/>
                    <a:lstStyle/>
                    <a:p>
                      <a:r>
                        <a:rPr lang="en-US" dirty="0">
                          <a:latin typeface="+mj-lt"/>
                        </a:rPr>
                        <a:t>Outputs</a:t>
                      </a:r>
                    </a:p>
                  </a:txBody>
                  <a:tcPr/>
                </a:tc>
                <a:tc>
                  <a:txBody>
                    <a:bodyPr/>
                    <a:lstStyle/>
                    <a:p>
                      <a:r>
                        <a:rPr lang="en-US" dirty="0">
                          <a:latin typeface="+mj-lt"/>
                        </a:rPr>
                        <a:t>Tools</a:t>
                      </a:r>
                    </a:p>
                  </a:txBody>
                  <a:tcPr/>
                </a:tc>
                <a:extLst>
                  <a:ext uri="{0D108BD9-81ED-4DB2-BD59-A6C34878D82A}">
                    <a16:rowId xmlns:a16="http://schemas.microsoft.com/office/drawing/2014/main" val="3153407351"/>
                  </a:ext>
                </a:extLst>
              </a:tr>
              <a:tr h="370840">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Organization’s strategy</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Organization’s capability model </a:t>
                      </a:r>
                      <a:br>
                        <a:rPr lang="en-US" sz="1600" b="0" i="0" u="none" strike="noStrike" kern="1200" noProof="0" dirty="0">
                          <a:solidFill>
                            <a:schemeClr val="tx1"/>
                          </a:solidFill>
                          <a:effectLst/>
                          <a:latin typeface="+mn-lt"/>
                          <a:ea typeface="+mn-ea"/>
                          <a:cs typeface="+mn-cs"/>
                        </a:rPr>
                      </a:br>
                      <a:r>
                        <a:rPr lang="en-US" sz="1600" b="0" i="1" u="none" strike="noStrike" kern="1200" noProof="0" dirty="0">
                          <a:solidFill>
                            <a:schemeClr val="tx1"/>
                          </a:solidFill>
                          <a:effectLst/>
                          <a:latin typeface="+mn-lt"/>
                          <a:ea typeface="+mn-ea"/>
                          <a:cs typeface="+mn-cs"/>
                        </a:rPr>
                        <a:t>(if existing)</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Key performance measures</a:t>
                      </a:r>
                    </a:p>
                  </a:txBody>
                  <a:tcPr/>
                </a:tc>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Identifying the capabilities to execute on strategy</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Current state capability evaluation</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Compare current state vs target capability maturity</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600" b="0" i="0" u="none" strike="noStrike" kern="1200" noProof="0" dirty="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600" b="0" i="0" u="none" strike="noStrike" kern="1200" noProof="0" dirty="0">
                          <a:solidFill>
                            <a:schemeClr val="tx1"/>
                          </a:solidFill>
                          <a:effectLst/>
                          <a:latin typeface="+mn-lt"/>
                          <a:ea typeface="+mn-ea"/>
                          <a:cs typeface="+mn-cs"/>
                        </a:rPr>
                        <a:t>Establish a target operating model &amp; capability maturity level to ensure success.</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txBody>
                  <a:tcPr/>
                </a:tc>
                <a:tc>
                  <a:txBody>
                    <a:bodyPr/>
                    <a:lstStyle/>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Capability Framework</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Current &amp; Target Operating Model</a:t>
                      </a: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p>
                      <a:pPr marL="112713" indent="-112713">
                        <a:buFont typeface="Arial" panose="020B0604020202020204" pitchFamily="34" charset="0"/>
                        <a:buChar char="•"/>
                      </a:pPr>
                      <a:r>
                        <a:rPr lang="en-US" sz="1600" b="0" i="0" u="none" strike="noStrike" kern="1200" dirty="0">
                          <a:solidFill>
                            <a:schemeClr val="tx1"/>
                          </a:solidFill>
                          <a:effectLst/>
                          <a:latin typeface="+mn-lt"/>
                          <a:ea typeface="+mn-ea"/>
                          <a:cs typeface="+mn-cs"/>
                        </a:rPr>
                        <a:t>Capability Gaps &amp; Classification </a:t>
                      </a:r>
                      <a:r>
                        <a:rPr lang="en-US" sz="1600" b="0" i="1" u="none" strike="noStrike" kern="1200" dirty="0">
                          <a:solidFill>
                            <a:schemeClr val="tx1"/>
                          </a:solidFill>
                          <a:effectLst/>
                          <a:latin typeface="+mn-lt"/>
                          <a:ea typeface="+mn-ea"/>
                          <a:cs typeface="+mn-cs"/>
                        </a:rPr>
                        <a:t>(for key capabilities)</a:t>
                      </a:r>
                    </a:p>
                    <a:p>
                      <a:endParaRPr lang="en-US" sz="1600" dirty="0"/>
                    </a:p>
                  </a:txBody>
                  <a:tcPr/>
                </a:tc>
                <a:tc>
                  <a:txBody>
                    <a:bodyPr/>
                    <a:lstStyle/>
                    <a:p>
                      <a:pPr fontAlgn="base">
                        <a:lnSpc>
                          <a:spcPct val="120000"/>
                        </a:lnSpc>
                        <a:spcBef>
                          <a:spcPts val="600"/>
                        </a:spcBef>
                      </a:pPr>
                      <a:r>
                        <a:rPr lang="en-US" sz="1400" dirty="0"/>
                        <a:t>Business Capability Models</a:t>
                      </a:r>
                    </a:p>
                    <a:p>
                      <a:pPr fontAlgn="base">
                        <a:lnSpc>
                          <a:spcPct val="120000"/>
                        </a:lnSpc>
                        <a:spcBef>
                          <a:spcPts val="600"/>
                        </a:spcBef>
                      </a:pPr>
                      <a:r>
                        <a:rPr lang="en-US" sz="1400" u="sng" dirty="0">
                          <a:hlinkClick r:id="rId8"/>
                        </a:rPr>
                        <a:t>Value Stream Models</a:t>
                      </a:r>
                      <a:endParaRPr lang="en-US" sz="1400" dirty="0"/>
                    </a:p>
                    <a:p>
                      <a:pPr fontAlgn="base">
                        <a:lnSpc>
                          <a:spcPct val="120000"/>
                        </a:lnSpc>
                        <a:spcBef>
                          <a:spcPts val="600"/>
                        </a:spcBef>
                      </a:pPr>
                      <a:r>
                        <a:rPr lang="en-US" sz="1400" u="sng" dirty="0">
                          <a:hlinkClick r:id="rId9"/>
                        </a:rPr>
                        <a:t>Strategy Maps</a:t>
                      </a:r>
                      <a:endParaRPr lang="en-US" sz="1400" dirty="0"/>
                    </a:p>
                    <a:p>
                      <a:pPr fontAlgn="base">
                        <a:lnSpc>
                          <a:spcPct val="120000"/>
                        </a:lnSpc>
                        <a:spcBef>
                          <a:spcPts val="600"/>
                        </a:spcBef>
                      </a:pPr>
                      <a:r>
                        <a:rPr lang="en-US" sz="1400" dirty="0"/>
                        <a:t>Industry Reference Models (APQC or </a:t>
                      </a:r>
                      <a:r>
                        <a:rPr lang="en-US" sz="1400" u="sng" dirty="0">
                          <a:hlinkClick r:id="rId10"/>
                        </a:rPr>
                        <a:t>COBIT</a:t>
                      </a:r>
                      <a:r>
                        <a:rPr lang="en-US" sz="1400" dirty="0"/>
                        <a:t>)</a:t>
                      </a:r>
                    </a:p>
                    <a:p>
                      <a:pPr fontAlgn="base">
                        <a:lnSpc>
                          <a:spcPct val="120000"/>
                        </a:lnSpc>
                        <a:spcBef>
                          <a:spcPts val="600"/>
                        </a:spcBef>
                      </a:pPr>
                      <a:r>
                        <a:rPr lang="en-US" sz="1400" dirty="0"/>
                        <a:t>Industry Benchmarks or </a:t>
                      </a:r>
                      <a:r>
                        <a:rPr lang="en-US" sz="1400" u="sng" dirty="0">
                          <a:hlinkClick r:id="rId11"/>
                        </a:rPr>
                        <a:t>Capability Maturity Models</a:t>
                      </a:r>
                      <a:endParaRPr lang="en-US" sz="1400" dirty="0"/>
                    </a:p>
                    <a:p>
                      <a:pPr fontAlgn="base">
                        <a:lnSpc>
                          <a:spcPct val="120000"/>
                        </a:lnSpc>
                        <a:spcBef>
                          <a:spcPts val="600"/>
                        </a:spcBef>
                      </a:pPr>
                      <a:r>
                        <a:rPr lang="en-US" sz="1400" dirty="0"/>
                        <a:t>Capability Assessment Tools &amp; Approaches</a:t>
                      </a:r>
                    </a:p>
                    <a:p>
                      <a:pPr fontAlgn="base">
                        <a:lnSpc>
                          <a:spcPct val="120000"/>
                        </a:lnSpc>
                        <a:spcBef>
                          <a:spcPts val="600"/>
                        </a:spcBef>
                      </a:pPr>
                      <a:r>
                        <a:rPr lang="en-US" sz="1400" u="sng" dirty="0">
                          <a:hlinkClick r:id="rId12"/>
                        </a:rPr>
                        <a:t>Target Operating Model</a:t>
                      </a:r>
                      <a:endParaRPr lang="en-US" sz="1800" dirty="0"/>
                    </a:p>
                  </a:txBody>
                  <a:tcPr/>
                </a:tc>
                <a:extLst>
                  <a:ext uri="{0D108BD9-81ED-4DB2-BD59-A6C34878D82A}">
                    <a16:rowId xmlns:a16="http://schemas.microsoft.com/office/drawing/2014/main" val="2861387742"/>
                  </a:ext>
                </a:extLst>
              </a:tr>
            </a:tbl>
          </a:graphicData>
        </a:graphic>
      </p:graphicFrame>
    </p:spTree>
    <p:extLst>
      <p:ext uri="{BB962C8B-B14F-4D97-AF65-F5344CB8AC3E}">
        <p14:creationId xmlns:p14="http://schemas.microsoft.com/office/powerpoint/2010/main" val="1793666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Identify &amp; Prioritize Investments</a:t>
            </a:r>
          </a:p>
        </p:txBody>
      </p:sp>
      <p:graphicFrame>
        <p:nvGraphicFramePr>
          <p:cNvPr id="5" name="Content Placeholder 3">
            <a:extLst>
              <a:ext uri="{FF2B5EF4-FFF2-40B4-BE49-F238E27FC236}">
                <a16:creationId xmlns:a16="http://schemas.microsoft.com/office/drawing/2014/main" id="{20086127-344C-4783-8AD2-3A0B1EA72082}"/>
              </a:ext>
            </a:extLst>
          </p:cNvPr>
          <p:cNvGraphicFramePr>
            <a:graphicFrameLocks/>
          </p:cNvGraphicFramePr>
          <p:nvPr>
            <p:extLst>
              <p:ext uri="{D42A27DB-BD31-4B8C-83A1-F6EECF244321}">
                <p14:modId xmlns:p14="http://schemas.microsoft.com/office/powerpoint/2010/main" val="3264745242"/>
              </p:ext>
            </p:extLst>
          </p:nvPr>
        </p:nvGraphicFramePr>
        <p:xfrm>
          <a:off x="9980612" y="152400"/>
          <a:ext cx="1878157" cy="185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6">
            <a:extLst>
              <a:ext uri="{FF2B5EF4-FFF2-40B4-BE49-F238E27FC236}">
                <a16:creationId xmlns:a16="http://schemas.microsoft.com/office/drawing/2014/main" id="{FD6CD55D-A9AC-4337-852A-FDADD29FCC88}"/>
              </a:ext>
            </a:extLst>
          </p:cNvPr>
          <p:cNvGraphicFramePr>
            <a:graphicFrameLocks/>
          </p:cNvGraphicFramePr>
          <p:nvPr>
            <p:extLst>
              <p:ext uri="{D42A27DB-BD31-4B8C-83A1-F6EECF244321}">
                <p14:modId xmlns:p14="http://schemas.microsoft.com/office/powerpoint/2010/main" val="4166686374"/>
              </p:ext>
            </p:extLst>
          </p:nvPr>
        </p:nvGraphicFramePr>
        <p:xfrm>
          <a:off x="1065213" y="1828800"/>
          <a:ext cx="8686801" cy="3992880"/>
        </p:xfrm>
        <a:graphic>
          <a:graphicData uri="http://schemas.openxmlformats.org/drawingml/2006/table">
            <a:tbl>
              <a:tblPr firstRow="1" bandRow="1">
                <a:tableStyleId>{69012ECD-51FC-41F1-AA8D-1B2483CD663E}</a:tableStyleId>
              </a:tblPr>
              <a:tblGrid>
                <a:gridCol w="1696640">
                  <a:extLst>
                    <a:ext uri="{9D8B030D-6E8A-4147-A177-3AD203B41FA5}">
                      <a16:colId xmlns:a16="http://schemas.microsoft.com/office/drawing/2014/main" val="573857989"/>
                    </a:ext>
                  </a:extLst>
                </a:gridCol>
                <a:gridCol w="3121819">
                  <a:extLst>
                    <a:ext uri="{9D8B030D-6E8A-4147-A177-3AD203B41FA5}">
                      <a16:colId xmlns:a16="http://schemas.microsoft.com/office/drawing/2014/main" val="3644495371"/>
                    </a:ext>
                  </a:extLst>
                </a:gridCol>
                <a:gridCol w="1628776">
                  <a:extLst>
                    <a:ext uri="{9D8B030D-6E8A-4147-A177-3AD203B41FA5}">
                      <a16:colId xmlns:a16="http://schemas.microsoft.com/office/drawing/2014/main" val="3621542944"/>
                    </a:ext>
                  </a:extLst>
                </a:gridCol>
                <a:gridCol w="2239566">
                  <a:extLst>
                    <a:ext uri="{9D8B030D-6E8A-4147-A177-3AD203B41FA5}">
                      <a16:colId xmlns:a16="http://schemas.microsoft.com/office/drawing/2014/main" val="2624221085"/>
                    </a:ext>
                  </a:extLst>
                </a:gridCol>
              </a:tblGrid>
              <a:tr h="345440">
                <a:tc>
                  <a:txBody>
                    <a:bodyPr/>
                    <a:lstStyle/>
                    <a:p>
                      <a:r>
                        <a:rPr lang="en-US" dirty="0">
                          <a:latin typeface="+mj-lt"/>
                        </a:rPr>
                        <a:t>Inputs</a:t>
                      </a:r>
                    </a:p>
                  </a:txBody>
                  <a:tcPr>
                    <a:solidFill>
                      <a:schemeClr val="accent1"/>
                    </a:solidFill>
                  </a:tcPr>
                </a:tc>
                <a:tc>
                  <a:txBody>
                    <a:bodyPr/>
                    <a:lstStyle/>
                    <a:p>
                      <a:r>
                        <a:rPr lang="en-US" dirty="0">
                          <a:latin typeface="+mj-lt"/>
                        </a:rPr>
                        <a:t>Activities</a:t>
                      </a:r>
                    </a:p>
                  </a:txBody>
                  <a:tcPr/>
                </a:tc>
                <a:tc>
                  <a:txBody>
                    <a:bodyPr/>
                    <a:lstStyle/>
                    <a:p>
                      <a:r>
                        <a:rPr lang="en-US" dirty="0">
                          <a:latin typeface="+mj-lt"/>
                        </a:rPr>
                        <a:t>Outputs</a:t>
                      </a:r>
                    </a:p>
                  </a:txBody>
                  <a:tcPr/>
                </a:tc>
                <a:tc>
                  <a:txBody>
                    <a:bodyPr/>
                    <a:lstStyle/>
                    <a:p>
                      <a:r>
                        <a:rPr lang="en-US" dirty="0">
                          <a:latin typeface="+mj-lt"/>
                        </a:rPr>
                        <a:t>Tools</a:t>
                      </a:r>
                    </a:p>
                  </a:txBody>
                  <a:tcPr/>
                </a:tc>
                <a:extLst>
                  <a:ext uri="{0D108BD9-81ED-4DB2-BD59-A6C34878D82A}">
                    <a16:rowId xmlns:a16="http://schemas.microsoft.com/office/drawing/2014/main" val="3153407351"/>
                  </a:ext>
                </a:extLst>
              </a:tr>
              <a:tr h="370840">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Key capability gaps </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800" b="0" i="0" u="none" strike="noStrike" kern="1200" dirty="0" smtClean="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Target Operating Model </a:t>
                      </a:r>
                      <a:endParaRPr lang="en-US" sz="1600" b="0" i="0" u="none" strike="noStrike" kern="1200" noProof="0" dirty="0">
                        <a:solidFill>
                          <a:schemeClr val="tx1"/>
                        </a:solidFill>
                        <a:effectLst/>
                        <a:latin typeface="+mn-lt"/>
                        <a:ea typeface="+mn-ea"/>
                        <a:cs typeface="+mn-cs"/>
                      </a:endParaRPr>
                    </a:p>
                  </a:txBody>
                  <a:tcPr/>
                </a:tc>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Investment management processes to ensure that investments are aligned to the set of strategies that the organization is pursuing; can also include alignment of overall resources (human capital, financial capital, etc.) to ensure successful execution</a:t>
                      </a:r>
                      <a:endParaRPr lang="en-US" sz="1600" b="0" i="0" u="none" strike="noStrike" kern="1200" noProof="0" dirty="0">
                        <a:solidFill>
                          <a:schemeClr val="tx1"/>
                        </a:solidFill>
                        <a:effectLst/>
                        <a:latin typeface="+mn-lt"/>
                        <a:ea typeface="+mn-ea"/>
                        <a:cs typeface="+mn-cs"/>
                      </a:endParaRP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txBody>
                  <a:tcPr/>
                </a:tc>
                <a:tc>
                  <a:txBody>
                    <a:bodyPr/>
                    <a:lstStyle/>
                    <a:p>
                      <a:pPr marL="112713" indent="-112713">
                        <a:buFont typeface="Arial" panose="020B0604020202020204" pitchFamily="34" charset="0"/>
                        <a:buChar char="•"/>
                      </a:pPr>
                      <a:r>
                        <a:rPr lang="en-US" sz="1800" b="0" i="0" u="none" strike="noStrike" kern="1200" dirty="0" smtClean="0">
                          <a:solidFill>
                            <a:schemeClr val="tx1"/>
                          </a:solidFill>
                          <a:effectLst/>
                          <a:latin typeface="+mn-lt"/>
                          <a:ea typeface="+mn-ea"/>
                          <a:cs typeface="+mn-cs"/>
                        </a:rPr>
                        <a:t>Prioritized Investments</a:t>
                      </a:r>
                    </a:p>
                    <a:p>
                      <a:pPr marL="112713" indent="-112713">
                        <a:buFont typeface="Arial" panose="020B0604020202020204" pitchFamily="34" charset="0"/>
                        <a:buChar char="•"/>
                      </a:pPr>
                      <a:endParaRPr lang="en-US" sz="1800" b="0" i="0" u="none" strike="noStrike" kern="1200" dirty="0" smtClean="0">
                        <a:solidFill>
                          <a:schemeClr val="tx1"/>
                        </a:solidFill>
                        <a:effectLst/>
                        <a:latin typeface="+mn-lt"/>
                        <a:ea typeface="+mn-ea"/>
                        <a:cs typeface="+mn-cs"/>
                      </a:endParaRPr>
                    </a:p>
                    <a:p>
                      <a:pPr marL="112713" indent="-112713">
                        <a:buFont typeface="Arial" panose="020B0604020202020204" pitchFamily="34" charset="0"/>
                        <a:buChar char="•"/>
                      </a:pPr>
                      <a:r>
                        <a:rPr lang="en-US" sz="1800" b="0" i="0" u="none" strike="noStrike" kern="1200" dirty="0" smtClean="0">
                          <a:solidFill>
                            <a:schemeClr val="tx1"/>
                          </a:solidFill>
                          <a:effectLst/>
                          <a:latin typeface="+mn-lt"/>
                          <a:ea typeface="+mn-ea"/>
                          <a:cs typeface="+mn-cs"/>
                        </a:rPr>
                        <a:t>Portfolio / Program management structure</a:t>
                      </a:r>
                      <a:endParaRPr lang="en-US" sz="1600" b="0" i="1" u="none" strike="noStrike" kern="1200" dirty="0">
                        <a:solidFill>
                          <a:schemeClr val="tx1"/>
                        </a:solidFill>
                        <a:effectLst/>
                        <a:latin typeface="+mn-lt"/>
                        <a:ea typeface="+mn-ea"/>
                        <a:cs typeface="+mn-cs"/>
                      </a:endParaRPr>
                    </a:p>
                    <a:p>
                      <a:endParaRPr lang="en-US" sz="1600" dirty="0"/>
                    </a:p>
                  </a:txBody>
                  <a:tcPr/>
                </a:tc>
                <a:tc>
                  <a:txBody>
                    <a:bodyPr/>
                    <a:lstStyle/>
                    <a:p>
                      <a:pPr rtl="0" fontAlgn="base"/>
                      <a:r>
                        <a:rPr lang="en-US" sz="1800" b="0" i="0" u="sng" strike="noStrike" kern="1200" dirty="0" smtClean="0">
                          <a:solidFill>
                            <a:schemeClr val="tx1"/>
                          </a:solidFill>
                          <a:effectLst/>
                          <a:latin typeface="+mn-lt"/>
                          <a:ea typeface="+mn-ea"/>
                          <a:cs typeface="+mn-cs"/>
                          <a:hlinkClick r:id="rId8"/>
                        </a:rPr>
                        <a:t>Project Portfolio Management</a:t>
                      </a:r>
                      <a:endParaRPr lang="en-US" sz="1800" b="0" i="0" u="none" strike="noStrike" kern="1200" dirty="0" smtClean="0">
                        <a:solidFill>
                          <a:schemeClr val="tx1"/>
                        </a:solidFill>
                        <a:effectLst/>
                        <a:latin typeface="+mn-lt"/>
                        <a:ea typeface="+mn-ea"/>
                        <a:cs typeface="+mn-cs"/>
                      </a:endParaRPr>
                    </a:p>
                    <a:p>
                      <a:pPr rtl="0" fontAlgn="base"/>
                      <a:endParaRPr lang="en-US" sz="1800" b="0" i="0" u="sng" strike="noStrike" kern="1200" dirty="0" smtClean="0">
                        <a:solidFill>
                          <a:schemeClr val="tx1"/>
                        </a:solidFill>
                        <a:effectLst/>
                        <a:latin typeface="+mn-lt"/>
                        <a:ea typeface="+mn-ea"/>
                        <a:cs typeface="+mn-cs"/>
                        <a:hlinkClick r:id="rId9"/>
                      </a:endParaRPr>
                    </a:p>
                    <a:p>
                      <a:pPr rtl="0" fontAlgn="base"/>
                      <a:r>
                        <a:rPr lang="en-US" sz="1800" b="0" i="0" u="sng" strike="noStrike" kern="1200" dirty="0" smtClean="0">
                          <a:solidFill>
                            <a:schemeClr val="tx1"/>
                          </a:solidFill>
                          <a:effectLst/>
                          <a:latin typeface="+mn-lt"/>
                          <a:ea typeface="+mn-ea"/>
                          <a:cs typeface="+mn-cs"/>
                          <a:hlinkClick r:id="rId9"/>
                        </a:rPr>
                        <a:t>Project Management</a:t>
                      </a:r>
                      <a:endParaRPr lang="en-US" sz="1800" b="0" i="0" u="none" strike="noStrike" kern="1200" dirty="0" smtClean="0">
                        <a:solidFill>
                          <a:schemeClr val="tx1"/>
                        </a:solidFill>
                        <a:effectLst/>
                        <a:latin typeface="+mn-lt"/>
                        <a:ea typeface="+mn-ea"/>
                        <a:cs typeface="+mn-cs"/>
                      </a:endParaRPr>
                    </a:p>
                    <a:p>
                      <a:pPr rtl="0" fontAlgn="base"/>
                      <a:endParaRPr lang="en-US" sz="1800" b="0" i="0" u="sng" strike="noStrike" kern="1200" dirty="0" smtClean="0">
                        <a:solidFill>
                          <a:schemeClr val="tx1"/>
                        </a:solidFill>
                        <a:effectLst/>
                        <a:latin typeface="+mn-lt"/>
                        <a:ea typeface="+mn-ea"/>
                        <a:cs typeface="+mn-cs"/>
                        <a:hlinkClick r:id="rId10"/>
                      </a:endParaRPr>
                    </a:p>
                    <a:p>
                      <a:pPr rtl="0" fontAlgn="base"/>
                      <a:r>
                        <a:rPr lang="en-US" sz="1800" b="0" i="0" u="sng" strike="noStrike" kern="1200" dirty="0" smtClean="0">
                          <a:solidFill>
                            <a:schemeClr val="tx1"/>
                          </a:solidFill>
                          <a:effectLst/>
                          <a:latin typeface="+mn-lt"/>
                          <a:ea typeface="+mn-ea"/>
                          <a:cs typeface="+mn-cs"/>
                          <a:hlinkClick r:id="rId10"/>
                        </a:rPr>
                        <a:t>Financial Management</a:t>
                      </a:r>
                      <a:endParaRPr lang="en-US" sz="1800" b="0" i="0" u="none" strike="noStrike" kern="1200" dirty="0" smtClean="0">
                        <a:solidFill>
                          <a:schemeClr val="tx1"/>
                        </a:solidFill>
                        <a:effectLst/>
                        <a:latin typeface="+mn-lt"/>
                        <a:ea typeface="+mn-ea"/>
                        <a:cs typeface="+mn-cs"/>
                      </a:endParaRPr>
                    </a:p>
                    <a:p>
                      <a:pPr rtl="0" fontAlgn="base"/>
                      <a:endParaRPr lang="en-US" sz="1800" b="0" i="0" u="sng" strike="noStrike" kern="1200" dirty="0" smtClean="0">
                        <a:solidFill>
                          <a:schemeClr val="tx1"/>
                        </a:solidFill>
                        <a:effectLst/>
                        <a:latin typeface="+mn-lt"/>
                        <a:ea typeface="+mn-ea"/>
                        <a:cs typeface="+mn-cs"/>
                        <a:hlinkClick r:id="rId11"/>
                      </a:endParaRPr>
                    </a:p>
                    <a:p>
                      <a:pPr rtl="0" fontAlgn="base"/>
                      <a:r>
                        <a:rPr lang="en-US" sz="1800" b="0" i="0" u="sng" strike="noStrike" kern="1200" dirty="0" smtClean="0">
                          <a:solidFill>
                            <a:schemeClr val="tx1"/>
                          </a:solidFill>
                          <a:effectLst/>
                          <a:latin typeface="+mn-lt"/>
                          <a:ea typeface="+mn-ea"/>
                          <a:cs typeface="+mn-cs"/>
                          <a:hlinkClick r:id="rId11"/>
                        </a:rPr>
                        <a:t>Risk Management</a:t>
                      </a:r>
                      <a:endParaRPr lang="en-US" sz="1800" b="0" i="0" u="none" strike="noStrike" kern="1200" dirty="0" smtClean="0">
                        <a:solidFill>
                          <a:schemeClr val="tx1"/>
                        </a:solidFill>
                        <a:effectLst/>
                        <a:latin typeface="+mn-lt"/>
                        <a:ea typeface="+mn-ea"/>
                        <a:cs typeface="+mn-cs"/>
                      </a:endParaRPr>
                    </a:p>
                    <a:p>
                      <a:pPr fontAlgn="base">
                        <a:lnSpc>
                          <a:spcPct val="120000"/>
                        </a:lnSpc>
                        <a:spcBef>
                          <a:spcPts val="600"/>
                        </a:spcBef>
                      </a:pPr>
                      <a:endParaRPr lang="en-US" sz="1800" dirty="0"/>
                    </a:p>
                  </a:txBody>
                  <a:tcPr/>
                </a:tc>
                <a:extLst>
                  <a:ext uri="{0D108BD9-81ED-4DB2-BD59-A6C34878D82A}">
                    <a16:rowId xmlns:a16="http://schemas.microsoft.com/office/drawing/2014/main" val="2861387742"/>
                  </a:ext>
                </a:extLst>
              </a:tr>
            </a:tbl>
          </a:graphicData>
        </a:graphic>
      </p:graphicFrame>
    </p:spTree>
    <p:extLst>
      <p:ext uri="{BB962C8B-B14F-4D97-AF65-F5344CB8AC3E}">
        <p14:creationId xmlns:p14="http://schemas.microsoft.com/office/powerpoint/2010/main" val="104610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Activate &amp; Execute Strategy</a:t>
            </a:r>
          </a:p>
        </p:txBody>
      </p:sp>
      <p:graphicFrame>
        <p:nvGraphicFramePr>
          <p:cNvPr id="6" name="Content Placeholder 3">
            <a:extLst>
              <a:ext uri="{FF2B5EF4-FFF2-40B4-BE49-F238E27FC236}">
                <a16:creationId xmlns:a16="http://schemas.microsoft.com/office/drawing/2014/main" id="{906ABE7D-AE6D-4A63-B007-C5838178F2C0}"/>
              </a:ext>
            </a:extLst>
          </p:cNvPr>
          <p:cNvGraphicFramePr>
            <a:graphicFrameLocks/>
          </p:cNvGraphicFramePr>
          <p:nvPr>
            <p:extLst>
              <p:ext uri="{D42A27DB-BD31-4B8C-83A1-F6EECF244321}">
                <p14:modId xmlns:p14="http://schemas.microsoft.com/office/powerpoint/2010/main" val="1226465702"/>
              </p:ext>
            </p:extLst>
          </p:nvPr>
        </p:nvGraphicFramePr>
        <p:xfrm>
          <a:off x="9980612" y="152400"/>
          <a:ext cx="1878157" cy="185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6">
            <a:extLst>
              <a:ext uri="{FF2B5EF4-FFF2-40B4-BE49-F238E27FC236}">
                <a16:creationId xmlns:a16="http://schemas.microsoft.com/office/drawing/2014/main" id="{67172D5B-53ED-4296-B589-7637E403ECF5}"/>
              </a:ext>
            </a:extLst>
          </p:cNvPr>
          <p:cNvGraphicFramePr>
            <a:graphicFrameLocks/>
          </p:cNvGraphicFramePr>
          <p:nvPr>
            <p:extLst>
              <p:ext uri="{D42A27DB-BD31-4B8C-83A1-F6EECF244321}">
                <p14:modId xmlns:p14="http://schemas.microsoft.com/office/powerpoint/2010/main" val="893241286"/>
              </p:ext>
            </p:extLst>
          </p:nvPr>
        </p:nvGraphicFramePr>
        <p:xfrm>
          <a:off x="1065213" y="1828800"/>
          <a:ext cx="8686801" cy="4023360"/>
        </p:xfrm>
        <a:graphic>
          <a:graphicData uri="http://schemas.openxmlformats.org/drawingml/2006/table">
            <a:tbl>
              <a:tblPr firstRow="1" bandRow="1">
                <a:tableStyleId>{69012ECD-51FC-41F1-AA8D-1B2483CD663E}</a:tableStyleId>
              </a:tblPr>
              <a:tblGrid>
                <a:gridCol w="1696640">
                  <a:extLst>
                    <a:ext uri="{9D8B030D-6E8A-4147-A177-3AD203B41FA5}">
                      <a16:colId xmlns:a16="http://schemas.microsoft.com/office/drawing/2014/main" val="573857989"/>
                    </a:ext>
                  </a:extLst>
                </a:gridCol>
                <a:gridCol w="2951559">
                  <a:extLst>
                    <a:ext uri="{9D8B030D-6E8A-4147-A177-3AD203B41FA5}">
                      <a16:colId xmlns:a16="http://schemas.microsoft.com/office/drawing/2014/main" val="3644495371"/>
                    </a:ext>
                  </a:extLst>
                </a:gridCol>
                <a:gridCol w="1799036">
                  <a:extLst>
                    <a:ext uri="{9D8B030D-6E8A-4147-A177-3AD203B41FA5}">
                      <a16:colId xmlns:a16="http://schemas.microsoft.com/office/drawing/2014/main" val="3621542944"/>
                    </a:ext>
                  </a:extLst>
                </a:gridCol>
                <a:gridCol w="2239566">
                  <a:extLst>
                    <a:ext uri="{9D8B030D-6E8A-4147-A177-3AD203B41FA5}">
                      <a16:colId xmlns:a16="http://schemas.microsoft.com/office/drawing/2014/main" val="2624221085"/>
                    </a:ext>
                  </a:extLst>
                </a:gridCol>
              </a:tblGrid>
              <a:tr h="345440">
                <a:tc>
                  <a:txBody>
                    <a:bodyPr/>
                    <a:lstStyle/>
                    <a:p>
                      <a:r>
                        <a:rPr lang="en-US" dirty="0">
                          <a:latin typeface="+mj-lt"/>
                        </a:rPr>
                        <a:t>Inputs</a:t>
                      </a:r>
                    </a:p>
                  </a:txBody>
                  <a:tcPr>
                    <a:solidFill>
                      <a:schemeClr val="accent1"/>
                    </a:solidFill>
                  </a:tcPr>
                </a:tc>
                <a:tc>
                  <a:txBody>
                    <a:bodyPr/>
                    <a:lstStyle/>
                    <a:p>
                      <a:r>
                        <a:rPr lang="en-US" dirty="0">
                          <a:latin typeface="+mj-lt"/>
                        </a:rPr>
                        <a:t>Activities</a:t>
                      </a:r>
                    </a:p>
                  </a:txBody>
                  <a:tcPr/>
                </a:tc>
                <a:tc>
                  <a:txBody>
                    <a:bodyPr/>
                    <a:lstStyle/>
                    <a:p>
                      <a:r>
                        <a:rPr lang="en-US" dirty="0">
                          <a:latin typeface="+mj-lt"/>
                        </a:rPr>
                        <a:t>Outputs</a:t>
                      </a:r>
                    </a:p>
                  </a:txBody>
                  <a:tcPr/>
                </a:tc>
                <a:tc>
                  <a:txBody>
                    <a:bodyPr/>
                    <a:lstStyle/>
                    <a:p>
                      <a:r>
                        <a:rPr lang="en-US" dirty="0">
                          <a:latin typeface="+mj-lt"/>
                        </a:rPr>
                        <a:t>Tools</a:t>
                      </a:r>
                    </a:p>
                  </a:txBody>
                  <a:tcPr/>
                </a:tc>
                <a:extLst>
                  <a:ext uri="{0D108BD9-81ED-4DB2-BD59-A6C34878D82A}">
                    <a16:rowId xmlns:a16="http://schemas.microsoft.com/office/drawing/2014/main" val="3153407351"/>
                  </a:ext>
                </a:extLst>
              </a:tr>
              <a:tr h="370840">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Prioritized Investments</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800" b="0" i="0" u="none" strike="noStrike" kern="1200" dirty="0" smtClean="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Portfolio / Program Management Structure</a:t>
                      </a:r>
                      <a:endParaRPr lang="en-US" sz="1600" b="0" i="0" u="none" strike="noStrike" kern="1200" noProof="0" dirty="0">
                        <a:solidFill>
                          <a:schemeClr val="tx1"/>
                        </a:solidFill>
                        <a:effectLst/>
                        <a:latin typeface="+mn-lt"/>
                        <a:ea typeface="+mn-ea"/>
                        <a:cs typeface="+mn-cs"/>
                      </a:endParaRPr>
                    </a:p>
                  </a:txBody>
                  <a:tcPr/>
                </a:tc>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Program execution</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Product execution</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noProof="0" dirty="0" smtClean="0">
                          <a:solidFill>
                            <a:schemeClr val="tx1"/>
                          </a:solidFill>
                          <a:effectLst/>
                          <a:latin typeface="+mn-lt"/>
                          <a:ea typeface="+mn-ea"/>
                          <a:cs typeface="+mn-cs"/>
                        </a:rPr>
                        <a:t>Software</a:t>
                      </a:r>
                      <a:r>
                        <a:rPr lang="en-US" sz="1800" b="0" i="0" u="none" strike="noStrike" kern="1200" baseline="0" noProof="0" dirty="0" smtClean="0">
                          <a:solidFill>
                            <a:schemeClr val="tx1"/>
                          </a:solidFill>
                          <a:effectLst/>
                          <a:latin typeface="+mn-lt"/>
                          <a:ea typeface="+mn-ea"/>
                          <a:cs typeface="+mn-cs"/>
                        </a:rPr>
                        <a:t> Development (via variety of SDLC)</a:t>
                      </a:r>
                      <a:endParaRPr lang="en-US" sz="1600" b="0" i="0" u="none" strike="noStrike" kern="1200" noProof="0" dirty="0">
                        <a:solidFill>
                          <a:schemeClr val="tx1"/>
                        </a:solidFill>
                        <a:effectLst/>
                        <a:latin typeface="+mn-lt"/>
                        <a:ea typeface="+mn-ea"/>
                        <a:cs typeface="+mn-cs"/>
                      </a:endParaRP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txBody>
                  <a:tcPr/>
                </a:tc>
                <a:tc>
                  <a:txBody>
                    <a:bodyPr/>
                    <a:lstStyle/>
                    <a:p>
                      <a:pPr marL="117475" indent="-117475">
                        <a:buFont typeface="Arial" panose="020B0604020202020204" pitchFamily="34" charset="0"/>
                        <a:buChar char="•"/>
                      </a:pPr>
                      <a:r>
                        <a:rPr lang="en-US" sz="1800" b="0" i="0" u="none" strike="noStrike" kern="1200" dirty="0" smtClean="0">
                          <a:solidFill>
                            <a:schemeClr val="tx1"/>
                          </a:solidFill>
                          <a:effectLst/>
                          <a:latin typeface="+mn-lt"/>
                          <a:ea typeface="+mn-ea"/>
                          <a:cs typeface="+mn-cs"/>
                        </a:rPr>
                        <a:t>Transformed business capabilities </a:t>
                      </a:r>
                    </a:p>
                    <a:p>
                      <a:pPr marL="285750" indent="-112713">
                        <a:buFont typeface="Palatino Linotype" panose="02040502050505030304" pitchFamily="18" charset="0"/>
                        <a:buChar char="-"/>
                      </a:pPr>
                      <a:r>
                        <a:rPr lang="en-US" sz="1800" b="0" i="0" u="none" strike="noStrike" kern="1200" dirty="0" smtClean="0">
                          <a:solidFill>
                            <a:schemeClr val="tx1"/>
                          </a:solidFill>
                          <a:effectLst/>
                          <a:latin typeface="+mn-lt"/>
                          <a:ea typeface="+mn-ea"/>
                          <a:cs typeface="+mn-cs"/>
                        </a:rPr>
                        <a:t>Talent </a:t>
                      </a:r>
                    </a:p>
                    <a:p>
                      <a:pPr marL="285750" indent="-112713">
                        <a:buFont typeface="Palatino Linotype" panose="02040502050505030304" pitchFamily="18" charset="0"/>
                        <a:buChar char="-"/>
                      </a:pPr>
                      <a:r>
                        <a:rPr lang="en-US" sz="1800" b="0" i="0" u="none" strike="noStrike" kern="1200" dirty="0" smtClean="0">
                          <a:solidFill>
                            <a:schemeClr val="tx1"/>
                          </a:solidFill>
                          <a:effectLst/>
                          <a:latin typeface="+mn-lt"/>
                          <a:ea typeface="+mn-ea"/>
                          <a:cs typeface="+mn-cs"/>
                        </a:rPr>
                        <a:t>Process</a:t>
                      </a:r>
                    </a:p>
                    <a:p>
                      <a:pPr marL="285750" indent="-112713">
                        <a:buFont typeface="Palatino Linotype" panose="02040502050505030304" pitchFamily="18" charset="0"/>
                        <a:buChar char="-"/>
                      </a:pPr>
                      <a:r>
                        <a:rPr lang="en-US" sz="1800" b="0" i="0" u="none" strike="noStrike" kern="1200" dirty="0" smtClean="0">
                          <a:solidFill>
                            <a:schemeClr val="tx1"/>
                          </a:solidFill>
                          <a:effectLst/>
                          <a:latin typeface="+mn-lt"/>
                          <a:ea typeface="+mn-ea"/>
                          <a:cs typeface="+mn-cs"/>
                        </a:rPr>
                        <a:t>Technology</a:t>
                      </a:r>
                    </a:p>
                    <a:p>
                      <a:pPr marL="285750" indent="-112713">
                        <a:buFont typeface="Palatino Linotype" panose="02040502050505030304" pitchFamily="18" charset="0"/>
                        <a:buChar char="-"/>
                      </a:pPr>
                      <a:r>
                        <a:rPr lang="en-US" sz="1800" b="0" i="0" u="none" strike="noStrike" kern="1200" dirty="0" smtClean="0">
                          <a:solidFill>
                            <a:schemeClr val="tx1"/>
                          </a:solidFill>
                          <a:effectLst/>
                          <a:latin typeface="+mn-lt"/>
                          <a:ea typeface="+mn-ea"/>
                          <a:cs typeface="+mn-cs"/>
                        </a:rPr>
                        <a:t>Data</a:t>
                      </a:r>
                      <a:endParaRPr lang="en-US" sz="1600" b="0" i="1" u="none" strike="noStrike" kern="1200" dirty="0">
                        <a:solidFill>
                          <a:schemeClr val="tx1"/>
                        </a:solidFill>
                        <a:effectLst/>
                        <a:latin typeface="+mn-lt"/>
                        <a:ea typeface="+mn-ea"/>
                        <a:cs typeface="+mn-cs"/>
                      </a:endParaRPr>
                    </a:p>
                    <a:p>
                      <a:endParaRPr lang="en-US" sz="1600" dirty="0"/>
                    </a:p>
                  </a:txBody>
                  <a:tcPr/>
                </a:tc>
                <a:tc>
                  <a:txBody>
                    <a:bodyPr/>
                    <a:lstStyle/>
                    <a:p>
                      <a:pPr rtl="0" fontAlgn="base"/>
                      <a:r>
                        <a:rPr lang="en-US" sz="1800" b="0" i="0" u="sng" strike="noStrike" kern="1200" dirty="0" smtClean="0">
                          <a:solidFill>
                            <a:schemeClr val="tx1"/>
                          </a:solidFill>
                          <a:effectLst/>
                          <a:latin typeface="+mn-lt"/>
                          <a:ea typeface="+mn-ea"/>
                          <a:cs typeface="+mn-cs"/>
                          <a:hlinkClick r:id="rId8"/>
                        </a:rPr>
                        <a:t>Organizational Change Management</a:t>
                      </a:r>
                      <a:endParaRPr lang="en-US" sz="1800" b="0" i="0" u="none" strike="noStrike" kern="1200" dirty="0" smtClean="0">
                        <a:solidFill>
                          <a:schemeClr val="tx1"/>
                        </a:solidFill>
                        <a:effectLst/>
                        <a:latin typeface="+mn-lt"/>
                        <a:ea typeface="+mn-ea"/>
                        <a:cs typeface="+mn-cs"/>
                      </a:endParaRPr>
                    </a:p>
                    <a:p>
                      <a:pPr rtl="0" fontAlgn="base"/>
                      <a:endParaRPr lang="en-US" sz="1800" b="0" i="0" u="none" strike="noStrike" kern="1200" dirty="0" smtClean="0">
                        <a:solidFill>
                          <a:schemeClr val="tx1"/>
                        </a:solidFill>
                        <a:effectLst/>
                        <a:latin typeface="+mn-lt"/>
                        <a:ea typeface="+mn-ea"/>
                        <a:cs typeface="+mn-cs"/>
                      </a:endParaRPr>
                    </a:p>
                    <a:p>
                      <a:pPr rtl="0" fontAlgn="base"/>
                      <a:r>
                        <a:rPr lang="en-US" sz="1800" b="0" i="0" u="none" strike="noStrike" kern="1200" dirty="0" smtClean="0">
                          <a:solidFill>
                            <a:schemeClr val="tx1"/>
                          </a:solidFill>
                          <a:effectLst/>
                          <a:latin typeface="+mn-lt"/>
                          <a:ea typeface="+mn-ea"/>
                          <a:cs typeface="+mn-cs"/>
                        </a:rPr>
                        <a:t>Program / Project Scorecards</a:t>
                      </a:r>
                    </a:p>
                    <a:p>
                      <a:endParaRPr lang="en-US" sz="1800" b="0" i="0" u="sng" strike="noStrike" kern="1200" dirty="0" smtClean="0">
                        <a:solidFill>
                          <a:schemeClr val="tx1"/>
                        </a:solidFill>
                        <a:effectLst/>
                        <a:latin typeface="+mn-lt"/>
                        <a:ea typeface="+mn-ea"/>
                        <a:cs typeface="+mn-cs"/>
                        <a:hlinkClick r:id="rId9"/>
                      </a:endParaRPr>
                    </a:p>
                    <a:p>
                      <a:r>
                        <a:rPr lang="en-US" sz="1800" b="0" i="0" u="sng" strike="noStrike" kern="1200" dirty="0" smtClean="0">
                          <a:solidFill>
                            <a:schemeClr val="tx1"/>
                          </a:solidFill>
                          <a:effectLst/>
                          <a:latin typeface="+mn-lt"/>
                          <a:ea typeface="+mn-ea"/>
                          <a:cs typeface="+mn-cs"/>
                          <a:hlinkClick r:id="rId9"/>
                        </a:rPr>
                        <a:t>Agile Software Development</a:t>
                      </a:r>
                      <a:r>
                        <a:rPr lang="en-US" sz="1800" b="0" i="0" u="none" strike="noStrike" kern="1200" dirty="0" smtClean="0">
                          <a:solidFill>
                            <a:schemeClr val="tx1"/>
                          </a:solidFill>
                          <a:effectLst/>
                          <a:latin typeface="+mn-lt"/>
                          <a:ea typeface="+mn-ea"/>
                          <a:cs typeface="+mn-cs"/>
                        </a:rPr>
                        <a:t> / </a:t>
                      </a:r>
                      <a:r>
                        <a:rPr lang="en-US" sz="1800" b="0" i="0" u="sng" strike="noStrike" kern="1200" dirty="0" smtClean="0">
                          <a:solidFill>
                            <a:schemeClr val="tx1"/>
                          </a:solidFill>
                          <a:effectLst/>
                          <a:latin typeface="+mn-lt"/>
                          <a:ea typeface="+mn-ea"/>
                          <a:cs typeface="+mn-cs"/>
                          <a:hlinkClick r:id="rId10"/>
                        </a:rPr>
                        <a:t>Scaled Agile approaches</a:t>
                      </a:r>
                      <a:r>
                        <a:rPr lang="en-US" sz="1800" b="0" i="0" u="none" strike="noStrike" kern="1200" dirty="0" smtClean="0">
                          <a:solidFill>
                            <a:schemeClr val="tx1"/>
                          </a:solidFill>
                          <a:effectLst/>
                          <a:latin typeface="+mn-lt"/>
                          <a:ea typeface="+mn-ea"/>
                          <a:cs typeface="+mn-cs"/>
                        </a:rPr>
                        <a:t> (for software enablement)</a:t>
                      </a:r>
                      <a:endParaRPr lang="en-US" sz="1800" dirty="0"/>
                    </a:p>
                  </a:txBody>
                  <a:tcPr/>
                </a:tc>
                <a:extLst>
                  <a:ext uri="{0D108BD9-81ED-4DB2-BD59-A6C34878D82A}">
                    <a16:rowId xmlns:a16="http://schemas.microsoft.com/office/drawing/2014/main" val="2861387742"/>
                  </a:ext>
                </a:extLst>
              </a:tr>
            </a:tbl>
          </a:graphicData>
        </a:graphic>
      </p:graphicFrame>
    </p:spTree>
    <p:extLst>
      <p:ext uri="{BB962C8B-B14F-4D97-AF65-F5344CB8AC3E}">
        <p14:creationId xmlns:p14="http://schemas.microsoft.com/office/powerpoint/2010/main" val="3049601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Monitor &amp; Adjust Approach</a:t>
            </a:r>
          </a:p>
        </p:txBody>
      </p:sp>
      <p:graphicFrame>
        <p:nvGraphicFramePr>
          <p:cNvPr id="6" name="Content Placeholder 3">
            <a:extLst>
              <a:ext uri="{FF2B5EF4-FFF2-40B4-BE49-F238E27FC236}">
                <a16:creationId xmlns:a16="http://schemas.microsoft.com/office/drawing/2014/main" id="{52924E9E-37E8-4BCB-AD09-7B07EEBE0A98}"/>
              </a:ext>
            </a:extLst>
          </p:cNvPr>
          <p:cNvGraphicFramePr>
            <a:graphicFrameLocks/>
          </p:cNvGraphicFramePr>
          <p:nvPr>
            <p:extLst>
              <p:ext uri="{D42A27DB-BD31-4B8C-83A1-F6EECF244321}">
                <p14:modId xmlns:p14="http://schemas.microsoft.com/office/powerpoint/2010/main" val="2632373763"/>
              </p:ext>
            </p:extLst>
          </p:nvPr>
        </p:nvGraphicFramePr>
        <p:xfrm>
          <a:off x="9980612" y="152400"/>
          <a:ext cx="1878157" cy="185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6">
            <a:extLst>
              <a:ext uri="{FF2B5EF4-FFF2-40B4-BE49-F238E27FC236}">
                <a16:creationId xmlns:a16="http://schemas.microsoft.com/office/drawing/2014/main" id="{550AB9ED-902F-48F8-B4E8-5C1805F3CBDE}"/>
              </a:ext>
            </a:extLst>
          </p:cNvPr>
          <p:cNvGraphicFramePr>
            <a:graphicFrameLocks/>
          </p:cNvGraphicFramePr>
          <p:nvPr>
            <p:extLst>
              <p:ext uri="{D42A27DB-BD31-4B8C-83A1-F6EECF244321}">
                <p14:modId xmlns:p14="http://schemas.microsoft.com/office/powerpoint/2010/main" val="1098589749"/>
              </p:ext>
            </p:extLst>
          </p:nvPr>
        </p:nvGraphicFramePr>
        <p:xfrm>
          <a:off x="1065213" y="1828800"/>
          <a:ext cx="8686801" cy="4651248"/>
        </p:xfrm>
        <a:graphic>
          <a:graphicData uri="http://schemas.openxmlformats.org/drawingml/2006/table">
            <a:tbl>
              <a:tblPr firstRow="1" bandRow="1">
                <a:tableStyleId>{69012ECD-51FC-41F1-AA8D-1B2483CD663E}</a:tableStyleId>
              </a:tblPr>
              <a:tblGrid>
                <a:gridCol w="1696640">
                  <a:extLst>
                    <a:ext uri="{9D8B030D-6E8A-4147-A177-3AD203B41FA5}">
                      <a16:colId xmlns:a16="http://schemas.microsoft.com/office/drawing/2014/main" val="573857989"/>
                    </a:ext>
                  </a:extLst>
                </a:gridCol>
                <a:gridCol w="3121819">
                  <a:extLst>
                    <a:ext uri="{9D8B030D-6E8A-4147-A177-3AD203B41FA5}">
                      <a16:colId xmlns:a16="http://schemas.microsoft.com/office/drawing/2014/main" val="3644495371"/>
                    </a:ext>
                  </a:extLst>
                </a:gridCol>
                <a:gridCol w="1628776">
                  <a:extLst>
                    <a:ext uri="{9D8B030D-6E8A-4147-A177-3AD203B41FA5}">
                      <a16:colId xmlns:a16="http://schemas.microsoft.com/office/drawing/2014/main" val="3621542944"/>
                    </a:ext>
                  </a:extLst>
                </a:gridCol>
                <a:gridCol w="2239566">
                  <a:extLst>
                    <a:ext uri="{9D8B030D-6E8A-4147-A177-3AD203B41FA5}">
                      <a16:colId xmlns:a16="http://schemas.microsoft.com/office/drawing/2014/main" val="2624221085"/>
                    </a:ext>
                  </a:extLst>
                </a:gridCol>
              </a:tblGrid>
              <a:tr h="345440">
                <a:tc>
                  <a:txBody>
                    <a:bodyPr/>
                    <a:lstStyle/>
                    <a:p>
                      <a:r>
                        <a:rPr lang="en-US" dirty="0">
                          <a:latin typeface="+mj-lt"/>
                        </a:rPr>
                        <a:t>Inputs</a:t>
                      </a:r>
                    </a:p>
                  </a:txBody>
                  <a:tcPr>
                    <a:solidFill>
                      <a:schemeClr val="accent1"/>
                    </a:solidFill>
                  </a:tcPr>
                </a:tc>
                <a:tc>
                  <a:txBody>
                    <a:bodyPr/>
                    <a:lstStyle/>
                    <a:p>
                      <a:r>
                        <a:rPr lang="en-US" dirty="0">
                          <a:latin typeface="+mj-lt"/>
                        </a:rPr>
                        <a:t>Activities</a:t>
                      </a:r>
                    </a:p>
                  </a:txBody>
                  <a:tcPr/>
                </a:tc>
                <a:tc>
                  <a:txBody>
                    <a:bodyPr/>
                    <a:lstStyle/>
                    <a:p>
                      <a:r>
                        <a:rPr lang="en-US" dirty="0">
                          <a:latin typeface="+mj-lt"/>
                        </a:rPr>
                        <a:t>Outputs</a:t>
                      </a:r>
                    </a:p>
                  </a:txBody>
                  <a:tcPr/>
                </a:tc>
                <a:tc>
                  <a:txBody>
                    <a:bodyPr/>
                    <a:lstStyle/>
                    <a:p>
                      <a:r>
                        <a:rPr lang="en-US" dirty="0">
                          <a:latin typeface="+mj-lt"/>
                        </a:rPr>
                        <a:t>Tools</a:t>
                      </a:r>
                    </a:p>
                  </a:txBody>
                  <a:tcPr/>
                </a:tc>
                <a:extLst>
                  <a:ext uri="{0D108BD9-81ED-4DB2-BD59-A6C34878D82A}">
                    <a16:rowId xmlns:a16="http://schemas.microsoft.com/office/drawing/2014/main" val="3153407351"/>
                  </a:ext>
                </a:extLst>
              </a:tr>
              <a:tr h="370840">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Key performance indicators</a:t>
                      </a: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endParaRPr lang="en-US" sz="1800" b="0" i="0" u="none" strike="noStrike" kern="1200" dirty="0" smtClean="0">
                        <a:solidFill>
                          <a:schemeClr val="tx1"/>
                        </a:solidFill>
                        <a:effectLst/>
                        <a:latin typeface="+mn-lt"/>
                        <a:ea typeface="+mn-ea"/>
                        <a:cs typeface="+mn-cs"/>
                      </a:endParaRPr>
                    </a:p>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Success metrics for the strategy</a:t>
                      </a:r>
                      <a:endParaRPr lang="en-US" sz="1600" b="0" i="0" u="none" strike="noStrike" kern="1200" noProof="0" dirty="0">
                        <a:solidFill>
                          <a:schemeClr val="tx1"/>
                        </a:solidFill>
                        <a:effectLst/>
                        <a:latin typeface="+mn-lt"/>
                        <a:ea typeface="+mn-ea"/>
                        <a:cs typeface="+mn-cs"/>
                      </a:endParaRPr>
                    </a:p>
                  </a:txBody>
                  <a:tcPr/>
                </a:tc>
                <a:tc>
                  <a:txBody>
                    <a:bodyPr/>
                    <a:lstStyle/>
                    <a:p>
                      <a:pPr marL="112713" marR="0" lvl="0" indent="-112713" algn="l" defTabSz="914400" rtl="0" eaLnBrk="1" fontAlgn="auto" latinLnBrk="0" hangingPunct="1">
                        <a:lnSpc>
                          <a:spcPct val="120000"/>
                        </a:lnSpc>
                        <a:spcBef>
                          <a:spcPts val="0"/>
                        </a:spcBef>
                        <a:spcAft>
                          <a:spcPts val="0"/>
                        </a:spcAft>
                        <a:buClr>
                          <a:prstClr val="black">
                            <a:lumMod val="65000"/>
                            <a:lumOff val="35000"/>
                          </a:prstClr>
                        </a:buClr>
                        <a:buSzPct val="80000"/>
                        <a:buFont typeface="Arial" panose="020B0604020202020204" pitchFamily="34" charset="0"/>
                        <a:buChar char="•"/>
                        <a:tabLst/>
                        <a:defRPr/>
                      </a:pPr>
                      <a:r>
                        <a:rPr lang="en-US" sz="1800" b="0" i="0" u="none" strike="noStrike" kern="1200" dirty="0" smtClean="0">
                          <a:solidFill>
                            <a:schemeClr val="tx1"/>
                          </a:solidFill>
                          <a:effectLst/>
                          <a:latin typeface="+mn-lt"/>
                          <a:ea typeface="+mn-ea"/>
                          <a:cs typeface="+mn-cs"/>
                        </a:rPr>
                        <a:t>Building a balanced scorecard or a similar construct that measures the organization’s progress against the KPIs established when creating the original strategy. It also includes the necessary adjustments to the strategy or to the execution to ensure that the KPIs are achieved.  </a:t>
                      </a:r>
                      <a:endParaRPr lang="en-US" sz="1600" b="0" i="0" u="none" strike="noStrike" kern="1200" noProof="0" dirty="0">
                        <a:solidFill>
                          <a:schemeClr val="tx1"/>
                        </a:solidFill>
                        <a:effectLst/>
                        <a:latin typeface="+mn-lt"/>
                        <a:ea typeface="+mn-ea"/>
                        <a:cs typeface="+mn-cs"/>
                      </a:endParaRPr>
                    </a:p>
                    <a:p>
                      <a:pPr marL="112713" indent="-112713">
                        <a:buFont typeface="Arial" panose="020B0604020202020204" pitchFamily="34" charset="0"/>
                        <a:buChar char="•"/>
                      </a:pPr>
                      <a:endParaRPr lang="en-US" sz="1600" b="0" i="0" u="none" strike="noStrike" kern="1200" dirty="0">
                        <a:solidFill>
                          <a:schemeClr val="tx1"/>
                        </a:solidFill>
                        <a:effectLst/>
                        <a:latin typeface="+mn-lt"/>
                        <a:ea typeface="+mn-ea"/>
                        <a:cs typeface="+mn-cs"/>
                      </a:endParaRPr>
                    </a:p>
                  </a:txBody>
                  <a:tcPr/>
                </a:tc>
                <a:tc>
                  <a:txBody>
                    <a:bodyPr/>
                    <a:lstStyle/>
                    <a:p>
                      <a:pPr marL="112713" indent="-112713">
                        <a:buFont typeface="Arial" panose="020B0604020202020204" pitchFamily="34" charset="0"/>
                        <a:buChar char="•"/>
                      </a:pPr>
                      <a:r>
                        <a:rPr lang="en-US" sz="1800" b="0" i="0" u="none" strike="noStrike" kern="1200" dirty="0" smtClean="0">
                          <a:solidFill>
                            <a:schemeClr val="tx1"/>
                          </a:solidFill>
                          <a:effectLst/>
                          <a:latin typeface="+mn-lt"/>
                          <a:ea typeface="+mn-ea"/>
                          <a:cs typeface="+mn-cs"/>
                        </a:rPr>
                        <a:t>Dashboards, Scorecards</a:t>
                      </a:r>
                    </a:p>
                    <a:p>
                      <a:pPr marL="112713" indent="-112713">
                        <a:buFont typeface="Arial" panose="020B0604020202020204" pitchFamily="34" charset="0"/>
                        <a:buChar char="•"/>
                      </a:pPr>
                      <a:endParaRPr lang="en-US" sz="1800" b="0" i="0" u="none" strike="noStrike" kern="1200" dirty="0" smtClean="0">
                        <a:solidFill>
                          <a:schemeClr val="tx1"/>
                        </a:solidFill>
                        <a:effectLst/>
                        <a:latin typeface="+mn-lt"/>
                        <a:ea typeface="+mn-ea"/>
                        <a:cs typeface="+mn-cs"/>
                      </a:endParaRPr>
                    </a:p>
                    <a:p>
                      <a:pPr marL="112713" indent="-112713">
                        <a:buFont typeface="Arial" panose="020B0604020202020204" pitchFamily="34" charset="0"/>
                        <a:buChar char="•"/>
                      </a:pPr>
                      <a:r>
                        <a:rPr lang="en-US" sz="1800" b="0" i="0" u="none" strike="noStrike" kern="1200" dirty="0" smtClean="0">
                          <a:solidFill>
                            <a:schemeClr val="tx1"/>
                          </a:solidFill>
                          <a:effectLst/>
                          <a:latin typeface="+mn-lt"/>
                          <a:ea typeface="+mn-ea"/>
                          <a:cs typeface="+mn-cs"/>
                        </a:rPr>
                        <a:t>Adjustment to Strategy</a:t>
                      </a:r>
                    </a:p>
                    <a:p>
                      <a:pPr marL="112713" indent="-112713">
                        <a:buFont typeface="Arial" panose="020B0604020202020204" pitchFamily="34" charset="0"/>
                        <a:buChar char="•"/>
                      </a:pPr>
                      <a:endParaRPr lang="en-US" sz="1800" b="0" i="0" u="none" strike="noStrike" kern="1200" dirty="0" smtClean="0">
                        <a:solidFill>
                          <a:schemeClr val="tx1"/>
                        </a:solidFill>
                        <a:effectLst/>
                        <a:latin typeface="+mn-lt"/>
                        <a:ea typeface="+mn-ea"/>
                        <a:cs typeface="+mn-cs"/>
                      </a:endParaRPr>
                    </a:p>
                    <a:p>
                      <a:pPr marL="112713" indent="-112713">
                        <a:buFont typeface="Arial" panose="020B0604020202020204" pitchFamily="34" charset="0"/>
                        <a:buChar char="•"/>
                      </a:pPr>
                      <a:r>
                        <a:rPr lang="en-US" sz="1800" b="0" i="0" u="none" strike="noStrike" kern="1200" dirty="0" smtClean="0">
                          <a:solidFill>
                            <a:schemeClr val="tx1"/>
                          </a:solidFill>
                          <a:effectLst/>
                          <a:latin typeface="+mn-lt"/>
                          <a:ea typeface="+mn-ea"/>
                          <a:cs typeface="+mn-cs"/>
                        </a:rPr>
                        <a:t>Adjust</a:t>
                      </a:r>
                      <a:r>
                        <a:rPr lang="en-US" sz="1800" b="0" i="0" u="none" strike="noStrike" kern="1200" baseline="0" dirty="0" smtClean="0">
                          <a:solidFill>
                            <a:schemeClr val="tx1"/>
                          </a:solidFill>
                          <a:effectLst/>
                          <a:latin typeface="+mn-lt"/>
                          <a:ea typeface="+mn-ea"/>
                          <a:cs typeface="+mn-cs"/>
                        </a:rPr>
                        <a:t>ment to portfolio</a:t>
                      </a:r>
                      <a:endParaRPr lang="en-US" sz="1600" dirty="0"/>
                    </a:p>
                  </a:txBody>
                  <a:tcPr/>
                </a:tc>
                <a:tc>
                  <a:txBody>
                    <a:bodyPr/>
                    <a:lstStyle/>
                    <a:p>
                      <a:pPr rtl="0" fontAlgn="base"/>
                      <a:r>
                        <a:rPr lang="en-US" sz="1800" b="0" i="0" u="sng" strike="noStrike" kern="1200" dirty="0" smtClean="0">
                          <a:solidFill>
                            <a:schemeClr val="tx1"/>
                          </a:solidFill>
                          <a:effectLst/>
                          <a:latin typeface="+mn-lt"/>
                          <a:ea typeface="+mn-ea"/>
                          <a:cs typeface="+mn-cs"/>
                          <a:hlinkClick r:id="rId8"/>
                        </a:rPr>
                        <a:t>Balanced Scorecard</a:t>
                      </a:r>
                      <a:endParaRPr lang="en-US" sz="1800" b="0" i="0" u="none" strike="noStrike" kern="1200" dirty="0" smtClean="0">
                        <a:solidFill>
                          <a:schemeClr val="tx1"/>
                        </a:solidFill>
                        <a:effectLst/>
                        <a:latin typeface="+mn-lt"/>
                        <a:ea typeface="+mn-ea"/>
                        <a:cs typeface="+mn-cs"/>
                      </a:endParaRPr>
                    </a:p>
                    <a:p>
                      <a:pPr rtl="0" fontAlgn="base"/>
                      <a:r>
                        <a:rPr lang="en-US" sz="1800" b="0" i="0" u="none" strike="noStrike" kern="1200" dirty="0" smtClean="0">
                          <a:solidFill>
                            <a:schemeClr val="tx1"/>
                          </a:solidFill>
                          <a:effectLst/>
                          <a:latin typeface="+mn-lt"/>
                          <a:ea typeface="+mn-ea"/>
                          <a:cs typeface="+mn-cs"/>
                        </a:rPr>
                        <a:t>Program / Project Scorecards</a:t>
                      </a:r>
                    </a:p>
                    <a:p>
                      <a:pPr rtl="0" fontAlgn="base"/>
                      <a:endParaRPr lang="en-US" sz="1800" b="0" i="0" u="none" strike="noStrike" kern="1200" dirty="0" smtClean="0">
                        <a:solidFill>
                          <a:schemeClr val="tx1"/>
                        </a:solidFill>
                        <a:effectLst/>
                        <a:latin typeface="+mn-lt"/>
                        <a:ea typeface="+mn-ea"/>
                        <a:cs typeface="+mn-cs"/>
                      </a:endParaRPr>
                    </a:p>
                    <a:p>
                      <a:pPr rtl="0" fontAlgn="base"/>
                      <a:r>
                        <a:rPr lang="en-US" sz="1800" b="0" i="0" u="sng" strike="noStrike" kern="1200" dirty="0" smtClean="0">
                          <a:solidFill>
                            <a:schemeClr val="tx1"/>
                          </a:solidFill>
                          <a:effectLst/>
                          <a:latin typeface="+mn-lt"/>
                          <a:ea typeface="+mn-ea"/>
                          <a:cs typeface="+mn-cs"/>
                          <a:hlinkClick r:id="rId9"/>
                        </a:rPr>
                        <a:t>Objectives, goals, strategies and measures (OGSM)</a:t>
                      </a:r>
                      <a:endParaRPr lang="en-US" sz="1800" b="0" i="0" u="none" strike="noStrike" kern="1200" dirty="0" smtClean="0">
                        <a:solidFill>
                          <a:schemeClr val="tx1"/>
                        </a:solidFill>
                        <a:effectLst/>
                        <a:latin typeface="+mn-lt"/>
                        <a:ea typeface="+mn-ea"/>
                        <a:cs typeface="+mn-cs"/>
                      </a:endParaRPr>
                    </a:p>
                    <a:p>
                      <a:pPr rtl="0" fontAlgn="base"/>
                      <a:endParaRPr lang="en-US" sz="1800" b="0" i="0" u="sng" strike="noStrike" kern="1200" dirty="0" smtClean="0">
                        <a:solidFill>
                          <a:schemeClr val="tx1"/>
                        </a:solidFill>
                        <a:effectLst/>
                        <a:latin typeface="+mn-lt"/>
                        <a:ea typeface="+mn-ea"/>
                        <a:cs typeface="+mn-cs"/>
                        <a:hlinkClick r:id="rId10"/>
                      </a:endParaRPr>
                    </a:p>
                    <a:p>
                      <a:pPr rtl="0" fontAlgn="base"/>
                      <a:r>
                        <a:rPr lang="en-US" sz="1800" b="0" i="0" u="sng" strike="noStrike" kern="1200" dirty="0" smtClean="0">
                          <a:solidFill>
                            <a:schemeClr val="tx1"/>
                          </a:solidFill>
                          <a:effectLst/>
                          <a:latin typeface="+mn-lt"/>
                          <a:ea typeface="+mn-ea"/>
                          <a:cs typeface="+mn-cs"/>
                          <a:hlinkClick r:id="rId10"/>
                        </a:rPr>
                        <a:t>Objectives and Key Results (OKRs)</a:t>
                      </a:r>
                      <a:endParaRPr lang="en-US" sz="1800" b="0" i="0" u="none" strike="noStrike" kern="1200" dirty="0" smtClean="0">
                        <a:solidFill>
                          <a:schemeClr val="tx1"/>
                        </a:solidFill>
                        <a:effectLst/>
                        <a:latin typeface="+mn-lt"/>
                        <a:ea typeface="+mn-ea"/>
                        <a:cs typeface="+mn-cs"/>
                      </a:endParaRPr>
                    </a:p>
                    <a:p>
                      <a:pPr rtl="0" fontAlgn="base"/>
                      <a:endParaRPr lang="en-US" sz="1800" b="0" i="0" u="sng" strike="noStrike" kern="1200" dirty="0" smtClean="0">
                        <a:solidFill>
                          <a:schemeClr val="tx1"/>
                        </a:solidFill>
                        <a:effectLst/>
                        <a:latin typeface="+mn-lt"/>
                        <a:ea typeface="+mn-ea"/>
                        <a:cs typeface="+mn-cs"/>
                        <a:hlinkClick r:id="rId11"/>
                      </a:endParaRPr>
                    </a:p>
                    <a:p>
                      <a:pPr rtl="0" fontAlgn="base"/>
                      <a:r>
                        <a:rPr lang="en-US" sz="1800" b="0" i="0" u="sng" strike="noStrike" kern="1200" dirty="0" smtClean="0">
                          <a:solidFill>
                            <a:schemeClr val="tx1"/>
                          </a:solidFill>
                          <a:effectLst/>
                          <a:latin typeface="+mn-lt"/>
                          <a:ea typeface="+mn-ea"/>
                          <a:cs typeface="+mn-cs"/>
                          <a:hlinkClick r:id="rId11"/>
                        </a:rPr>
                        <a:t>Key Performance Indicators (KPIs)</a:t>
                      </a:r>
                      <a:endParaRPr lang="en-US" sz="1800" b="0" i="0" u="none" strike="noStrike" kern="1200" dirty="0" smtClean="0">
                        <a:solidFill>
                          <a:schemeClr val="tx1"/>
                        </a:solidFill>
                        <a:effectLst/>
                        <a:latin typeface="+mn-lt"/>
                        <a:ea typeface="+mn-ea"/>
                        <a:cs typeface="+mn-cs"/>
                      </a:endParaRPr>
                    </a:p>
                    <a:p>
                      <a:pPr fontAlgn="base">
                        <a:lnSpc>
                          <a:spcPct val="120000"/>
                        </a:lnSpc>
                        <a:spcBef>
                          <a:spcPts val="600"/>
                        </a:spcBef>
                      </a:pPr>
                      <a:endParaRPr lang="en-US" sz="1800" dirty="0"/>
                    </a:p>
                  </a:txBody>
                  <a:tcPr/>
                </a:tc>
                <a:extLst>
                  <a:ext uri="{0D108BD9-81ED-4DB2-BD59-A6C34878D82A}">
                    <a16:rowId xmlns:a16="http://schemas.microsoft.com/office/drawing/2014/main" val="2861387742"/>
                  </a:ext>
                </a:extLst>
              </a:tr>
            </a:tbl>
          </a:graphicData>
        </a:graphic>
      </p:graphicFrame>
      <p:sp>
        <p:nvSpPr>
          <p:cNvPr id="3" name="Rectangle 2"/>
          <p:cNvSpPr/>
          <p:nvPr/>
        </p:nvSpPr>
        <p:spPr>
          <a:xfrm>
            <a:off x="5973225"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227778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idx="1"/>
          </p:nvPr>
        </p:nvSpPr>
        <p:spPr>
          <a:xfrm>
            <a:off x="1065212" y="1828800"/>
            <a:ext cx="8686801" cy="4572000"/>
          </a:xfrm>
        </p:spPr>
        <p:txBody>
          <a:bodyPr>
            <a:normAutofit fontScale="77500" lnSpcReduction="20000"/>
          </a:bodyPr>
          <a:lstStyle/>
          <a:p>
            <a:pPr>
              <a:spcBef>
                <a:spcPts val="0"/>
              </a:spcBef>
              <a:spcAft>
                <a:spcPts val="1800"/>
              </a:spcAft>
            </a:pPr>
            <a:r>
              <a:rPr lang="en-US" dirty="0" smtClean="0"/>
              <a:t>Business </a:t>
            </a:r>
            <a:r>
              <a:rPr lang="en-US" dirty="0"/>
              <a:t>Architects may not get to SET strategy, but are often invited as facilitators in helping with the strategy creation </a:t>
            </a:r>
            <a:r>
              <a:rPr lang="en-US" dirty="0" smtClean="0"/>
              <a:t>process as well as the associated change management required; as such </a:t>
            </a:r>
            <a:r>
              <a:rPr lang="en-US" dirty="0"/>
              <a:t>tools need to be tailored towards the audience and the problems to be solved</a:t>
            </a:r>
          </a:p>
          <a:p>
            <a:pPr>
              <a:spcBef>
                <a:spcPts val="0"/>
              </a:spcBef>
              <a:spcAft>
                <a:spcPts val="1800"/>
              </a:spcAft>
            </a:pPr>
            <a:r>
              <a:rPr lang="en-US" dirty="0"/>
              <a:t>Business Architects also need to be conversant in these methods if they are in role where called upon to help facilitate strategy creation</a:t>
            </a:r>
          </a:p>
          <a:p>
            <a:pPr>
              <a:spcBef>
                <a:spcPts val="0"/>
              </a:spcBef>
              <a:spcAft>
                <a:spcPts val="1800"/>
              </a:spcAft>
            </a:pPr>
            <a:r>
              <a:rPr lang="en-US" dirty="0"/>
              <a:t>Oftentimes Business Architects are not setting strategy, but need to help clarify "fuzzy" strategy that might be set at too high or too vague a level.  The tools here are about sharpening strategic intent, and focus on how success will be measured and risk mitigated</a:t>
            </a:r>
          </a:p>
          <a:p>
            <a:pPr>
              <a:spcBef>
                <a:spcPts val="0"/>
              </a:spcBef>
              <a:spcAft>
                <a:spcPts val="1800"/>
              </a:spcAft>
            </a:pPr>
            <a:r>
              <a:rPr lang="en-US" dirty="0"/>
              <a:t>Note that </a:t>
            </a:r>
            <a:r>
              <a:rPr lang="en-US" dirty="0" smtClean="0"/>
              <a:t>capability </a:t>
            </a:r>
            <a:r>
              <a:rPr lang="en-US" dirty="0"/>
              <a:t>modeling and assessment can be done "out of cycle" with strategy creation, but becomes more powerful when it is attached is a major company strategy / initiative OR a transformational effort</a:t>
            </a:r>
          </a:p>
          <a:p>
            <a:pPr>
              <a:spcBef>
                <a:spcPts val="0"/>
              </a:spcBef>
              <a:spcAft>
                <a:spcPts val="1800"/>
              </a:spcAft>
            </a:pPr>
            <a:r>
              <a:rPr lang="en-US" dirty="0"/>
              <a:t>Ensure enough rigor to be able to uncover gaps, but simple enough packaging for senior leaders to be able to understand, engage and internalize the information</a:t>
            </a:r>
          </a:p>
          <a:p>
            <a:pPr>
              <a:spcBef>
                <a:spcPts val="0"/>
              </a:spcBef>
              <a:spcAft>
                <a:spcPts val="1800"/>
              </a:spcAft>
            </a:pPr>
            <a:r>
              <a:rPr lang="en-US" dirty="0" smtClean="0"/>
              <a:t>Engagement Engenders Ownership: Consider </a:t>
            </a:r>
            <a:r>
              <a:rPr lang="en-US" dirty="0"/>
              <a:t>workshops where leaders can vote on where they believe the current and future state capability maturity should be, this engagement engenders a larger amount of ownership</a:t>
            </a:r>
          </a:p>
          <a:p>
            <a:pPr>
              <a:spcBef>
                <a:spcPts val="0"/>
              </a:spcBef>
              <a:spcAft>
                <a:spcPts val="1800"/>
              </a:spcAft>
            </a:pPr>
            <a:endParaRPr lang="en-US" dirty="0"/>
          </a:p>
        </p:txBody>
      </p:sp>
    </p:spTree>
    <p:extLst>
      <p:ext uri="{BB962C8B-B14F-4D97-AF65-F5344CB8AC3E}">
        <p14:creationId xmlns:p14="http://schemas.microsoft.com/office/powerpoint/2010/main" val="34472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838200"/>
            <a:ext cx="8686801" cy="1066800"/>
          </a:xfrm>
        </p:spPr>
        <p:txBody>
          <a:bodyPr/>
          <a:lstStyle/>
          <a:p>
            <a:r>
              <a:rPr lang="en-US" dirty="0" smtClean="0"/>
              <a:t>Tips for Organizational Change Management</a:t>
            </a:r>
            <a:endParaRPr lang="en-US" dirty="0"/>
          </a:p>
        </p:txBody>
      </p:sp>
      <p:sp>
        <p:nvSpPr>
          <p:cNvPr id="3" name="Content Placeholder 2"/>
          <p:cNvSpPr>
            <a:spLocks noGrp="1"/>
          </p:cNvSpPr>
          <p:nvPr>
            <p:ph idx="1"/>
          </p:nvPr>
        </p:nvSpPr>
        <p:spPr>
          <a:xfrm>
            <a:off x="1065212" y="2133600"/>
            <a:ext cx="8686801" cy="3886200"/>
          </a:xfrm>
        </p:spPr>
        <p:txBody>
          <a:bodyPr>
            <a:normAutofit/>
          </a:bodyPr>
          <a:lstStyle/>
          <a:p>
            <a:pPr marL="45720" indent="0">
              <a:buNone/>
            </a:pPr>
            <a:r>
              <a:rPr lang="en-US" sz="7200" b="1" dirty="0" smtClean="0">
                <a:solidFill>
                  <a:schemeClr val="accent1"/>
                </a:solidFill>
              </a:rPr>
              <a:t>Q</a:t>
            </a:r>
            <a:r>
              <a:rPr lang="en-US" sz="2400" dirty="0" smtClean="0"/>
              <a:t>uality</a:t>
            </a:r>
            <a:r>
              <a:rPr lang="en-US" sz="7200" dirty="0" smtClean="0"/>
              <a:t> </a:t>
            </a:r>
            <a:r>
              <a:rPr lang="en-US" sz="4000" dirty="0" smtClean="0"/>
              <a:t>x</a:t>
            </a:r>
            <a:r>
              <a:rPr lang="en-US" sz="7200" dirty="0" smtClean="0"/>
              <a:t> </a:t>
            </a:r>
            <a:r>
              <a:rPr lang="en-US" sz="7200" b="1" dirty="0" smtClean="0">
                <a:solidFill>
                  <a:schemeClr val="accent1"/>
                </a:solidFill>
              </a:rPr>
              <a:t>A</a:t>
            </a:r>
            <a:r>
              <a:rPr lang="en-US" sz="2400" dirty="0" smtClean="0"/>
              <a:t>cceptance</a:t>
            </a:r>
            <a:r>
              <a:rPr lang="en-US" sz="7200" dirty="0" smtClean="0"/>
              <a:t> = </a:t>
            </a:r>
            <a:r>
              <a:rPr lang="en-US" sz="7200" b="1" dirty="0" smtClean="0">
                <a:solidFill>
                  <a:schemeClr val="accent1"/>
                </a:solidFill>
              </a:rPr>
              <a:t>R</a:t>
            </a:r>
            <a:r>
              <a:rPr lang="en-US" sz="2400" dirty="0" smtClean="0"/>
              <a:t>esults</a:t>
            </a:r>
          </a:p>
          <a:p>
            <a:pPr marL="45720" indent="0">
              <a:buNone/>
            </a:pPr>
            <a:endParaRPr lang="en-US" sz="2400" dirty="0" smtClean="0"/>
          </a:p>
          <a:p>
            <a:pPr marL="45720" indent="0">
              <a:buNone/>
            </a:pPr>
            <a:r>
              <a:rPr lang="en-US" sz="2400" b="1" dirty="0" smtClean="0"/>
              <a:t>Quality</a:t>
            </a:r>
            <a:r>
              <a:rPr lang="en-US" sz="2400" dirty="0" smtClean="0"/>
              <a:t>: the process, approach behind the change</a:t>
            </a:r>
          </a:p>
          <a:p>
            <a:pPr marL="45720" indent="0">
              <a:buNone/>
            </a:pPr>
            <a:r>
              <a:rPr lang="en-US" sz="2400" b="1" dirty="0" smtClean="0"/>
              <a:t>Acceptance</a:t>
            </a:r>
            <a:r>
              <a:rPr lang="en-US" sz="2400" dirty="0" smtClean="0"/>
              <a:t>: the acceptance of your stakeholder groups</a:t>
            </a:r>
          </a:p>
          <a:p>
            <a:pPr marL="45720" indent="0">
              <a:buNone/>
            </a:pPr>
            <a:r>
              <a:rPr lang="en-US" sz="2400" b="1" dirty="0" smtClean="0"/>
              <a:t>Results</a:t>
            </a:r>
            <a:r>
              <a:rPr lang="en-US" sz="2400" dirty="0" smtClean="0"/>
              <a:t>: Ultimately the change you seek</a:t>
            </a:r>
            <a:endParaRPr lang="en-US" sz="2400" dirty="0"/>
          </a:p>
        </p:txBody>
      </p:sp>
    </p:spTree>
    <p:extLst>
      <p:ext uri="{BB962C8B-B14F-4D97-AF65-F5344CB8AC3E}">
        <p14:creationId xmlns:p14="http://schemas.microsoft.com/office/powerpoint/2010/main" val="257841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2"/>
          <p:cNvPicPr preferRelativeResize="0"/>
          <p:nvPr/>
        </p:nvPicPr>
        <p:blipFill>
          <a:blip r:embed="rId3" cstate="print">
            <a:alphaModFix/>
          </a:blip>
          <a:stretch>
            <a:fillRect/>
          </a:stretch>
        </p:blipFill>
        <p:spPr>
          <a:xfrm>
            <a:off x="6083937" y="5149888"/>
            <a:ext cx="1065577" cy="974900"/>
          </a:xfrm>
          <a:prstGeom prst="rect">
            <a:avLst/>
          </a:prstGeom>
          <a:noFill/>
          <a:ln>
            <a:noFill/>
          </a:ln>
        </p:spPr>
      </p:pic>
      <p:pic>
        <p:nvPicPr>
          <p:cNvPr id="1026" name="Picture 2"/>
          <p:cNvPicPr>
            <a:picLocks noChangeAspect="1" noChangeArrowheads="1"/>
          </p:cNvPicPr>
          <p:nvPr/>
        </p:nvPicPr>
        <p:blipFill>
          <a:blip r:embed="rId4" cstate="print"/>
          <a:srcRect/>
          <a:stretch>
            <a:fillRect/>
          </a:stretch>
        </p:blipFill>
        <p:spPr bwMode="auto">
          <a:xfrm>
            <a:off x="6075362" y="5181600"/>
            <a:ext cx="1085850" cy="990600"/>
          </a:xfrm>
          <a:prstGeom prst="rect">
            <a:avLst/>
          </a:prstGeom>
          <a:noFill/>
          <a:ln w="9525">
            <a:noFill/>
            <a:miter lim="800000"/>
            <a:headEnd/>
            <a:tailEnd/>
          </a:ln>
        </p:spPr>
      </p:pic>
      <p:pic>
        <p:nvPicPr>
          <p:cNvPr id="81" name="Google Shape;81;p12"/>
          <p:cNvPicPr preferRelativeResize="0"/>
          <p:nvPr/>
        </p:nvPicPr>
        <p:blipFill>
          <a:blip r:embed="rId3" cstate="print">
            <a:alphaModFix/>
          </a:blip>
          <a:stretch>
            <a:fillRect/>
          </a:stretch>
        </p:blipFill>
        <p:spPr>
          <a:xfrm>
            <a:off x="3035937" y="5149888"/>
            <a:ext cx="1065577" cy="974900"/>
          </a:xfrm>
          <a:prstGeom prst="rect">
            <a:avLst/>
          </a:prstGeom>
          <a:noFill/>
          <a:ln>
            <a:noFill/>
          </a:ln>
        </p:spPr>
      </p:pic>
      <p:sp>
        <p:nvSpPr>
          <p:cNvPr id="82" name="Google Shape;82;p12"/>
          <p:cNvSpPr txBox="1">
            <a:spLocks noGrp="1"/>
          </p:cNvSpPr>
          <p:nvPr>
            <p:ph type="title"/>
          </p:nvPr>
        </p:nvSpPr>
        <p:spPr>
          <a:xfrm>
            <a:off x="1065212" y="533400"/>
            <a:ext cx="8686801" cy="10668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chemeClr val="accent1"/>
              </a:buClr>
              <a:buSzPts val="3600"/>
              <a:buFont typeface="Century Gothic"/>
              <a:buNone/>
            </a:pPr>
            <a:r>
              <a:rPr lang="en-US"/>
              <a:t>Next-Generation Strategic Integration</a:t>
            </a:r>
            <a:endParaRPr/>
          </a:p>
        </p:txBody>
      </p:sp>
      <p:sp>
        <p:nvSpPr>
          <p:cNvPr id="83" name="Google Shape;83;p12"/>
          <p:cNvSpPr/>
          <p:nvPr/>
        </p:nvSpPr>
        <p:spPr>
          <a:xfrm>
            <a:off x="573350" y="1859050"/>
            <a:ext cx="1982016" cy="1424952"/>
          </a:xfrm>
          <a:prstGeom prst="cloud">
            <a:avLst/>
          </a:prstGeom>
          <a:solidFill>
            <a:srgbClr val="999999"/>
          </a:solidFill>
          <a:ln w="9525" cap="flat" cmpd="sng">
            <a:solidFill>
              <a:srgbClr val="B7B7B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i="1"/>
              <a:t>a</a:t>
            </a:r>
            <a:endParaRPr sz="1800" b="1" i="1"/>
          </a:p>
          <a:p>
            <a:pPr marL="0" lvl="0" indent="0" algn="ctr">
              <a:spcBef>
                <a:spcPts val="0"/>
              </a:spcBef>
              <a:spcAft>
                <a:spcPts val="0"/>
              </a:spcAft>
              <a:buNone/>
            </a:pPr>
            <a:r>
              <a:rPr lang="en-US" sz="1800" b="1" i="1"/>
              <a:t>VUCA</a:t>
            </a:r>
            <a:endParaRPr sz="1800" b="1" i="1"/>
          </a:p>
          <a:p>
            <a:pPr marL="0" lvl="0" indent="0" algn="ctr">
              <a:spcBef>
                <a:spcPts val="0"/>
              </a:spcBef>
              <a:spcAft>
                <a:spcPts val="0"/>
              </a:spcAft>
              <a:buNone/>
            </a:pPr>
            <a:r>
              <a:rPr lang="en-US" sz="1800" b="1" i="1"/>
              <a:t>world</a:t>
            </a:r>
            <a:endParaRPr sz="1800" b="1" i="1"/>
          </a:p>
        </p:txBody>
      </p:sp>
      <p:sp>
        <p:nvSpPr>
          <p:cNvPr id="84" name="Google Shape;84;p12"/>
          <p:cNvSpPr/>
          <p:nvPr/>
        </p:nvSpPr>
        <p:spPr>
          <a:xfrm rot="-5400000">
            <a:off x="2705000" y="2436850"/>
            <a:ext cx="771600" cy="354600"/>
          </a:xfrm>
          <a:prstGeom prst="downArrow">
            <a:avLst>
              <a:gd name="adj1" fmla="val 50000"/>
              <a:gd name="adj2" fmla="val 50000"/>
            </a:avLst>
          </a:prstGeom>
          <a:solidFill>
            <a:srgbClr val="999999"/>
          </a:solidFill>
          <a:ln w="9525"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Google Shape;85;p12"/>
          <p:cNvSpPr/>
          <p:nvPr/>
        </p:nvSpPr>
        <p:spPr>
          <a:xfrm>
            <a:off x="3532675" y="1917700"/>
            <a:ext cx="2385300" cy="1425000"/>
          </a:xfrm>
          <a:prstGeom prst="roundRect">
            <a:avLst>
              <a:gd name="adj" fmla="val 16667"/>
            </a:avLst>
          </a:prstGeom>
          <a:solidFill>
            <a:srgbClr val="F4CCCC"/>
          </a:solidFill>
          <a:ln w="9525" cap="flat" cmpd="sng">
            <a:solidFill>
              <a:srgbClr val="24285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i="1"/>
              <a:t>dynamic / responsive / adaptive</a:t>
            </a:r>
            <a:endParaRPr sz="1800" b="1" i="1"/>
          </a:p>
          <a:p>
            <a:pPr marL="0" lvl="0" indent="0" algn="ctr" rtl="0">
              <a:spcBef>
                <a:spcPts val="0"/>
              </a:spcBef>
              <a:spcAft>
                <a:spcPts val="0"/>
              </a:spcAft>
              <a:buNone/>
            </a:pPr>
            <a:r>
              <a:rPr lang="en-US" sz="1800" b="1" i="1"/>
              <a:t>strategy</a:t>
            </a:r>
            <a:endParaRPr sz="1800" b="1" i="1"/>
          </a:p>
        </p:txBody>
      </p:sp>
      <p:sp>
        <p:nvSpPr>
          <p:cNvPr id="86" name="Google Shape;86;p12"/>
          <p:cNvSpPr/>
          <p:nvPr/>
        </p:nvSpPr>
        <p:spPr>
          <a:xfrm>
            <a:off x="6961675" y="1917700"/>
            <a:ext cx="2385300" cy="1425000"/>
          </a:xfrm>
          <a:prstGeom prst="roundRect">
            <a:avLst>
              <a:gd name="adj" fmla="val 16667"/>
            </a:avLst>
          </a:prstGeom>
          <a:solidFill>
            <a:srgbClr val="D9D2E9"/>
          </a:solidFill>
          <a:ln w="9525" cap="flat" cmpd="sng">
            <a:solidFill>
              <a:srgbClr val="24285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i="1"/>
              <a:t>more dynamic / responsive / adaptive</a:t>
            </a:r>
            <a:endParaRPr sz="1800" b="1" i="1"/>
          </a:p>
          <a:p>
            <a:pPr marL="0" lvl="0" indent="0" algn="ctr" rtl="0">
              <a:spcBef>
                <a:spcPts val="0"/>
              </a:spcBef>
              <a:spcAft>
                <a:spcPts val="0"/>
              </a:spcAft>
              <a:buNone/>
            </a:pPr>
            <a:r>
              <a:rPr lang="en-US" sz="1800" b="1" i="1"/>
              <a:t>execution</a:t>
            </a:r>
            <a:endParaRPr sz="1800" b="1" i="1"/>
          </a:p>
        </p:txBody>
      </p:sp>
      <p:sp>
        <p:nvSpPr>
          <p:cNvPr id="87" name="Google Shape;87;p12"/>
          <p:cNvSpPr/>
          <p:nvPr/>
        </p:nvSpPr>
        <p:spPr>
          <a:xfrm rot="-5400000">
            <a:off x="6057800" y="2436850"/>
            <a:ext cx="771600" cy="354600"/>
          </a:xfrm>
          <a:prstGeom prst="downArrow">
            <a:avLst>
              <a:gd name="adj1" fmla="val 50000"/>
              <a:gd name="adj2" fmla="val 50000"/>
            </a:avLst>
          </a:prstGeom>
          <a:solidFill>
            <a:srgbClr val="999999"/>
          </a:solidFill>
          <a:ln w="9525"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Google Shape;88;p12"/>
          <p:cNvSpPr txBox="1"/>
          <p:nvPr/>
        </p:nvSpPr>
        <p:spPr>
          <a:xfrm>
            <a:off x="3703375" y="3407975"/>
            <a:ext cx="2214600" cy="596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600" i="1"/>
              <a:t>transient advantage vs.</a:t>
            </a:r>
            <a:endParaRPr sz="1600" i="1"/>
          </a:p>
          <a:p>
            <a:pPr marL="0" lvl="0" indent="0" algn="ctr">
              <a:spcBef>
                <a:spcPts val="0"/>
              </a:spcBef>
              <a:spcAft>
                <a:spcPts val="0"/>
              </a:spcAft>
              <a:buNone/>
            </a:pPr>
            <a:r>
              <a:rPr lang="en-US" sz="1600" i="1"/>
              <a:t>sustainable advantage</a:t>
            </a:r>
            <a:endParaRPr sz="1600" i="1"/>
          </a:p>
        </p:txBody>
      </p:sp>
      <p:sp>
        <p:nvSpPr>
          <p:cNvPr id="89" name="Google Shape;89;p12"/>
          <p:cNvSpPr txBox="1"/>
          <p:nvPr/>
        </p:nvSpPr>
        <p:spPr>
          <a:xfrm>
            <a:off x="7132375" y="3407975"/>
            <a:ext cx="2214600" cy="5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i="1"/>
              <a:t>dynamic capabilities vs.</a:t>
            </a:r>
            <a:endParaRPr sz="1600" i="1"/>
          </a:p>
          <a:p>
            <a:pPr marL="0" lvl="0" indent="0" algn="ctr" rtl="0">
              <a:spcBef>
                <a:spcPts val="0"/>
              </a:spcBef>
              <a:spcAft>
                <a:spcPts val="0"/>
              </a:spcAft>
              <a:buNone/>
            </a:pPr>
            <a:r>
              <a:rPr lang="en-US" sz="1600" i="1"/>
              <a:t>static capabilities</a:t>
            </a:r>
            <a:endParaRPr sz="1600" i="1"/>
          </a:p>
        </p:txBody>
      </p:sp>
      <p:sp>
        <p:nvSpPr>
          <p:cNvPr id="90" name="Google Shape;90;p12"/>
          <p:cNvSpPr txBox="1"/>
          <p:nvPr/>
        </p:nvSpPr>
        <p:spPr>
          <a:xfrm>
            <a:off x="579175" y="3407975"/>
            <a:ext cx="2214600" cy="5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i="1"/>
              <a:t>volatility / uncertainty / </a:t>
            </a:r>
            <a:endParaRPr sz="1600" i="1"/>
          </a:p>
          <a:p>
            <a:pPr marL="0" lvl="0" indent="0" algn="ctr" rtl="0">
              <a:spcBef>
                <a:spcPts val="0"/>
              </a:spcBef>
              <a:spcAft>
                <a:spcPts val="0"/>
              </a:spcAft>
              <a:buNone/>
            </a:pPr>
            <a:r>
              <a:rPr lang="en-US" sz="1600" i="1"/>
              <a:t>complexity / ambiguity</a:t>
            </a:r>
            <a:endParaRPr sz="1600" i="1"/>
          </a:p>
        </p:txBody>
      </p:sp>
      <p:grpSp>
        <p:nvGrpSpPr>
          <p:cNvPr id="91" name="Google Shape;91;p12"/>
          <p:cNvGrpSpPr/>
          <p:nvPr/>
        </p:nvGrpSpPr>
        <p:grpSpPr>
          <a:xfrm>
            <a:off x="2571630" y="4771827"/>
            <a:ext cx="1994187" cy="1731016"/>
            <a:chOff x="1365" y="106046"/>
            <a:chExt cx="4250186" cy="4000500"/>
          </a:xfrm>
        </p:grpSpPr>
        <p:sp>
          <p:nvSpPr>
            <p:cNvPr id="92" name="Google Shape;92;p12"/>
            <p:cNvSpPr/>
            <p:nvPr/>
          </p:nvSpPr>
          <p:spPr>
            <a:xfrm>
              <a:off x="126132" y="106046"/>
              <a:ext cx="4000500" cy="4000500"/>
            </a:xfrm>
            <a:custGeom>
              <a:avLst/>
              <a:gdLst/>
              <a:ahLst/>
              <a:cxnLst/>
              <a:rect l="l" t="t" r="r" b="b"/>
              <a:pathLst>
                <a:path w="120000" h="120000" extrusionOk="0">
                  <a:moveTo>
                    <a:pt x="73160" y="4945"/>
                  </a:moveTo>
                  <a:cubicBezTo>
                    <a:pt x="99797" y="11253"/>
                    <a:pt x="118134" y="35561"/>
                    <a:pt x="116788" y="62781"/>
                  </a:cubicBezTo>
                  <a:cubicBezTo>
                    <a:pt x="115443" y="90001"/>
                    <a:pt x="94797" y="112400"/>
                    <a:pt x="67667" y="116075"/>
                  </a:cubicBezTo>
                  <a:cubicBezTo>
                    <a:pt x="40536" y="119750"/>
                    <a:pt x="14628" y="103656"/>
                    <a:pt x="6023" y="77784"/>
                  </a:cubicBezTo>
                  <a:cubicBezTo>
                    <a:pt x="-2581" y="51912"/>
                    <a:pt x="8563" y="23610"/>
                    <a:pt x="32538" y="10447"/>
                  </a:cubicBezTo>
                  <a:lnTo>
                    <a:pt x="31155" y="7384"/>
                  </a:lnTo>
                  <a:lnTo>
                    <a:pt x="37986" y="11225"/>
                  </a:lnTo>
                  <a:lnTo>
                    <a:pt x="36484" y="19191"/>
                  </a:lnTo>
                  <a:lnTo>
                    <a:pt x="35102" y="16128"/>
                  </a:lnTo>
                  <a:lnTo>
                    <a:pt x="35102" y="16128"/>
                  </a:lnTo>
                  <a:cubicBezTo>
                    <a:pt x="13671" y="27932"/>
                    <a:pt x="3813" y="53101"/>
                    <a:pt x="11643" y="76027"/>
                  </a:cubicBezTo>
                  <a:cubicBezTo>
                    <a:pt x="19472" y="98953"/>
                    <a:pt x="42767" y="113134"/>
                    <a:pt x="67082" y="109777"/>
                  </a:cubicBezTo>
                  <a:cubicBezTo>
                    <a:pt x="91398" y="106419"/>
                    <a:pt x="109837" y="86475"/>
                    <a:pt x="110967" y="62312"/>
                  </a:cubicBezTo>
                  <a:cubicBezTo>
                    <a:pt x="112096" y="38148"/>
                    <a:pt x="95595" y="16620"/>
                    <a:pt x="71695" y="11075"/>
                  </a:cubicBezTo>
                  <a:close/>
                </a:path>
              </a:pathLst>
            </a:custGeom>
            <a:solidFill>
              <a:srgbClr val="CAD2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Google Shape;93;p12"/>
            <p:cNvSpPr/>
            <p:nvPr/>
          </p:nvSpPr>
          <p:spPr>
            <a:xfrm>
              <a:off x="1406908" y="112745"/>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Google Shape;94;p12"/>
            <p:cNvSpPr txBox="1"/>
            <p:nvPr/>
          </p:nvSpPr>
          <p:spPr>
            <a:xfrm>
              <a:off x="1442033" y="147870"/>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1</a:t>
              </a:r>
              <a:endParaRPr/>
            </a:p>
          </p:txBody>
        </p:sp>
        <p:sp>
          <p:nvSpPr>
            <p:cNvPr id="95" name="Google Shape;95;p12"/>
            <p:cNvSpPr/>
            <p:nvPr/>
          </p:nvSpPr>
          <p:spPr>
            <a:xfrm>
              <a:off x="2812451" y="924235"/>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Google Shape;96;p12"/>
            <p:cNvSpPr txBox="1"/>
            <p:nvPr/>
          </p:nvSpPr>
          <p:spPr>
            <a:xfrm>
              <a:off x="2847576" y="959360"/>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2</a:t>
              </a:r>
              <a:endParaRPr/>
            </a:p>
          </p:txBody>
        </p:sp>
        <p:sp>
          <p:nvSpPr>
            <p:cNvPr id="97" name="Google Shape;97;p12"/>
            <p:cNvSpPr/>
            <p:nvPr/>
          </p:nvSpPr>
          <p:spPr>
            <a:xfrm>
              <a:off x="2812451" y="2547216"/>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Google Shape;98;p12"/>
            <p:cNvSpPr txBox="1"/>
            <p:nvPr/>
          </p:nvSpPr>
          <p:spPr>
            <a:xfrm>
              <a:off x="2847576" y="2582341"/>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3</a:t>
              </a:r>
              <a:endParaRPr/>
            </a:p>
          </p:txBody>
        </p:sp>
        <p:sp>
          <p:nvSpPr>
            <p:cNvPr id="99" name="Google Shape;99;p12"/>
            <p:cNvSpPr/>
            <p:nvPr/>
          </p:nvSpPr>
          <p:spPr>
            <a:xfrm>
              <a:off x="1406908" y="3358706"/>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Google Shape;100;p12"/>
            <p:cNvSpPr txBox="1"/>
            <p:nvPr/>
          </p:nvSpPr>
          <p:spPr>
            <a:xfrm>
              <a:off x="1442033" y="3393831"/>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4</a:t>
              </a:r>
              <a:endParaRPr/>
            </a:p>
          </p:txBody>
        </p:sp>
        <p:sp>
          <p:nvSpPr>
            <p:cNvPr id="101" name="Google Shape;101;p12"/>
            <p:cNvSpPr/>
            <p:nvPr/>
          </p:nvSpPr>
          <p:spPr>
            <a:xfrm>
              <a:off x="1365" y="2547216"/>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Google Shape;102;p12"/>
            <p:cNvSpPr txBox="1"/>
            <p:nvPr/>
          </p:nvSpPr>
          <p:spPr>
            <a:xfrm>
              <a:off x="36490" y="2582341"/>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5</a:t>
              </a:r>
              <a:endParaRPr/>
            </a:p>
          </p:txBody>
        </p:sp>
        <p:sp>
          <p:nvSpPr>
            <p:cNvPr id="103" name="Google Shape;103;p12"/>
            <p:cNvSpPr/>
            <p:nvPr/>
          </p:nvSpPr>
          <p:spPr>
            <a:xfrm>
              <a:off x="1365" y="924235"/>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Google Shape;104;p12"/>
            <p:cNvSpPr txBox="1"/>
            <p:nvPr/>
          </p:nvSpPr>
          <p:spPr>
            <a:xfrm>
              <a:off x="36490" y="959360"/>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6</a:t>
              </a:r>
              <a:endParaRPr/>
            </a:p>
          </p:txBody>
        </p:sp>
      </p:grpSp>
      <p:sp>
        <p:nvSpPr>
          <p:cNvPr id="105" name="Google Shape;105;p12"/>
          <p:cNvSpPr txBox="1"/>
          <p:nvPr/>
        </p:nvSpPr>
        <p:spPr>
          <a:xfrm>
            <a:off x="350575" y="4474775"/>
            <a:ext cx="2214600" cy="5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i="1"/>
              <a:t>"monitor &amp; adjust":</a:t>
            </a:r>
            <a:endParaRPr sz="1600" i="1"/>
          </a:p>
          <a:p>
            <a:pPr marL="0" lvl="0" indent="0" algn="ctr" rtl="0">
              <a:spcBef>
                <a:spcPts val="0"/>
              </a:spcBef>
              <a:spcAft>
                <a:spcPts val="0"/>
              </a:spcAft>
              <a:buNone/>
            </a:pPr>
            <a:endParaRPr sz="1600" i="1"/>
          </a:p>
          <a:p>
            <a:pPr marL="0" lvl="0" indent="0" algn="ctr" rtl="0">
              <a:spcBef>
                <a:spcPts val="0"/>
              </a:spcBef>
              <a:spcAft>
                <a:spcPts val="0"/>
              </a:spcAft>
              <a:buNone/>
            </a:pPr>
            <a:r>
              <a:rPr lang="en-US" sz="1600" i="1"/>
              <a:t>relatively periodic,</a:t>
            </a:r>
            <a:endParaRPr sz="1600" i="1"/>
          </a:p>
          <a:p>
            <a:pPr marL="0" lvl="0" indent="0" algn="ctr" rtl="0">
              <a:spcBef>
                <a:spcPts val="0"/>
              </a:spcBef>
              <a:spcAft>
                <a:spcPts val="0"/>
              </a:spcAft>
              <a:buNone/>
            </a:pPr>
            <a:r>
              <a:rPr lang="en-US" sz="1600" i="1"/>
              <a:t>low-frequency</a:t>
            </a:r>
            <a:endParaRPr sz="1600" i="1"/>
          </a:p>
          <a:p>
            <a:pPr marL="0" lvl="0" indent="0" algn="ctr" rtl="0">
              <a:spcBef>
                <a:spcPts val="0"/>
              </a:spcBef>
              <a:spcAft>
                <a:spcPts val="0"/>
              </a:spcAft>
              <a:buNone/>
            </a:pPr>
            <a:r>
              <a:rPr lang="en-US" sz="1600" i="1"/>
              <a:t>aggregated</a:t>
            </a:r>
            <a:endParaRPr sz="1600" i="1"/>
          </a:p>
          <a:p>
            <a:pPr marL="0" lvl="0" indent="0" algn="ctr" rtl="0">
              <a:spcBef>
                <a:spcPts val="0"/>
              </a:spcBef>
              <a:spcAft>
                <a:spcPts val="0"/>
              </a:spcAft>
              <a:buNone/>
            </a:pPr>
            <a:r>
              <a:rPr lang="en-US" sz="1600" b="1" i="1"/>
              <a:t>one-way</a:t>
            </a:r>
            <a:endParaRPr sz="1600" b="1" i="1"/>
          </a:p>
          <a:p>
            <a:pPr marL="0" lvl="0" indent="0" algn="ctr" rtl="0">
              <a:spcBef>
                <a:spcPts val="0"/>
              </a:spcBef>
              <a:spcAft>
                <a:spcPts val="0"/>
              </a:spcAft>
              <a:buNone/>
            </a:pPr>
            <a:r>
              <a:rPr lang="en-US" sz="1600" b="1" i="1"/>
              <a:t>top-down</a:t>
            </a:r>
            <a:endParaRPr sz="1600" b="1" i="1"/>
          </a:p>
        </p:txBody>
      </p:sp>
      <p:grpSp>
        <p:nvGrpSpPr>
          <p:cNvPr id="106" name="Google Shape;106;p12"/>
          <p:cNvGrpSpPr/>
          <p:nvPr/>
        </p:nvGrpSpPr>
        <p:grpSpPr>
          <a:xfrm>
            <a:off x="5619630" y="4771827"/>
            <a:ext cx="1994187" cy="1731016"/>
            <a:chOff x="1365" y="106046"/>
            <a:chExt cx="4250186" cy="4000500"/>
          </a:xfrm>
        </p:grpSpPr>
        <p:sp>
          <p:nvSpPr>
            <p:cNvPr id="107" name="Google Shape;107;p12"/>
            <p:cNvSpPr/>
            <p:nvPr/>
          </p:nvSpPr>
          <p:spPr>
            <a:xfrm>
              <a:off x="126132" y="106046"/>
              <a:ext cx="4000500" cy="4000500"/>
            </a:xfrm>
            <a:custGeom>
              <a:avLst/>
              <a:gdLst/>
              <a:ahLst/>
              <a:cxnLst/>
              <a:rect l="l" t="t" r="r" b="b"/>
              <a:pathLst>
                <a:path w="120000" h="120000" extrusionOk="0">
                  <a:moveTo>
                    <a:pt x="73160" y="4945"/>
                  </a:moveTo>
                  <a:cubicBezTo>
                    <a:pt x="99797" y="11253"/>
                    <a:pt x="118134" y="35561"/>
                    <a:pt x="116788" y="62781"/>
                  </a:cubicBezTo>
                  <a:cubicBezTo>
                    <a:pt x="115443" y="90001"/>
                    <a:pt x="94797" y="112400"/>
                    <a:pt x="67667" y="116075"/>
                  </a:cubicBezTo>
                  <a:cubicBezTo>
                    <a:pt x="40536" y="119750"/>
                    <a:pt x="14628" y="103656"/>
                    <a:pt x="6023" y="77784"/>
                  </a:cubicBezTo>
                  <a:cubicBezTo>
                    <a:pt x="-2581" y="51912"/>
                    <a:pt x="8563" y="23610"/>
                    <a:pt x="32538" y="10447"/>
                  </a:cubicBezTo>
                  <a:lnTo>
                    <a:pt x="31155" y="7384"/>
                  </a:lnTo>
                  <a:lnTo>
                    <a:pt x="37986" y="11225"/>
                  </a:lnTo>
                  <a:lnTo>
                    <a:pt x="36484" y="19191"/>
                  </a:lnTo>
                  <a:lnTo>
                    <a:pt x="35102" y="16128"/>
                  </a:lnTo>
                  <a:lnTo>
                    <a:pt x="35102" y="16128"/>
                  </a:lnTo>
                  <a:cubicBezTo>
                    <a:pt x="13671" y="27932"/>
                    <a:pt x="3813" y="53101"/>
                    <a:pt x="11643" y="76027"/>
                  </a:cubicBezTo>
                  <a:cubicBezTo>
                    <a:pt x="19472" y="98953"/>
                    <a:pt x="42767" y="113134"/>
                    <a:pt x="67082" y="109777"/>
                  </a:cubicBezTo>
                  <a:cubicBezTo>
                    <a:pt x="91398" y="106419"/>
                    <a:pt x="109837" y="86475"/>
                    <a:pt x="110967" y="62312"/>
                  </a:cubicBezTo>
                  <a:cubicBezTo>
                    <a:pt x="112096" y="38148"/>
                    <a:pt x="95595" y="16620"/>
                    <a:pt x="71695" y="11075"/>
                  </a:cubicBezTo>
                  <a:close/>
                </a:path>
              </a:pathLst>
            </a:custGeom>
            <a:solidFill>
              <a:srgbClr val="CAD2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Google Shape;108;p12"/>
            <p:cNvSpPr/>
            <p:nvPr/>
          </p:nvSpPr>
          <p:spPr>
            <a:xfrm>
              <a:off x="1406908" y="112745"/>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Google Shape;109;p12"/>
            <p:cNvSpPr txBox="1"/>
            <p:nvPr/>
          </p:nvSpPr>
          <p:spPr>
            <a:xfrm>
              <a:off x="1442033" y="147870"/>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1</a:t>
              </a:r>
              <a:endParaRPr/>
            </a:p>
          </p:txBody>
        </p:sp>
        <p:sp>
          <p:nvSpPr>
            <p:cNvPr id="110" name="Google Shape;110;p12"/>
            <p:cNvSpPr/>
            <p:nvPr/>
          </p:nvSpPr>
          <p:spPr>
            <a:xfrm>
              <a:off x="2812451" y="924235"/>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Google Shape;111;p12"/>
            <p:cNvSpPr txBox="1"/>
            <p:nvPr/>
          </p:nvSpPr>
          <p:spPr>
            <a:xfrm>
              <a:off x="2847576" y="959360"/>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2</a:t>
              </a:r>
              <a:endParaRPr/>
            </a:p>
          </p:txBody>
        </p:sp>
        <p:sp>
          <p:nvSpPr>
            <p:cNvPr id="112" name="Google Shape;112;p12"/>
            <p:cNvSpPr/>
            <p:nvPr/>
          </p:nvSpPr>
          <p:spPr>
            <a:xfrm>
              <a:off x="2812451" y="2547216"/>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Google Shape;113;p12"/>
            <p:cNvSpPr txBox="1"/>
            <p:nvPr/>
          </p:nvSpPr>
          <p:spPr>
            <a:xfrm>
              <a:off x="2847576" y="2582341"/>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3</a:t>
              </a:r>
              <a:endParaRPr/>
            </a:p>
          </p:txBody>
        </p:sp>
        <p:sp>
          <p:nvSpPr>
            <p:cNvPr id="114" name="Google Shape;114;p12"/>
            <p:cNvSpPr/>
            <p:nvPr/>
          </p:nvSpPr>
          <p:spPr>
            <a:xfrm>
              <a:off x="1406908" y="3358706"/>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Google Shape;115;p12"/>
            <p:cNvSpPr txBox="1"/>
            <p:nvPr/>
          </p:nvSpPr>
          <p:spPr>
            <a:xfrm>
              <a:off x="1442033" y="3393831"/>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4</a:t>
              </a:r>
              <a:endParaRPr/>
            </a:p>
          </p:txBody>
        </p:sp>
        <p:sp>
          <p:nvSpPr>
            <p:cNvPr id="116" name="Google Shape;116;p12"/>
            <p:cNvSpPr/>
            <p:nvPr/>
          </p:nvSpPr>
          <p:spPr>
            <a:xfrm>
              <a:off x="1365" y="2547216"/>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Google Shape;117;p12"/>
            <p:cNvSpPr txBox="1"/>
            <p:nvPr/>
          </p:nvSpPr>
          <p:spPr>
            <a:xfrm>
              <a:off x="36490" y="2582341"/>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5</a:t>
              </a:r>
              <a:endParaRPr/>
            </a:p>
          </p:txBody>
        </p:sp>
        <p:sp>
          <p:nvSpPr>
            <p:cNvPr id="118" name="Google Shape;118;p12"/>
            <p:cNvSpPr/>
            <p:nvPr/>
          </p:nvSpPr>
          <p:spPr>
            <a:xfrm>
              <a:off x="1365" y="924235"/>
              <a:ext cx="1439100" cy="719400"/>
            </a:xfrm>
            <a:prstGeom prst="roundRect">
              <a:avLst>
                <a:gd name="adj" fmla="val 16667"/>
              </a:avLst>
            </a:prstGeom>
            <a:gradFill>
              <a:gsLst>
                <a:gs pos="0">
                  <a:srgbClr val="4B7AB1"/>
                </a:gs>
                <a:gs pos="50000">
                  <a:srgbClr val="1768AB"/>
                </a:gs>
                <a:gs pos="100000">
                  <a:srgbClr val="0E5C9D"/>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Google Shape;119;p12"/>
            <p:cNvSpPr txBox="1"/>
            <p:nvPr/>
          </p:nvSpPr>
          <p:spPr>
            <a:xfrm>
              <a:off x="36490" y="959360"/>
              <a:ext cx="1368900" cy="649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6</a:t>
              </a:r>
              <a:endParaRPr/>
            </a:p>
          </p:txBody>
        </p:sp>
      </p:grpSp>
      <p:sp>
        <p:nvSpPr>
          <p:cNvPr id="120" name="Google Shape;120;p12"/>
          <p:cNvSpPr/>
          <p:nvPr/>
        </p:nvSpPr>
        <p:spPr>
          <a:xfrm rot="-5400000">
            <a:off x="4762400" y="5484850"/>
            <a:ext cx="771600" cy="354600"/>
          </a:xfrm>
          <a:prstGeom prst="downArrow">
            <a:avLst>
              <a:gd name="adj1" fmla="val 50000"/>
              <a:gd name="adj2" fmla="val 50000"/>
            </a:avLst>
          </a:prstGeom>
          <a:solidFill>
            <a:srgbClr val="999999"/>
          </a:solidFill>
          <a:ln w="9525"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Google Shape;121;p12"/>
          <p:cNvSpPr txBox="1"/>
          <p:nvPr/>
        </p:nvSpPr>
        <p:spPr>
          <a:xfrm>
            <a:off x="7894374" y="4246175"/>
            <a:ext cx="2848237" cy="5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i="1" dirty="0"/>
              <a:t>relatively continuous,</a:t>
            </a:r>
            <a:endParaRPr sz="1600" i="1" dirty="0"/>
          </a:p>
          <a:p>
            <a:pPr marL="0" lvl="0" indent="0" algn="ctr" rtl="0">
              <a:spcBef>
                <a:spcPts val="0"/>
              </a:spcBef>
              <a:spcAft>
                <a:spcPts val="0"/>
              </a:spcAft>
              <a:buNone/>
            </a:pPr>
            <a:r>
              <a:rPr lang="en-US" sz="1600" i="1" dirty="0"/>
              <a:t>high-frequency</a:t>
            </a:r>
            <a:endParaRPr sz="1600" i="1" dirty="0"/>
          </a:p>
          <a:p>
            <a:pPr marL="0" lvl="0" indent="0" algn="ctr" rtl="0">
              <a:spcBef>
                <a:spcPts val="0"/>
              </a:spcBef>
              <a:spcAft>
                <a:spcPts val="0"/>
              </a:spcAft>
              <a:buNone/>
            </a:pPr>
            <a:r>
              <a:rPr lang="en-US" sz="1600" i="1" dirty="0"/>
              <a:t>distributed</a:t>
            </a:r>
            <a:endParaRPr sz="1600" i="1" dirty="0"/>
          </a:p>
          <a:p>
            <a:pPr marL="0" lvl="0" indent="0" algn="ctr" rtl="0">
              <a:spcBef>
                <a:spcPts val="0"/>
              </a:spcBef>
              <a:spcAft>
                <a:spcPts val="0"/>
              </a:spcAft>
              <a:buNone/>
            </a:pPr>
            <a:r>
              <a:rPr lang="en-US" sz="1600" b="1" i="1" dirty="0"/>
              <a:t>two-way</a:t>
            </a:r>
            <a:endParaRPr sz="1600" b="1" i="1" dirty="0"/>
          </a:p>
          <a:p>
            <a:pPr marL="0" lvl="0" indent="0" algn="ctr" rtl="0">
              <a:spcBef>
                <a:spcPts val="0"/>
              </a:spcBef>
              <a:spcAft>
                <a:spcPts val="0"/>
              </a:spcAft>
              <a:buNone/>
            </a:pPr>
            <a:r>
              <a:rPr lang="en-US" sz="1600" b="1" i="1" dirty="0"/>
              <a:t>top-down + bottom-up</a:t>
            </a:r>
            <a:endParaRPr sz="1600" b="1" i="1" dirty="0"/>
          </a:p>
          <a:p>
            <a:pPr marL="0" lvl="0" indent="0" algn="ctr" rtl="0">
              <a:spcBef>
                <a:spcPts val="0"/>
              </a:spcBef>
              <a:spcAft>
                <a:spcPts val="0"/>
              </a:spcAft>
              <a:buNone/>
            </a:pPr>
            <a:endParaRPr sz="1600" i="1" dirty="0"/>
          </a:p>
          <a:p>
            <a:pPr marL="0" lvl="0" indent="0" algn="ctr" rtl="0">
              <a:spcBef>
                <a:spcPts val="0"/>
              </a:spcBef>
              <a:spcAft>
                <a:spcPts val="0"/>
              </a:spcAft>
              <a:buNone/>
            </a:pPr>
            <a:r>
              <a:rPr lang="en-US" sz="1600" i="1" dirty="0"/>
              <a:t>like agile development /</a:t>
            </a:r>
            <a:endParaRPr sz="1600" i="1" dirty="0"/>
          </a:p>
          <a:p>
            <a:pPr marL="0" lvl="0" indent="0" algn="ctr" rtl="0">
              <a:spcBef>
                <a:spcPts val="0"/>
              </a:spcBef>
              <a:spcAft>
                <a:spcPts val="0"/>
              </a:spcAft>
              <a:buNone/>
            </a:pPr>
            <a:r>
              <a:rPr lang="en-US" sz="1600" i="1" dirty="0"/>
              <a:t>continuous integration /</a:t>
            </a:r>
            <a:endParaRPr sz="1600" i="1" dirty="0"/>
          </a:p>
          <a:p>
            <a:pPr marL="0" lvl="0" indent="0" algn="ctr" rtl="0">
              <a:spcBef>
                <a:spcPts val="0"/>
              </a:spcBef>
              <a:spcAft>
                <a:spcPts val="0"/>
              </a:spcAft>
              <a:buNone/>
            </a:pPr>
            <a:r>
              <a:rPr lang="en-US" sz="1600" i="1" dirty="0"/>
              <a:t>DevOps</a:t>
            </a:r>
            <a:endParaRPr sz="1600" i="1" dirty="0"/>
          </a:p>
          <a:p>
            <a:pPr marL="0" lvl="0" indent="0" algn="ctr" rtl="0">
              <a:spcBef>
                <a:spcPts val="0"/>
              </a:spcBef>
              <a:spcAft>
                <a:spcPts val="0"/>
              </a:spcAft>
              <a:buNone/>
            </a:pPr>
            <a:r>
              <a:rPr lang="en-US" sz="1600" i="1" dirty="0"/>
              <a:t>adaptive planning</a:t>
            </a:r>
            <a:endParaRPr sz="1600" i="1" dirty="0"/>
          </a:p>
        </p:txBody>
      </p:sp>
      <p:cxnSp>
        <p:nvCxnSpPr>
          <p:cNvPr id="122" name="Google Shape;122;p12"/>
          <p:cNvCxnSpPr/>
          <p:nvPr/>
        </p:nvCxnSpPr>
        <p:spPr>
          <a:xfrm>
            <a:off x="771750" y="4122625"/>
            <a:ext cx="9085500" cy="35100"/>
          </a:xfrm>
          <a:prstGeom prst="straightConnector1">
            <a:avLst/>
          </a:prstGeom>
          <a:noFill/>
          <a:ln w="9525"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21588136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rPr>
              <a:t>Twin Cities Business Architecture Forum (TCBAF)</a:t>
            </a:r>
          </a:p>
        </p:txBody>
      </p:sp>
      <p:sp>
        <p:nvSpPr>
          <p:cNvPr id="3" name="Content Placeholder 2"/>
          <p:cNvSpPr>
            <a:spLocks noGrp="1"/>
          </p:cNvSpPr>
          <p:nvPr>
            <p:ph idx="1"/>
          </p:nvPr>
        </p:nvSpPr>
        <p:spPr>
          <a:xfrm>
            <a:off x="2151062" y="1690689"/>
            <a:ext cx="8143210" cy="4486274"/>
          </a:xfrm>
        </p:spPr>
        <p:txBody>
          <a:bodyPr>
            <a:normAutofit fontScale="92500" lnSpcReduction="20000"/>
          </a:bodyPr>
          <a:lstStyle/>
          <a:p>
            <a:r>
              <a:rPr lang="en-US" dirty="0"/>
              <a:t>Community of Practice launched in July, 2010</a:t>
            </a:r>
          </a:p>
          <a:p>
            <a:r>
              <a:rPr lang="en-US" dirty="0"/>
              <a:t>Community Sponsors: </a:t>
            </a:r>
          </a:p>
          <a:p>
            <a:pPr lvl="1"/>
            <a:r>
              <a:rPr lang="en-US" dirty="0"/>
              <a:t>Thrivent</a:t>
            </a:r>
          </a:p>
          <a:p>
            <a:pPr lvl="1"/>
            <a:r>
              <a:rPr lang="en-US" dirty="0"/>
              <a:t>Express Scripts</a:t>
            </a:r>
          </a:p>
          <a:p>
            <a:pPr lvl="1"/>
            <a:r>
              <a:rPr lang="en-US" dirty="0"/>
              <a:t>Cargill</a:t>
            </a:r>
          </a:p>
          <a:p>
            <a:pPr lvl="1"/>
            <a:r>
              <a:rPr lang="en-US" dirty="0"/>
              <a:t>Trissential</a:t>
            </a:r>
          </a:p>
          <a:p>
            <a:pPr lvl="1"/>
            <a:r>
              <a:rPr lang="en-US" dirty="0"/>
              <a:t>Medtronic</a:t>
            </a:r>
          </a:p>
          <a:p>
            <a:pPr marL="171450" lvl="1"/>
            <a:r>
              <a:rPr lang="en-US" sz="2100" dirty="0"/>
              <a:t>Community Collaborator Program</a:t>
            </a:r>
          </a:p>
          <a:p>
            <a:pPr marL="171450" lvl="1"/>
            <a:r>
              <a:rPr lang="en-US" sz="2100" dirty="0"/>
              <a:t>Resource Partner Program </a:t>
            </a:r>
          </a:p>
          <a:p>
            <a:r>
              <a:rPr lang="en-US" dirty="0"/>
              <a:t>Bi-monthly in-person meetings with 50-100 attending</a:t>
            </a:r>
          </a:p>
          <a:p>
            <a:r>
              <a:rPr lang="en-US" dirty="0"/>
              <a:t>Annual Summit – Thursday December 6</a:t>
            </a:r>
          </a:p>
          <a:p>
            <a:r>
              <a:rPr lang="en-US" dirty="0"/>
              <a:t>Open, inclusive Community, no fees, no membership performance obligations </a:t>
            </a:r>
          </a:p>
          <a:p>
            <a:r>
              <a:rPr lang="en-US" dirty="0"/>
              <a:t>Board formed in 2013</a:t>
            </a:r>
          </a:p>
          <a:p>
            <a:r>
              <a:rPr lang="en-US" dirty="0"/>
              <a:t>Incorporated as exempt non profit (501c6) in 2016</a:t>
            </a:r>
          </a:p>
          <a:p>
            <a:r>
              <a:rPr lang="en-US" dirty="0"/>
              <a:t>Approximately 3,000 community members.  </a:t>
            </a:r>
          </a:p>
        </p:txBody>
      </p:sp>
      <p:sp>
        <p:nvSpPr>
          <p:cNvPr id="4" name="Slide Number Placeholder 3"/>
          <p:cNvSpPr>
            <a:spLocks noGrp="1"/>
          </p:cNvSpPr>
          <p:nvPr>
            <p:ph type="sldNum" sz="quarter" idx="12"/>
          </p:nvPr>
        </p:nvSpPr>
        <p:spPr/>
        <p:txBody>
          <a:bodyPr/>
          <a:lstStyle/>
          <a:p>
            <a:pPr defTabSz="457200"/>
            <a:fld id="{047FB066-9146-0544-8B78-801CCFD337E5}" type="slidenum">
              <a:rPr lang="en-US">
                <a:solidFill>
                  <a:prstClr val="black">
                    <a:tint val="75000"/>
                  </a:prstClr>
                </a:solidFill>
                <a:latin typeface="Calibri" panose="020F0502020204030204"/>
              </a:rPr>
              <a:pPr defTabSz="457200"/>
              <a:t>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54462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lstStyle/>
          <a:p>
            <a:r>
              <a:rPr lang="en-US" dirty="0"/>
              <a:t>How to apply as a business architect</a:t>
            </a:r>
          </a:p>
          <a:p>
            <a:r>
              <a:rPr lang="en-US" dirty="0"/>
              <a:t>Identify action </a:t>
            </a:r>
            <a:r>
              <a:rPr lang="en-US" dirty="0" smtClean="0"/>
              <a:t>items</a:t>
            </a:r>
            <a:endParaRPr lang="en-US" dirty="0"/>
          </a:p>
          <a:p>
            <a:r>
              <a:rPr lang="en-US" dirty="0"/>
              <a:t>Introduce </a:t>
            </a:r>
            <a:r>
              <a:rPr lang="en-US" dirty="0" smtClean="0"/>
              <a:t>workshop</a:t>
            </a:r>
            <a:endParaRPr lang="en-US" dirty="0"/>
          </a:p>
        </p:txBody>
      </p:sp>
    </p:spTree>
    <p:extLst>
      <p:ext uri="{BB962C8B-B14F-4D97-AF65-F5344CB8AC3E}">
        <p14:creationId xmlns:p14="http://schemas.microsoft.com/office/powerpoint/2010/main" val="4259246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Activity</a:t>
            </a:r>
            <a:endParaRPr lang="en-US" dirty="0"/>
          </a:p>
        </p:txBody>
      </p:sp>
      <p:sp>
        <p:nvSpPr>
          <p:cNvPr id="3" name="Content Placeholder 2"/>
          <p:cNvSpPr>
            <a:spLocks noGrp="1"/>
          </p:cNvSpPr>
          <p:nvPr>
            <p:ph idx="1"/>
          </p:nvPr>
        </p:nvSpPr>
        <p:spPr/>
        <p:txBody>
          <a:bodyPr/>
          <a:lstStyle/>
          <a:p>
            <a:pPr marL="45720" indent="0">
              <a:buNone/>
            </a:pPr>
            <a:r>
              <a:rPr lang="en-US" dirty="0" smtClean="0"/>
              <a:t>At each table:</a:t>
            </a:r>
          </a:p>
          <a:p>
            <a:r>
              <a:rPr lang="en-US" dirty="0" smtClean="0"/>
              <a:t>Briefly introduce yourselves, assign a table facilitator</a:t>
            </a:r>
          </a:p>
          <a:p>
            <a:r>
              <a:rPr lang="en-US" dirty="0" smtClean="0"/>
              <a:t>Using Q x A = R as the frameworks for your discussion</a:t>
            </a:r>
          </a:p>
          <a:p>
            <a:pPr lvl="1"/>
            <a:r>
              <a:rPr lang="en-US" sz="2000" dirty="0" smtClean="0"/>
              <a:t>Discuss challenges or opportunities relating to the </a:t>
            </a:r>
            <a:r>
              <a:rPr lang="en-US" sz="2000" b="1" dirty="0" smtClean="0"/>
              <a:t>QUALITY</a:t>
            </a:r>
            <a:r>
              <a:rPr lang="en-US" sz="2000" dirty="0" smtClean="0"/>
              <a:t> / approach of Strategy to Execution in your organization</a:t>
            </a:r>
          </a:p>
          <a:p>
            <a:pPr lvl="1"/>
            <a:r>
              <a:rPr lang="en-US" sz="2000" dirty="0"/>
              <a:t>Discuss challenges or opportunities relating to the </a:t>
            </a:r>
            <a:r>
              <a:rPr lang="en-US" sz="2000" b="1" dirty="0" smtClean="0"/>
              <a:t>ACCEPTANCE</a:t>
            </a:r>
            <a:r>
              <a:rPr lang="en-US" sz="2000" dirty="0" smtClean="0"/>
              <a:t> and potential Organizational change management approaches to allow for adoption </a:t>
            </a:r>
            <a:r>
              <a:rPr lang="en-US" sz="2000" dirty="0"/>
              <a:t>of Strategy to Execution in your </a:t>
            </a:r>
            <a:r>
              <a:rPr lang="en-US" sz="2000" dirty="0" smtClean="0"/>
              <a:t>organization</a:t>
            </a:r>
          </a:p>
          <a:p>
            <a:r>
              <a:rPr lang="en-US" sz="2200" dirty="0" smtClean="0"/>
              <a:t>Be prepared to share back (3-5 min share out with the broader team)</a:t>
            </a:r>
            <a:endParaRPr lang="en-US" sz="2200" dirty="0"/>
          </a:p>
          <a:p>
            <a:pPr lvl="1"/>
            <a:endParaRPr lang="en-US" sz="2000" dirty="0" smtClean="0"/>
          </a:p>
        </p:txBody>
      </p:sp>
    </p:spTree>
    <p:extLst>
      <p:ext uri="{BB962C8B-B14F-4D97-AF65-F5344CB8AC3E}">
        <p14:creationId xmlns:p14="http://schemas.microsoft.com/office/powerpoint/2010/main" val="154661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062" y="146799"/>
            <a:ext cx="7886700" cy="1325563"/>
          </a:xfrm>
        </p:spPr>
        <p:txBody>
          <a:bodyPr>
            <a:normAutofit/>
          </a:bodyPr>
          <a:lstStyle/>
          <a:p>
            <a:r>
              <a:rPr lang="en-US" sz="3600" b="1" dirty="0">
                <a:solidFill>
                  <a:schemeClr val="accent1">
                    <a:lumMod val="75000"/>
                  </a:schemeClr>
                </a:solidFill>
              </a:rPr>
              <a:t>Board Member Updates and Election</a:t>
            </a:r>
          </a:p>
        </p:txBody>
      </p:sp>
      <p:sp>
        <p:nvSpPr>
          <p:cNvPr id="3" name="Content Placeholder 2"/>
          <p:cNvSpPr>
            <a:spLocks noGrp="1"/>
          </p:cNvSpPr>
          <p:nvPr>
            <p:ph idx="1"/>
          </p:nvPr>
        </p:nvSpPr>
        <p:spPr>
          <a:xfrm>
            <a:off x="2151062" y="1253331"/>
            <a:ext cx="7886700" cy="4351338"/>
          </a:xfrm>
        </p:spPr>
        <p:txBody>
          <a:bodyPr/>
          <a:lstStyle/>
          <a:p>
            <a:pPr marL="0" indent="0">
              <a:buNone/>
            </a:pPr>
            <a:r>
              <a:rPr lang="en-US" dirty="0"/>
              <a:t>Thank you Board Members! </a:t>
            </a:r>
          </a:p>
          <a:p>
            <a:pPr marL="0" indent="0">
              <a:buNone/>
            </a:pPr>
            <a:r>
              <a:rPr lang="en-US" b="1" dirty="0"/>
              <a:t>Member-at-large election</a:t>
            </a:r>
          </a:p>
          <a:p>
            <a:r>
              <a:rPr lang="en-US" dirty="0">
                <a:solidFill>
                  <a:srgbClr val="C00000"/>
                </a:solidFill>
              </a:rPr>
              <a:t>Self-nominating</a:t>
            </a:r>
          </a:p>
          <a:p>
            <a:r>
              <a:rPr lang="en-US" dirty="0">
                <a:solidFill>
                  <a:srgbClr val="C00000"/>
                </a:solidFill>
              </a:rPr>
              <a:t>Introduce yourself, your relationship to business architecture and this community, and why you want to serve</a:t>
            </a:r>
          </a:p>
          <a:p>
            <a:endParaRPr lang="en-US" dirty="0"/>
          </a:p>
          <a:p>
            <a:endParaRPr lang="en-US" dirty="0"/>
          </a:p>
        </p:txBody>
      </p:sp>
      <p:sp>
        <p:nvSpPr>
          <p:cNvPr id="4" name="Slide Number Placeholder 3"/>
          <p:cNvSpPr>
            <a:spLocks noGrp="1"/>
          </p:cNvSpPr>
          <p:nvPr>
            <p:ph type="sldNum" sz="quarter" idx="12"/>
          </p:nvPr>
        </p:nvSpPr>
        <p:spPr/>
        <p:txBody>
          <a:bodyPr/>
          <a:lstStyle/>
          <a:p>
            <a:pPr defTabSz="457200"/>
            <a:fld id="{047FB066-9146-0544-8B78-801CCFD337E5}" type="slidenum">
              <a:rPr lang="en-US">
                <a:solidFill>
                  <a:prstClr val="black">
                    <a:tint val="75000"/>
                  </a:prstClr>
                </a:solidFill>
                <a:latin typeface="Calibri" panose="020F0502020204030204"/>
              </a:rPr>
              <a:pPr defTabSz="457200"/>
              <a:t>4</a:t>
            </a:fld>
            <a:endParaRPr lang="en-US">
              <a:solidFill>
                <a:prstClr val="black">
                  <a:tint val="75000"/>
                </a:prstClr>
              </a:solidFill>
              <a:latin typeface="Calibri" panose="020F0502020204030204"/>
            </a:endParaRPr>
          </a:p>
        </p:txBody>
      </p:sp>
      <p:sp>
        <p:nvSpPr>
          <p:cNvPr id="5" name="Rectangle 4"/>
          <p:cNvSpPr/>
          <p:nvPr/>
        </p:nvSpPr>
        <p:spPr>
          <a:xfrm>
            <a:off x="2151062" y="3195084"/>
            <a:ext cx="8042014" cy="2862322"/>
          </a:xfrm>
          <a:prstGeom prst="rect">
            <a:avLst/>
          </a:prstGeom>
          <a:ln w="3175">
            <a:solidFill>
              <a:schemeClr val="tx1"/>
            </a:solidFill>
          </a:ln>
        </p:spPr>
        <p:txBody>
          <a:bodyPr wrap="square">
            <a:spAutoFit/>
          </a:bodyPr>
          <a:lstStyle/>
          <a:p>
            <a:pPr defTabSz="457200"/>
            <a:r>
              <a:rPr lang="en-US" b="1" dirty="0">
                <a:solidFill>
                  <a:prstClr val="black"/>
                </a:solidFill>
                <a:latin typeface="Calibri" panose="020F0502020204030204"/>
              </a:rPr>
              <a:t>At-large Board member primary accountabilities:</a:t>
            </a:r>
          </a:p>
          <a:p>
            <a:pPr marL="171450" indent="-171450" defTabSz="457200" fontAlgn="ctr">
              <a:buFont typeface="Arial" panose="020B0604020202020204" pitchFamily="34" charset="0"/>
              <a:buChar char="•"/>
            </a:pPr>
            <a:r>
              <a:rPr lang="en-US" dirty="0">
                <a:solidFill>
                  <a:prstClr val="black"/>
                </a:solidFill>
                <a:latin typeface="Calibri" panose="020F0502020204030204"/>
              </a:rPr>
              <a:t>Represent this Community’s interests to the Board</a:t>
            </a:r>
          </a:p>
          <a:p>
            <a:pPr marL="171450" indent="-171450" defTabSz="457200" fontAlgn="ctr">
              <a:buFont typeface="Arial" panose="020B0604020202020204" pitchFamily="34" charset="0"/>
              <a:buChar char="•"/>
            </a:pPr>
            <a:r>
              <a:rPr lang="en-US" dirty="0">
                <a:solidFill>
                  <a:prstClr val="black"/>
                </a:solidFill>
                <a:latin typeface="Calibri" panose="020F0502020204030204"/>
              </a:rPr>
              <a:t>Identify, understand and communicate Community members’ interests and hopes for TCBAF </a:t>
            </a:r>
          </a:p>
          <a:p>
            <a:pPr marL="171450" indent="-171450" defTabSz="457200" fontAlgn="ctr">
              <a:buFont typeface="Arial" panose="020B0604020202020204" pitchFamily="34" charset="0"/>
              <a:buChar char="•"/>
            </a:pPr>
            <a:r>
              <a:rPr lang="en-US" dirty="0">
                <a:solidFill>
                  <a:prstClr val="black"/>
                </a:solidFill>
                <a:latin typeface="Calibri" panose="020F0502020204030204"/>
              </a:rPr>
              <a:t>To interface on behalf of the Community with the Board and sponsors; ensure representation within Board discussions and decisions as well as with organization engagement,  marketing, and participation  </a:t>
            </a:r>
          </a:p>
          <a:p>
            <a:pPr marL="171450" indent="-171450" defTabSz="457200" fontAlgn="ctr">
              <a:buFont typeface="Arial" panose="020B0604020202020204" pitchFamily="34" charset="0"/>
              <a:buChar char="•"/>
            </a:pPr>
            <a:r>
              <a:rPr lang="en-US" dirty="0">
                <a:solidFill>
                  <a:prstClr val="black"/>
                </a:solidFill>
                <a:latin typeface="Calibri" panose="020F0502020204030204"/>
              </a:rPr>
              <a:t>To participate in the work of the Board and to deliver value for the Community </a:t>
            </a:r>
          </a:p>
          <a:p>
            <a:pPr marL="171450" indent="-171450" defTabSz="457200" fontAlgn="ctr">
              <a:buFont typeface="Arial" panose="020B0604020202020204" pitchFamily="34" charset="0"/>
              <a:buChar char="•"/>
            </a:pPr>
            <a:r>
              <a:rPr lang="en-US" dirty="0">
                <a:solidFill>
                  <a:prstClr val="black"/>
                </a:solidFill>
                <a:latin typeface="Calibri" panose="020F0502020204030204"/>
              </a:rPr>
              <a:t>To fully participate within the Community, providing leadership, information and relationship/networking</a:t>
            </a:r>
          </a:p>
        </p:txBody>
      </p:sp>
    </p:spTree>
    <p:extLst>
      <p:ext uri="{BB962C8B-B14F-4D97-AF65-F5344CB8AC3E}">
        <p14:creationId xmlns:p14="http://schemas.microsoft.com/office/powerpoint/2010/main" val="103877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047FB066-9146-0544-8B78-801CCFD337E5}" type="slidenum">
              <a:rPr lang="en-US">
                <a:solidFill>
                  <a:prstClr val="black">
                    <a:tint val="75000"/>
                  </a:prstClr>
                </a:solidFill>
                <a:latin typeface="Calibri" panose="020F0502020204030204"/>
              </a:rPr>
              <a:pPr defTabSz="457200"/>
              <a:t>5</a:t>
            </a:fld>
            <a:endParaRPr lang="en-US">
              <a:solidFill>
                <a:prstClr val="black">
                  <a:tint val="75000"/>
                </a:prstClr>
              </a:solidFill>
              <a:latin typeface="Calibri" panose="020F0502020204030204"/>
            </a:endParaRPr>
          </a:p>
        </p:txBody>
      </p:sp>
      <p:sp>
        <p:nvSpPr>
          <p:cNvPr id="6" name="Title 1"/>
          <p:cNvSpPr>
            <a:spLocks noGrp="1"/>
          </p:cNvSpPr>
          <p:nvPr>
            <p:ph type="title"/>
          </p:nvPr>
        </p:nvSpPr>
        <p:spPr/>
        <p:txBody>
          <a:bodyPr>
            <a:normAutofit/>
          </a:bodyPr>
          <a:lstStyle/>
          <a:p>
            <a:pPr algn="l"/>
            <a:r>
              <a:rPr lang="en-US" sz="3600" b="1" dirty="0">
                <a:solidFill>
                  <a:schemeClr val="accent1">
                    <a:lumMod val="75000"/>
                  </a:schemeClr>
                </a:solidFill>
              </a:rPr>
              <a:t>Board Info</a:t>
            </a:r>
            <a:r>
              <a:rPr lang="en-US" sz="3600" b="1" u="sng" dirty="0">
                <a:solidFill>
                  <a:schemeClr val="accent1">
                    <a:lumMod val="75000"/>
                  </a:schemeClr>
                </a:solidFill>
              </a:rPr>
              <a:t/>
            </a:r>
            <a:br>
              <a:rPr lang="en-US" sz="3600" b="1" u="sng" dirty="0">
                <a:solidFill>
                  <a:schemeClr val="accent1">
                    <a:lumMod val="75000"/>
                  </a:schemeClr>
                </a:solidFill>
              </a:rPr>
            </a:br>
            <a:endParaRPr lang="en-US" sz="3600" b="1" i="1" dirty="0">
              <a:solidFill>
                <a:srgbClr val="FF0000"/>
              </a:solidFill>
            </a:endParaRPr>
          </a:p>
        </p:txBody>
      </p:sp>
      <p:sp>
        <p:nvSpPr>
          <p:cNvPr id="2" name="Content Placeholder 1"/>
          <p:cNvSpPr>
            <a:spLocks noGrp="1"/>
          </p:cNvSpPr>
          <p:nvPr>
            <p:ph idx="1"/>
          </p:nvPr>
        </p:nvSpPr>
        <p:spPr>
          <a:xfrm>
            <a:off x="2071053" y="1287427"/>
            <a:ext cx="8208083" cy="4553976"/>
          </a:xfrm>
        </p:spPr>
        <p:txBody>
          <a:bodyPr>
            <a:noAutofit/>
          </a:bodyPr>
          <a:lstStyle/>
          <a:p>
            <a:pPr marL="0" indent="0">
              <a:buNone/>
            </a:pPr>
            <a:endParaRPr lang="en-US" sz="2000" dirty="0"/>
          </a:p>
          <a:p>
            <a:pPr marL="0" indent="0">
              <a:buNone/>
            </a:pPr>
            <a:r>
              <a:rPr lang="en-US" sz="2000" dirty="0"/>
              <a:t>Opportunities to engage</a:t>
            </a:r>
          </a:p>
          <a:p>
            <a:pPr lvl="1"/>
            <a:r>
              <a:rPr lang="en-US" sz="2000" dirty="0"/>
              <a:t>Partnership Planning</a:t>
            </a:r>
          </a:p>
          <a:p>
            <a:pPr lvl="1"/>
            <a:r>
              <a:rPr lang="en-US" sz="2000" dirty="0"/>
              <a:t>Digital Presence </a:t>
            </a:r>
          </a:p>
          <a:p>
            <a:pPr lvl="1"/>
            <a:r>
              <a:rPr lang="en-US" sz="2000" dirty="0"/>
              <a:t>October 23</a:t>
            </a:r>
            <a:r>
              <a:rPr lang="en-US" sz="2000" baseline="30000" dirty="0"/>
              <a:t>rd</a:t>
            </a:r>
            <a:r>
              <a:rPr lang="en-US" sz="2000" dirty="0"/>
              <a:t> </a:t>
            </a:r>
          </a:p>
          <a:p>
            <a:pPr marL="342900" lvl="1" indent="0">
              <a:buNone/>
            </a:pPr>
            <a:r>
              <a:rPr lang="en-US" sz="2000" dirty="0"/>
              <a:t>Community Social Event</a:t>
            </a:r>
          </a:p>
          <a:p>
            <a:pPr marL="342900" lvl="1" indent="0">
              <a:buNone/>
            </a:pPr>
            <a:r>
              <a:rPr lang="en-US" sz="2000" dirty="0"/>
              <a:t>@ Steel Toe Brewing</a:t>
            </a:r>
          </a:p>
          <a:p>
            <a:pPr lvl="1"/>
            <a:r>
              <a:rPr lang="en-US" sz="2000" dirty="0"/>
              <a:t>Summit planning team</a:t>
            </a:r>
          </a:p>
          <a:p>
            <a:pPr lvl="1"/>
            <a:r>
              <a:rPr lang="en-US" sz="2000" dirty="0"/>
              <a:t>SIGs</a:t>
            </a:r>
          </a:p>
          <a:p>
            <a:pPr marL="342900" lvl="1" indent="-342900">
              <a:buNone/>
            </a:pPr>
            <a:r>
              <a:rPr lang="en-US" sz="2000" dirty="0"/>
              <a:t> Board Seat Open – election today</a:t>
            </a:r>
          </a:p>
        </p:txBody>
      </p:sp>
      <p:sp>
        <p:nvSpPr>
          <p:cNvPr id="5" name="Content Placeholder 1"/>
          <p:cNvSpPr txBox="1">
            <a:spLocks/>
          </p:cNvSpPr>
          <p:nvPr/>
        </p:nvSpPr>
        <p:spPr>
          <a:xfrm>
            <a:off x="6689836" y="772479"/>
            <a:ext cx="3347927" cy="5341242"/>
          </a:xfrm>
          <a:prstGeom prst="rect">
            <a:avLst/>
          </a:prstGeom>
          <a:ln>
            <a:solidFill>
              <a:schemeClr val="tx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endParaRPr lang="en-US" sz="2000" b="1" dirty="0">
              <a:solidFill>
                <a:srgbClr val="C00000"/>
              </a:solidFill>
              <a:latin typeface="Calibri" panose="020F0502020204030204"/>
            </a:endParaRPr>
          </a:p>
          <a:p>
            <a:pPr marL="0" indent="0" algn="r">
              <a:buNone/>
            </a:pPr>
            <a:r>
              <a:rPr lang="en-US" sz="2000" b="1" dirty="0">
                <a:solidFill>
                  <a:srgbClr val="C00000"/>
                </a:solidFill>
                <a:latin typeface="Calibri" panose="020F0502020204030204"/>
              </a:rPr>
              <a:t>New!  </a:t>
            </a:r>
            <a:r>
              <a:rPr lang="en-US" sz="2000" dirty="0">
                <a:solidFill>
                  <a:prstClr val="black"/>
                </a:solidFill>
                <a:latin typeface="Calibri" panose="020F0502020204030204"/>
              </a:rPr>
              <a:t>Board Email Addresses</a:t>
            </a:r>
          </a:p>
          <a:p>
            <a:pPr marL="0" indent="0" algn="r">
              <a:buNone/>
            </a:pPr>
            <a:r>
              <a:rPr lang="en-US" sz="2000" dirty="0">
                <a:solidFill>
                  <a:prstClr val="black"/>
                </a:solidFill>
                <a:latin typeface="Calibri" panose="020F0502020204030204"/>
                <a:hlinkClick r:id="rId2"/>
              </a:rPr>
              <a:t/>
            </a:r>
            <a:br>
              <a:rPr lang="en-US" sz="2000" dirty="0">
                <a:solidFill>
                  <a:prstClr val="black"/>
                </a:solidFill>
                <a:latin typeface="Calibri" panose="020F0502020204030204"/>
                <a:hlinkClick r:id="rId2"/>
              </a:rPr>
            </a:br>
            <a:r>
              <a:rPr lang="en-US" sz="2000" dirty="0">
                <a:solidFill>
                  <a:prstClr val="black"/>
                </a:solidFill>
                <a:latin typeface="Calibri" panose="020F0502020204030204"/>
                <a:hlinkClick r:id="rId2"/>
              </a:rPr>
              <a:t>Morgan.Finley@tcbaf.org</a:t>
            </a:r>
            <a:endParaRPr lang="en-US" sz="2000" dirty="0">
              <a:solidFill>
                <a:prstClr val="black"/>
              </a:solidFill>
              <a:latin typeface="Calibri" panose="020F0502020204030204"/>
            </a:endParaRPr>
          </a:p>
          <a:p>
            <a:pPr marL="0" indent="0" algn="r">
              <a:buNone/>
            </a:pPr>
            <a:r>
              <a:rPr lang="en-US" sz="2000" dirty="0">
                <a:solidFill>
                  <a:prstClr val="black"/>
                </a:solidFill>
                <a:latin typeface="Calibri" panose="020F0502020204030204"/>
                <a:hlinkClick r:id="rId3"/>
              </a:rPr>
              <a:t>Pam.DeGrote@tcbaf.org</a:t>
            </a:r>
            <a:endParaRPr lang="en-US" sz="2000" dirty="0">
              <a:solidFill>
                <a:prstClr val="black"/>
              </a:solidFill>
              <a:latin typeface="Calibri" panose="020F0502020204030204"/>
            </a:endParaRPr>
          </a:p>
          <a:p>
            <a:pPr marL="0" indent="0" algn="r">
              <a:buNone/>
            </a:pPr>
            <a:r>
              <a:rPr lang="en-US" sz="2000" dirty="0">
                <a:solidFill>
                  <a:prstClr val="black"/>
                </a:solidFill>
                <a:latin typeface="Calibri" panose="020F0502020204030204"/>
                <a:hlinkClick r:id="rId4"/>
              </a:rPr>
              <a:t>Tim.Jennissen@tcbaf.org</a:t>
            </a:r>
            <a:endParaRPr lang="en-US" sz="2000" dirty="0">
              <a:solidFill>
                <a:prstClr val="black"/>
              </a:solidFill>
              <a:latin typeface="Calibri" panose="020F0502020204030204"/>
            </a:endParaRPr>
          </a:p>
          <a:p>
            <a:pPr marL="0" indent="0" algn="r">
              <a:buNone/>
            </a:pPr>
            <a:r>
              <a:rPr lang="en-US" sz="2000" dirty="0">
                <a:solidFill>
                  <a:prstClr val="black"/>
                </a:solidFill>
                <a:latin typeface="Calibri" panose="020F0502020204030204"/>
                <a:hlinkClick r:id="rId5"/>
              </a:rPr>
              <a:t>Michael.Dockham@tcbaf.org</a:t>
            </a:r>
            <a:endParaRPr lang="en-US" sz="2000" dirty="0">
              <a:solidFill>
                <a:prstClr val="black"/>
              </a:solidFill>
              <a:latin typeface="Calibri" panose="020F0502020204030204"/>
            </a:endParaRPr>
          </a:p>
          <a:p>
            <a:pPr marL="0" indent="0" algn="r">
              <a:buNone/>
            </a:pPr>
            <a:r>
              <a:rPr lang="en-US" sz="2000" dirty="0">
                <a:solidFill>
                  <a:prstClr val="black"/>
                </a:solidFill>
                <a:latin typeface="Calibri" panose="020F0502020204030204"/>
                <a:hlinkClick r:id="rId6"/>
              </a:rPr>
              <a:t>Mary.Auer@tcbaf.org</a:t>
            </a:r>
            <a:endParaRPr lang="en-US" sz="2000" dirty="0">
              <a:solidFill>
                <a:prstClr val="black"/>
              </a:solidFill>
              <a:latin typeface="Calibri" panose="020F0502020204030204"/>
            </a:endParaRPr>
          </a:p>
          <a:p>
            <a:pPr marL="0" indent="0" algn="r">
              <a:buNone/>
            </a:pPr>
            <a:r>
              <a:rPr lang="en-US" sz="2000" dirty="0">
                <a:solidFill>
                  <a:prstClr val="black"/>
                </a:solidFill>
                <a:latin typeface="Calibri" panose="020F0502020204030204"/>
                <a:hlinkClick r:id="rId7"/>
              </a:rPr>
              <a:t>Toni.Walton@tcbaf.org</a:t>
            </a:r>
            <a:endParaRPr lang="en-US" sz="2000" dirty="0">
              <a:solidFill>
                <a:prstClr val="black"/>
              </a:solidFill>
              <a:latin typeface="Calibri" panose="020F0502020204030204"/>
            </a:endParaRPr>
          </a:p>
          <a:p>
            <a:pPr marL="0" indent="0" algn="r">
              <a:buNone/>
            </a:pPr>
            <a:r>
              <a:rPr lang="en-US" sz="2000" dirty="0">
                <a:solidFill>
                  <a:prstClr val="black"/>
                </a:solidFill>
                <a:latin typeface="Calibri" panose="020F0502020204030204"/>
                <a:hlinkClick r:id="rId8"/>
              </a:rPr>
              <a:t>Linda.Finley@tcbaf.org</a:t>
            </a:r>
            <a:endParaRPr lang="en-US" sz="2000" dirty="0">
              <a:solidFill>
                <a:prstClr val="black"/>
              </a:solidFill>
              <a:latin typeface="Calibri" panose="020F0502020204030204"/>
            </a:endParaRPr>
          </a:p>
          <a:p>
            <a:pPr marL="0" indent="0" algn="r">
              <a:buNone/>
            </a:pPr>
            <a:endParaRPr lang="en-US" sz="2000" dirty="0">
              <a:solidFill>
                <a:prstClr val="black"/>
              </a:solidFill>
              <a:latin typeface="Calibri" panose="020F0502020204030204"/>
            </a:endParaRPr>
          </a:p>
          <a:p>
            <a:pPr marL="0" indent="0" algn="r">
              <a:buNone/>
            </a:pPr>
            <a:r>
              <a:rPr lang="en-US" sz="2000" dirty="0">
                <a:solidFill>
                  <a:prstClr val="black"/>
                </a:solidFill>
                <a:latin typeface="Calibri" panose="020F0502020204030204"/>
              </a:rPr>
              <a:t>Active Soon</a:t>
            </a:r>
          </a:p>
          <a:p>
            <a:pPr marL="0" indent="0" algn="r">
              <a:buNone/>
            </a:pPr>
            <a:r>
              <a:rPr lang="en-US" sz="2000" dirty="0">
                <a:solidFill>
                  <a:prstClr val="black"/>
                </a:solidFill>
                <a:latin typeface="Calibri" panose="020F0502020204030204"/>
                <a:hlinkClick r:id="rId9"/>
              </a:rPr>
              <a:t>Troy.Nelson@tcbaf.org</a:t>
            </a:r>
            <a:endParaRPr lang="en-US" sz="2000" dirty="0">
              <a:solidFill>
                <a:prstClr val="black"/>
              </a:solidFill>
              <a:latin typeface="Calibri" panose="020F0502020204030204"/>
            </a:endParaRPr>
          </a:p>
          <a:p>
            <a:pPr marL="0" indent="0" algn="r">
              <a:buNone/>
            </a:pPr>
            <a:r>
              <a:rPr lang="en-US" sz="2000" dirty="0">
                <a:solidFill>
                  <a:prstClr val="black"/>
                </a:solidFill>
                <a:latin typeface="Calibri" panose="020F0502020204030204"/>
                <a:hlinkClick r:id="rId10"/>
              </a:rPr>
              <a:t>tbd@tcbaf.org</a:t>
            </a:r>
            <a:endParaRPr lang="en-US" sz="2000" dirty="0">
              <a:solidFill>
                <a:prstClr val="black"/>
              </a:solidFill>
              <a:latin typeface="Calibri" panose="020F0502020204030204"/>
            </a:endParaRPr>
          </a:p>
          <a:p>
            <a:pPr marL="0" indent="0" algn="r">
              <a:buNone/>
            </a:pPr>
            <a:endParaRPr lang="en-US" sz="2000" dirty="0">
              <a:solidFill>
                <a:prstClr val="black"/>
              </a:solidFill>
              <a:latin typeface="Calibri" panose="020F0502020204030204"/>
            </a:endParaRPr>
          </a:p>
          <a:p>
            <a:pPr marL="0" indent="0" algn="r">
              <a:buNone/>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283078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956" y="381268"/>
            <a:ext cx="7498080" cy="762000"/>
          </a:xfrm>
        </p:spPr>
        <p:txBody>
          <a:bodyPr>
            <a:normAutofit/>
          </a:bodyPr>
          <a:lstStyle/>
          <a:p>
            <a:pPr algn="l"/>
            <a:r>
              <a:rPr lang="en-US" sz="3600" b="1" dirty="0">
                <a:solidFill>
                  <a:schemeClr val="accent1">
                    <a:lumMod val="75000"/>
                  </a:schemeClr>
                </a:solidFill>
              </a:rPr>
              <a:t>Board members and focus areas</a:t>
            </a:r>
          </a:p>
        </p:txBody>
      </p:sp>
      <p:graphicFrame>
        <p:nvGraphicFramePr>
          <p:cNvPr id="4" name="Content Placeholder 3"/>
          <p:cNvGraphicFramePr>
            <a:graphicFrameLocks noGrp="1"/>
          </p:cNvGraphicFramePr>
          <p:nvPr>
            <p:ph idx="1"/>
            <p:extLst/>
          </p:nvPr>
        </p:nvGraphicFramePr>
        <p:xfrm>
          <a:off x="2072957" y="1143268"/>
          <a:ext cx="8180797" cy="3324010"/>
        </p:xfrm>
        <a:graphic>
          <a:graphicData uri="http://schemas.openxmlformats.org/drawingml/2006/table">
            <a:tbl>
              <a:tblPr>
                <a:tableStyleId>{BDBED569-4797-4DF1-A0F4-6AAB3CD982D8}</a:tableStyleId>
              </a:tblPr>
              <a:tblGrid>
                <a:gridCol w="2505707">
                  <a:extLst>
                    <a:ext uri="{9D8B030D-6E8A-4147-A177-3AD203B41FA5}">
                      <a16:colId xmlns:a16="http://schemas.microsoft.com/office/drawing/2014/main" val="20000"/>
                    </a:ext>
                  </a:extLst>
                </a:gridCol>
                <a:gridCol w="2194187">
                  <a:extLst>
                    <a:ext uri="{9D8B030D-6E8A-4147-A177-3AD203B41FA5}">
                      <a16:colId xmlns:a16="http://schemas.microsoft.com/office/drawing/2014/main" val="20001"/>
                    </a:ext>
                  </a:extLst>
                </a:gridCol>
                <a:gridCol w="3480903">
                  <a:extLst>
                    <a:ext uri="{9D8B030D-6E8A-4147-A177-3AD203B41FA5}">
                      <a16:colId xmlns:a16="http://schemas.microsoft.com/office/drawing/2014/main" val="20002"/>
                    </a:ext>
                  </a:extLst>
                </a:gridCol>
              </a:tblGrid>
              <a:tr h="341605">
                <a:tc>
                  <a:txBody>
                    <a:bodyPr/>
                    <a:lstStyle/>
                    <a:p>
                      <a:pPr marL="228600" marR="0" indent="0" algn="l">
                        <a:spcBef>
                          <a:spcPts val="0"/>
                        </a:spcBef>
                        <a:spcAft>
                          <a:spcPts val="0"/>
                        </a:spcAft>
                      </a:pPr>
                      <a:r>
                        <a:rPr lang="en-US" sz="2000" b="1" dirty="0">
                          <a:solidFill>
                            <a:schemeClr val="bg1"/>
                          </a:solidFill>
                          <a:latin typeface="Calibri" panose="020F0502020204030204" pitchFamily="34" charset="0"/>
                        </a:rPr>
                        <a:t>Name</a:t>
                      </a:r>
                      <a:endParaRPr lang="en-US" sz="2000" b="1" dirty="0">
                        <a:solidFill>
                          <a:schemeClr val="bg1"/>
                        </a:solidFill>
                        <a:latin typeface="Calibri"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b="1" dirty="0">
                          <a:solidFill>
                            <a:schemeClr val="bg1"/>
                          </a:solidFill>
                          <a:latin typeface="Calibri" panose="020F0502020204030204" pitchFamily="34" charset="0"/>
                        </a:rPr>
                        <a:t>Representing</a:t>
                      </a:r>
                      <a:endParaRPr lang="en-US" sz="2000" b="1" dirty="0">
                        <a:solidFill>
                          <a:schemeClr val="bg1"/>
                        </a:solidFill>
                        <a:latin typeface="Calibri"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b="1" dirty="0">
                          <a:solidFill>
                            <a:schemeClr val="bg1"/>
                          </a:solidFill>
                          <a:latin typeface="Calibri" panose="020F0502020204030204" pitchFamily="34" charset="0"/>
                        </a:rPr>
                        <a:t>Capability Focus </a:t>
                      </a:r>
                      <a:endParaRPr lang="en-US" sz="2000" b="1" dirty="0">
                        <a:solidFill>
                          <a:schemeClr val="bg1"/>
                        </a:solidFill>
                        <a:latin typeface="Calibri"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38436">
                <a:tc>
                  <a:txBody>
                    <a:bodyPr/>
                    <a:lstStyle/>
                    <a:p>
                      <a:pPr marL="228600" marR="0" indent="0" algn="l">
                        <a:spcBef>
                          <a:spcPts val="0"/>
                        </a:spcBef>
                        <a:spcAft>
                          <a:spcPts val="0"/>
                        </a:spcAft>
                      </a:pPr>
                      <a:r>
                        <a:rPr lang="en-US" sz="1600" b="1" dirty="0">
                          <a:solidFill>
                            <a:schemeClr val="tx1"/>
                          </a:solidFill>
                          <a:latin typeface="Calibri" pitchFamily="34" charset="0"/>
                          <a:ea typeface="Calibri"/>
                          <a:cs typeface="Times New Roman"/>
                        </a:rPr>
                        <a:t>Open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dirty="0">
                          <a:latin typeface="Calibri" panose="020F0502020204030204" pitchFamily="34" charset="0"/>
                        </a:rPr>
                        <a:t>Community-at-large</a:t>
                      </a:r>
                      <a:endParaRPr lang="en-US" sz="1400"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dirty="0">
                          <a:solidFill>
                            <a:schemeClr val="tx1"/>
                          </a:solidFill>
                          <a:latin typeface="Calibri" pitchFamily="34" charset="0"/>
                          <a:ea typeface="Calibri"/>
                          <a:cs typeface="Times New Roman"/>
                        </a:rPr>
                        <a:t>TBD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38436">
                <a:tc>
                  <a:txBody>
                    <a:bodyPr/>
                    <a:lstStyle/>
                    <a:p>
                      <a:pPr marL="0" marR="0" indent="228600" algn="l">
                        <a:spcBef>
                          <a:spcPts val="0"/>
                        </a:spcBef>
                        <a:spcAft>
                          <a:spcPts val="0"/>
                        </a:spcAft>
                      </a:pPr>
                      <a:r>
                        <a:rPr lang="en-US" sz="1600" b="1" dirty="0">
                          <a:solidFill>
                            <a:schemeClr val="tx1"/>
                          </a:solidFill>
                          <a:latin typeface="Calibri" pitchFamily="34" charset="0"/>
                          <a:ea typeface="Calibri"/>
                          <a:cs typeface="Times New Roman"/>
                        </a:rPr>
                        <a:t>Troy Nelson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latin typeface="Calibri" panose="020F0502020204030204" pitchFamily="34" charset="0"/>
                        </a:rPr>
                        <a:t>Community-at-large</a:t>
                      </a:r>
                      <a:endParaRPr lang="en-US" sz="1400"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1" dirty="0">
                          <a:solidFill>
                            <a:schemeClr val="tx1"/>
                          </a:solidFill>
                          <a:latin typeface="Calibri" pitchFamily="34" charset="0"/>
                          <a:ea typeface="Calibri"/>
                          <a:cs typeface="Times New Roman"/>
                        </a:rPr>
                        <a:t>Membership Management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8436">
                <a:tc>
                  <a:txBody>
                    <a:bodyPr/>
                    <a:lstStyle/>
                    <a:p>
                      <a:pPr marL="0" marR="0" indent="228600" algn="l">
                        <a:spcBef>
                          <a:spcPts val="0"/>
                        </a:spcBef>
                        <a:spcAft>
                          <a:spcPts val="0"/>
                        </a:spcAft>
                      </a:pPr>
                      <a:r>
                        <a:rPr lang="en-US" sz="1600" b="1" dirty="0">
                          <a:latin typeface="Calibri" panose="020F0502020204030204" pitchFamily="34" charset="0"/>
                        </a:rPr>
                        <a:t>Mary Auer</a:t>
                      </a:r>
                      <a:endParaRPr lang="en-US" sz="16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latin typeface="Calibri" panose="020F0502020204030204" pitchFamily="34" charset="0"/>
                        </a:rPr>
                        <a:t>Community-at-large</a:t>
                      </a:r>
                      <a:endParaRPr lang="en-US" sz="1400"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latin typeface="Calibri" panose="020F0502020204030204" pitchFamily="34" charset="0"/>
                        </a:rPr>
                        <a:t>Document Management (Secretary)</a:t>
                      </a:r>
                      <a:endParaRPr lang="en-US" sz="14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917">
                <a:tc>
                  <a:txBody>
                    <a:bodyPr/>
                    <a:lstStyle/>
                    <a:p>
                      <a:pPr marL="225425" marR="0" indent="3175" algn="l">
                        <a:spcBef>
                          <a:spcPts val="0"/>
                        </a:spcBef>
                        <a:spcAft>
                          <a:spcPts val="0"/>
                        </a:spcAft>
                      </a:pPr>
                      <a:r>
                        <a:rPr lang="en-US" sz="1600" b="1" dirty="0">
                          <a:latin typeface="Calibri" panose="020F0502020204030204" pitchFamily="34" charset="0"/>
                        </a:rPr>
                        <a:t>Michael </a:t>
                      </a:r>
                      <a:r>
                        <a:rPr lang="en-US" sz="1600" b="1" dirty="0" err="1">
                          <a:latin typeface="Calibri" panose="020F0502020204030204" pitchFamily="34" charset="0"/>
                        </a:rPr>
                        <a:t>Dockham</a:t>
                      </a:r>
                      <a:endParaRPr lang="en-US" sz="16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latin typeface="Calibri" panose="020F0502020204030204" pitchFamily="34" charset="0"/>
                        </a:rPr>
                        <a:t>Thrivent</a:t>
                      </a:r>
                      <a:endParaRPr lang="en-US" sz="1400"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solidFill>
                            <a:schemeClr val="tx1"/>
                          </a:solidFill>
                          <a:latin typeface="Calibri" pitchFamily="34" charset="0"/>
                          <a:ea typeface="Calibri"/>
                          <a:cs typeface="Times New Roman"/>
                        </a:rPr>
                        <a:t>Finance Management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8436">
                <a:tc>
                  <a:txBody>
                    <a:bodyPr/>
                    <a:lstStyle/>
                    <a:p>
                      <a:pPr marL="0" marR="0" indent="228600" algn="l">
                        <a:spcBef>
                          <a:spcPts val="0"/>
                        </a:spcBef>
                        <a:spcAft>
                          <a:spcPts val="0"/>
                        </a:spcAft>
                      </a:pPr>
                      <a:r>
                        <a:rPr lang="en-US" sz="1600" b="1" dirty="0">
                          <a:solidFill>
                            <a:schemeClr val="tx1"/>
                          </a:solidFill>
                          <a:latin typeface="Calibri" pitchFamily="34" charset="0"/>
                          <a:ea typeface="Calibri"/>
                          <a:cs typeface="Times New Roman"/>
                        </a:rPr>
                        <a:t>Toni Walton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Calibri" pitchFamily="34" charset="0"/>
                          <a:ea typeface="Calibri"/>
                          <a:cs typeface="Times New Roman"/>
                        </a:rPr>
                        <a:t>Medtronic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solidFill>
                            <a:schemeClr val="tx1"/>
                          </a:solidFill>
                          <a:latin typeface="Calibri" pitchFamily="34" charset="0"/>
                          <a:ea typeface="Calibri"/>
                          <a:cs typeface="Times New Roman"/>
                        </a:rPr>
                        <a:t>Marketing/Communication Management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8436">
                <a:tc>
                  <a:txBody>
                    <a:bodyPr/>
                    <a:lstStyle/>
                    <a:p>
                      <a:pPr marL="0" marR="0" indent="228600" algn="l">
                        <a:spcBef>
                          <a:spcPts val="0"/>
                        </a:spcBef>
                        <a:spcAft>
                          <a:spcPts val="0"/>
                        </a:spcAft>
                      </a:pPr>
                      <a:r>
                        <a:rPr lang="en-US" sz="1600" b="1" dirty="0">
                          <a:latin typeface="Calibri" panose="020F0502020204030204" pitchFamily="34" charset="0"/>
                        </a:rPr>
                        <a:t>Morgan Finley</a:t>
                      </a:r>
                      <a:endParaRPr lang="en-US" sz="16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latin typeface="Calibri" panose="020F0502020204030204" pitchFamily="34" charset="0"/>
                        </a:rPr>
                        <a:t>Express Scripts</a:t>
                      </a:r>
                      <a:endParaRPr lang="en-US" sz="1400"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solidFill>
                            <a:schemeClr val="tx1"/>
                          </a:solidFill>
                          <a:latin typeface="Calibri" pitchFamily="34" charset="0"/>
                          <a:ea typeface="Calibri"/>
                          <a:cs typeface="Times New Roman"/>
                        </a:rPr>
                        <a:t>Digital Presence Management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8436">
                <a:tc>
                  <a:txBody>
                    <a:bodyPr/>
                    <a:lstStyle/>
                    <a:p>
                      <a:pPr marL="0" marR="0" indent="228600" algn="l">
                        <a:spcBef>
                          <a:spcPts val="0"/>
                        </a:spcBef>
                        <a:spcAft>
                          <a:spcPts val="0"/>
                        </a:spcAft>
                      </a:pPr>
                      <a:r>
                        <a:rPr lang="en-US" sz="1600" b="1" dirty="0">
                          <a:solidFill>
                            <a:schemeClr val="tx1"/>
                          </a:solidFill>
                          <a:latin typeface="Calibri" pitchFamily="34" charset="0"/>
                          <a:ea typeface="Calibri"/>
                          <a:cs typeface="Times New Roman"/>
                        </a:rPr>
                        <a:t>Pam </a:t>
                      </a:r>
                      <a:r>
                        <a:rPr lang="en-US" sz="1600" b="1" dirty="0" err="1">
                          <a:solidFill>
                            <a:schemeClr val="tx1"/>
                          </a:solidFill>
                          <a:latin typeface="Calibri" pitchFamily="34" charset="0"/>
                          <a:ea typeface="Calibri"/>
                          <a:cs typeface="Times New Roman"/>
                        </a:rPr>
                        <a:t>DeGrote</a:t>
                      </a:r>
                      <a:endParaRPr lang="en-US" sz="16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latin typeface="Calibri" panose="020F0502020204030204" pitchFamily="34" charset="0"/>
                        </a:rPr>
                        <a:t>Trissential</a:t>
                      </a:r>
                      <a:endParaRPr lang="en-US" sz="1400"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solidFill>
                            <a:schemeClr val="tx1"/>
                          </a:solidFill>
                          <a:latin typeface="Calibri" pitchFamily="34" charset="0"/>
                          <a:ea typeface="Calibri"/>
                          <a:cs typeface="Times New Roman"/>
                        </a:rPr>
                        <a:t>Partner</a:t>
                      </a:r>
                      <a:r>
                        <a:rPr lang="en-US" sz="1400" b="1" baseline="0" dirty="0">
                          <a:solidFill>
                            <a:schemeClr val="tx1"/>
                          </a:solidFill>
                          <a:latin typeface="Calibri" pitchFamily="34" charset="0"/>
                          <a:ea typeface="Calibri"/>
                          <a:cs typeface="Times New Roman"/>
                        </a:rPr>
                        <a:t> Management</a:t>
                      </a:r>
                      <a:endParaRPr lang="en-US" sz="14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8436">
                <a:tc>
                  <a:txBody>
                    <a:bodyPr/>
                    <a:lstStyle/>
                    <a:p>
                      <a:pPr marL="0" marR="0" indent="228600" algn="l">
                        <a:spcBef>
                          <a:spcPts val="0"/>
                        </a:spcBef>
                        <a:spcAft>
                          <a:spcPts val="0"/>
                        </a:spcAft>
                      </a:pPr>
                      <a:r>
                        <a:rPr lang="en-US" sz="1600" b="1" dirty="0">
                          <a:solidFill>
                            <a:schemeClr val="tx1"/>
                          </a:solidFill>
                          <a:latin typeface="Calibri" pitchFamily="34" charset="0"/>
                          <a:ea typeface="Calibri"/>
                          <a:cs typeface="Times New Roman"/>
                        </a:rPr>
                        <a:t>Tim </a:t>
                      </a:r>
                      <a:r>
                        <a:rPr lang="en-US" sz="1600" b="1" dirty="0" err="1">
                          <a:solidFill>
                            <a:schemeClr val="tx1"/>
                          </a:solidFill>
                          <a:latin typeface="Calibri" pitchFamily="34" charset="0"/>
                          <a:ea typeface="Calibri"/>
                          <a:cs typeface="Times New Roman"/>
                        </a:rPr>
                        <a:t>Jennissen</a:t>
                      </a:r>
                      <a:endParaRPr lang="en-US" sz="16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Calibri" pitchFamily="34" charset="0"/>
                          <a:ea typeface="Calibri"/>
                          <a:cs typeface="Times New Roman"/>
                        </a:rPr>
                        <a:t>Cargill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solidFill>
                            <a:schemeClr val="tx1"/>
                          </a:solidFill>
                          <a:latin typeface="Calibri" pitchFamily="34" charset="0"/>
                          <a:ea typeface="Calibri"/>
                          <a:cs typeface="Times New Roman"/>
                        </a:rPr>
                        <a:t>Program</a:t>
                      </a:r>
                      <a:r>
                        <a:rPr lang="en-US" sz="1400" b="1" baseline="0" dirty="0">
                          <a:solidFill>
                            <a:schemeClr val="tx1"/>
                          </a:solidFill>
                          <a:latin typeface="Calibri" pitchFamily="34" charset="0"/>
                          <a:ea typeface="Calibri"/>
                          <a:cs typeface="Times New Roman"/>
                        </a:rPr>
                        <a:t> Management</a:t>
                      </a:r>
                      <a:endParaRPr lang="en-US" sz="14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8436">
                <a:tc>
                  <a:txBody>
                    <a:bodyPr/>
                    <a:lstStyle/>
                    <a:p>
                      <a:pPr marL="0" marR="0" indent="228600" algn="l">
                        <a:spcBef>
                          <a:spcPts val="0"/>
                        </a:spcBef>
                        <a:spcAft>
                          <a:spcPts val="0"/>
                        </a:spcAft>
                      </a:pPr>
                      <a:r>
                        <a:rPr lang="en-US" sz="1600" b="1" dirty="0">
                          <a:latin typeface="Calibri" panose="020F0502020204030204" pitchFamily="34" charset="0"/>
                        </a:rPr>
                        <a:t>Linda Finley</a:t>
                      </a:r>
                      <a:endParaRPr lang="en-US" sz="16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latin typeface="Calibri" panose="020F0502020204030204" pitchFamily="34" charset="0"/>
                        </a:rPr>
                        <a:t>TCBAF</a:t>
                      </a:r>
                      <a:r>
                        <a:rPr lang="en-US" sz="1400" baseline="0" dirty="0">
                          <a:latin typeface="Calibri" panose="020F0502020204030204" pitchFamily="34" charset="0"/>
                        </a:rPr>
                        <a:t> </a:t>
                      </a:r>
                      <a:r>
                        <a:rPr lang="en-US" sz="1400" dirty="0">
                          <a:latin typeface="Calibri" panose="020F0502020204030204" pitchFamily="34" charset="0"/>
                        </a:rPr>
                        <a:t>President</a:t>
                      </a:r>
                      <a:endParaRPr lang="en-US" sz="1400"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solidFill>
                            <a:schemeClr val="tx1"/>
                          </a:solidFill>
                          <a:latin typeface="Calibri" pitchFamily="34" charset="0"/>
                          <a:ea typeface="Calibri"/>
                          <a:cs typeface="Times New Roman"/>
                        </a:rPr>
                        <a:t>Chair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5" name="Content Placeholder 3">
            <a:extLst>
              <a:ext uri="{FF2B5EF4-FFF2-40B4-BE49-F238E27FC236}">
                <a16:creationId xmlns:a16="http://schemas.microsoft.com/office/drawing/2014/main" id="{D9B42B8C-CB2B-4B92-957B-434C7C66DAA7}"/>
              </a:ext>
            </a:extLst>
          </p:cNvPr>
          <p:cNvGraphicFramePr>
            <a:graphicFrameLocks/>
          </p:cNvGraphicFramePr>
          <p:nvPr>
            <p:extLst/>
          </p:nvPr>
        </p:nvGraphicFramePr>
        <p:xfrm>
          <a:off x="2072956" y="4857559"/>
          <a:ext cx="8180796" cy="1293394"/>
        </p:xfrm>
        <a:graphic>
          <a:graphicData uri="http://schemas.openxmlformats.org/drawingml/2006/table">
            <a:tbl>
              <a:tblPr>
                <a:tableStyleId>{BDBED569-4797-4DF1-A0F4-6AAB3CD982D8}</a:tableStyleId>
              </a:tblPr>
              <a:tblGrid>
                <a:gridCol w="2501000">
                  <a:extLst>
                    <a:ext uri="{9D8B030D-6E8A-4147-A177-3AD203B41FA5}">
                      <a16:colId xmlns:a16="http://schemas.microsoft.com/office/drawing/2014/main" val="20000"/>
                    </a:ext>
                  </a:extLst>
                </a:gridCol>
                <a:gridCol w="2105247">
                  <a:extLst>
                    <a:ext uri="{9D8B030D-6E8A-4147-A177-3AD203B41FA5}">
                      <a16:colId xmlns:a16="http://schemas.microsoft.com/office/drawing/2014/main" val="20001"/>
                    </a:ext>
                  </a:extLst>
                </a:gridCol>
                <a:gridCol w="3574549">
                  <a:extLst>
                    <a:ext uri="{9D8B030D-6E8A-4147-A177-3AD203B41FA5}">
                      <a16:colId xmlns:a16="http://schemas.microsoft.com/office/drawing/2014/main" val="20002"/>
                    </a:ext>
                  </a:extLst>
                </a:gridCol>
              </a:tblGrid>
              <a:tr h="341605">
                <a:tc gridSpan="3">
                  <a:txBody>
                    <a:bodyPr/>
                    <a:lstStyle/>
                    <a:p>
                      <a:pPr marL="228600" marR="0" indent="0" algn="l">
                        <a:spcBef>
                          <a:spcPts val="0"/>
                        </a:spcBef>
                        <a:spcAft>
                          <a:spcPts val="0"/>
                        </a:spcAft>
                      </a:pPr>
                      <a:r>
                        <a:rPr lang="en-US" sz="2000" b="1" dirty="0">
                          <a:solidFill>
                            <a:schemeClr val="bg1"/>
                          </a:solidFill>
                          <a:latin typeface="Calibri" panose="020F0502020204030204" pitchFamily="34" charset="0"/>
                        </a:rPr>
                        <a:t>Other Leadership Roles</a:t>
                      </a:r>
                      <a:endParaRPr lang="en-US" sz="2000" b="1" dirty="0">
                        <a:solidFill>
                          <a:schemeClr val="bg1"/>
                        </a:solidFill>
                        <a:latin typeface="Calibri"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a:spcBef>
                          <a:spcPts val="0"/>
                        </a:spcBef>
                        <a:spcAft>
                          <a:spcPts val="0"/>
                        </a:spcAft>
                      </a:pPr>
                      <a:endParaRPr lang="en-US" sz="2000" b="1" dirty="0">
                        <a:solidFill>
                          <a:schemeClr val="bg1"/>
                        </a:solidFill>
                        <a:latin typeface="Calibri"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a:spcBef>
                          <a:spcPts val="0"/>
                        </a:spcBef>
                        <a:spcAft>
                          <a:spcPts val="0"/>
                        </a:spcAft>
                      </a:pPr>
                      <a:endParaRPr lang="en-US" sz="2000" b="1" dirty="0">
                        <a:solidFill>
                          <a:schemeClr val="bg1"/>
                        </a:solidFill>
                        <a:latin typeface="Calibri"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38436">
                <a:tc>
                  <a:txBody>
                    <a:bodyPr/>
                    <a:lstStyle/>
                    <a:p>
                      <a:pPr marL="0" marR="0" indent="228600" algn="l">
                        <a:spcBef>
                          <a:spcPts val="0"/>
                        </a:spcBef>
                        <a:spcAft>
                          <a:spcPts val="0"/>
                        </a:spcAft>
                      </a:pPr>
                      <a:r>
                        <a:rPr lang="en-US" sz="1600" b="1" dirty="0">
                          <a:latin typeface="Calibri" panose="020F0502020204030204" pitchFamily="34" charset="0"/>
                        </a:rPr>
                        <a:t>Jeff Dreher</a:t>
                      </a:r>
                      <a:endParaRPr lang="en-US" sz="16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latin typeface="Calibri" panose="020F0502020204030204" pitchFamily="34" charset="0"/>
                        </a:rPr>
                        <a:t>Target</a:t>
                      </a:r>
                      <a:endParaRPr lang="en-US" sz="1400"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latin typeface="Calibri" panose="020F0502020204030204" pitchFamily="34" charset="0"/>
                        </a:rPr>
                        <a:t>SIG Management</a:t>
                      </a:r>
                      <a:endParaRPr lang="en-US" sz="1400" b="1" dirty="0">
                        <a:solidFill>
                          <a:schemeClr val="tx1"/>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917">
                <a:tc>
                  <a:txBody>
                    <a:bodyPr/>
                    <a:lstStyle/>
                    <a:p>
                      <a:pPr marL="225425" marR="0" indent="3175" algn="l">
                        <a:spcBef>
                          <a:spcPts val="0"/>
                        </a:spcBef>
                        <a:spcAft>
                          <a:spcPts val="0"/>
                        </a:spcAft>
                      </a:pPr>
                      <a:r>
                        <a:rPr lang="en-US" sz="1600" b="1" dirty="0">
                          <a:solidFill>
                            <a:schemeClr val="bg1">
                              <a:lumMod val="50000"/>
                            </a:schemeClr>
                          </a:solidFill>
                          <a:latin typeface="Calibri" panose="020F0502020204030204" pitchFamily="34" charset="0"/>
                        </a:rPr>
                        <a:t>Mandy Spiess</a:t>
                      </a:r>
                      <a:endParaRPr lang="en-US" sz="1600" b="1" dirty="0">
                        <a:solidFill>
                          <a:schemeClr val="bg1">
                            <a:lumMod val="50000"/>
                          </a:schemeClr>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bg1">
                              <a:lumMod val="50000"/>
                            </a:schemeClr>
                          </a:solidFill>
                          <a:latin typeface="Calibri" panose="020F0502020204030204" pitchFamily="34" charset="0"/>
                        </a:rPr>
                        <a:t>Metropolitan State</a:t>
                      </a:r>
                      <a:endParaRPr lang="en-US" sz="1400" dirty="0">
                        <a:solidFill>
                          <a:schemeClr val="bg1">
                            <a:lumMod val="50000"/>
                          </a:schemeClr>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dirty="0">
                          <a:solidFill>
                            <a:schemeClr val="bg1">
                              <a:lumMod val="50000"/>
                            </a:schemeClr>
                          </a:solidFill>
                          <a:latin typeface="Calibri" pitchFamily="34" charset="0"/>
                          <a:ea typeface="Calibri"/>
                          <a:cs typeface="Times New Roman"/>
                        </a:rPr>
                        <a:t>Resource Partner (Pending)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8436">
                <a:tc>
                  <a:txBody>
                    <a:bodyPr/>
                    <a:lstStyle/>
                    <a:p>
                      <a:pPr marL="0" marR="0" indent="228600" algn="l">
                        <a:spcBef>
                          <a:spcPts val="0"/>
                        </a:spcBef>
                        <a:spcAft>
                          <a:spcPts val="0"/>
                        </a:spcAft>
                      </a:pPr>
                      <a:r>
                        <a:rPr lang="en-US" sz="1600" b="1" dirty="0">
                          <a:solidFill>
                            <a:schemeClr val="bg1">
                              <a:lumMod val="50000"/>
                            </a:schemeClr>
                          </a:solidFill>
                          <a:latin typeface="Calibri" pitchFamily="34" charset="0"/>
                          <a:ea typeface="Calibri"/>
                          <a:cs typeface="Times New Roman"/>
                        </a:rPr>
                        <a:t>Chris Armstrong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err="1">
                          <a:solidFill>
                            <a:schemeClr val="bg1">
                              <a:lumMod val="50000"/>
                            </a:schemeClr>
                          </a:solidFill>
                          <a:latin typeface="Calibri" pitchFamily="34" charset="0"/>
                          <a:ea typeface="Calibri"/>
                          <a:cs typeface="Times New Roman"/>
                        </a:rPr>
                        <a:t>SparxUSA</a:t>
                      </a:r>
                      <a:endParaRPr lang="en-US" sz="1400" dirty="0">
                        <a:solidFill>
                          <a:schemeClr val="bg1">
                            <a:lumMod val="50000"/>
                          </a:schemeClr>
                        </a:solidFill>
                        <a:latin typeface="Calibri"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dirty="0">
                          <a:solidFill>
                            <a:schemeClr val="bg1">
                              <a:lumMod val="50000"/>
                            </a:schemeClr>
                          </a:solidFill>
                          <a:latin typeface="Calibri" pitchFamily="34" charset="0"/>
                          <a:ea typeface="Calibri"/>
                          <a:cs typeface="Times New Roman"/>
                        </a:rPr>
                        <a:t>Resource Partner (Pending)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4216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055812" y="198438"/>
            <a:ext cx="8001000"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199FDA"/>
                </a:solidFill>
                <a:latin typeface="Calibri Light" panose="020F0302020204030204"/>
              </a:rPr>
              <a:t>2018/19 Programming Planning</a:t>
            </a:r>
          </a:p>
        </p:txBody>
      </p:sp>
      <p:graphicFrame>
        <p:nvGraphicFramePr>
          <p:cNvPr id="7" name="Diagram 6"/>
          <p:cNvGraphicFramePr/>
          <p:nvPr>
            <p:extLst/>
          </p:nvPr>
        </p:nvGraphicFramePr>
        <p:xfrm>
          <a:off x="2208212" y="1730960"/>
          <a:ext cx="7696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055813" y="2686039"/>
            <a:ext cx="2438401" cy="2554545"/>
          </a:xfrm>
          <a:prstGeom prst="rect">
            <a:avLst/>
          </a:prstGeom>
          <a:noFill/>
        </p:spPr>
        <p:txBody>
          <a:bodyPr wrap="square" rtlCol="0">
            <a:spAutoFit/>
          </a:bodyPr>
          <a:lstStyle/>
          <a:p>
            <a:pPr defTabSz="457200"/>
            <a:r>
              <a:rPr lang="en-US" sz="1600" b="1" dirty="0">
                <a:solidFill>
                  <a:prstClr val="black"/>
                </a:solidFill>
                <a:latin typeface="Calibri" panose="020F0502020204030204"/>
              </a:rPr>
              <a:t>Business Architecture </a:t>
            </a:r>
          </a:p>
          <a:p>
            <a:pPr defTabSz="457200"/>
            <a:r>
              <a:rPr lang="en-US" sz="1600" b="1" dirty="0">
                <a:solidFill>
                  <a:prstClr val="black"/>
                </a:solidFill>
                <a:latin typeface="Calibri" panose="020F0502020204030204"/>
              </a:rPr>
              <a:t>in a Product Centric Transformation</a:t>
            </a:r>
          </a:p>
          <a:p>
            <a:pPr defTabSz="457200"/>
            <a:r>
              <a:rPr lang="en-US" sz="1600" dirty="0">
                <a:solidFill>
                  <a:prstClr val="black"/>
                </a:solidFill>
                <a:latin typeface="Calibri" panose="020F0502020204030204"/>
              </a:rPr>
              <a:t>Express Scripts </a:t>
            </a:r>
          </a:p>
          <a:p>
            <a:pPr defTabSz="457200"/>
            <a:r>
              <a:rPr lang="en-US" sz="1600" b="1" dirty="0">
                <a:solidFill>
                  <a:prstClr val="black"/>
                </a:solidFill>
                <a:latin typeface="Calibri" panose="020F0502020204030204"/>
              </a:rPr>
              <a:t>March 20, 2018 </a:t>
            </a:r>
          </a:p>
          <a:p>
            <a:pPr defTabSz="457200"/>
            <a:endParaRPr lang="en-US" sz="1600" dirty="0">
              <a:solidFill>
                <a:prstClr val="black"/>
              </a:solidFill>
              <a:latin typeface="Calibri" panose="020F0502020204030204"/>
            </a:endParaRPr>
          </a:p>
          <a:p>
            <a:pPr defTabSz="457200"/>
            <a:endParaRPr lang="en-US" sz="1200" dirty="0">
              <a:solidFill>
                <a:prstClr val="black"/>
              </a:solidFill>
              <a:latin typeface="Calibri" panose="020F0502020204030204"/>
            </a:endParaRPr>
          </a:p>
          <a:p>
            <a:pPr defTabSz="457200"/>
            <a:r>
              <a:rPr lang="en-US" sz="1600" b="1" dirty="0">
                <a:solidFill>
                  <a:prstClr val="black"/>
                </a:solidFill>
                <a:latin typeface="Calibri" panose="020F0502020204030204"/>
              </a:rPr>
              <a:t>Adapting Agile</a:t>
            </a:r>
            <a:r>
              <a:rPr lang="en-US" sz="1600" dirty="0">
                <a:solidFill>
                  <a:prstClr val="black"/>
                </a:solidFill>
                <a:latin typeface="Calibri" panose="020F0502020204030204"/>
              </a:rPr>
              <a:t> </a:t>
            </a:r>
          </a:p>
          <a:p>
            <a:pPr defTabSz="457200"/>
            <a:r>
              <a:rPr lang="en-US" sz="1600" dirty="0">
                <a:solidFill>
                  <a:prstClr val="black"/>
                </a:solidFill>
                <a:latin typeface="Calibri" panose="020F0502020204030204"/>
              </a:rPr>
              <a:t>Thrivent</a:t>
            </a:r>
          </a:p>
          <a:p>
            <a:pPr defTabSz="457200"/>
            <a:r>
              <a:rPr lang="en-US" sz="1600" b="1" dirty="0">
                <a:solidFill>
                  <a:prstClr val="black"/>
                </a:solidFill>
                <a:latin typeface="Calibri" panose="020F0502020204030204"/>
              </a:rPr>
              <a:t>May 15, 2018</a:t>
            </a:r>
          </a:p>
        </p:txBody>
      </p:sp>
      <p:sp>
        <p:nvSpPr>
          <p:cNvPr id="10" name="TextBox 9"/>
          <p:cNvSpPr txBox="1"/>
          <p:nvPr/>
        </p:nvSpPr>
        <p:spPr>
          <a:xfrm>
            <a:off x="4659015" y="2686039"/>
            <a:ext cx="2438401" cy="2800767"/>
          </a:xfrm>
          <a:prstGeom prst="rect">
            <a:avLst/>
          </a:prstGeom>
          <a:noFill/>
        </p:spPr>
        <p:txBody>
          <a:bodyPr wrap="square" rtlCol="0">
            <a:spAutoFit/>
          </a:bodyPr>
          <a:lstStyle/>
          <a:p>
            <a:pPr defTabSz="457200"/>
            <a:r>
              <a:rPr lang="en-US" sz="1600" b="1" dirty="0">
                <a:solidFill>
                  <a:prstClr val="black"/>
                </a:solidFill>
                <a:latin typeface="Calibri" panose="020F0502020204030204"/>
              </a:rPr>
              <a:t>IT Strategy Development and Execution</a:t>
            </a:r>
          </a:p>
          <a:p>
            <a:pPr defTabSz="457200"/>
            <a:r>
              <a:rPr lang="en-US" sz="1600" dirty="0">
                <a:solidFill>
                  <a:prstClr val="black"/>
                </a:solidFill>
                <a:latin typeface="Calibri" panose="020F0502020204030204"/>
              </a:rPr>
              <a:t>Medtronic </a:t>
            </a:r>
          </a:p>
          <a:p>
            <a:pPr defTabSz="457200"/>
            <a:r>
              <a:rPr lang="en-US" sz="1600" b="1" dirty="0">
                <a:solidFill>
                  <a:prstClr val="black"/>
                </a:solidFill>
                <a:latin typeface="Calibri" panose="020F0502020204030204"/>
              </a:rPr>
              <a:t>July 17, 2018</a:t>
            </a:r>
          </a:p>
          <a:p>
            <a:pPr defTabSz="457200"/>
            <a:endParaRPr lang="en-US" sz="1600" b="1" dirty="0">
              <a:solidFill>
                <a:prstClr val="black"/>
              </a:solidFill>
              <a:latin typeface="Calibri" panose="020F0502020204030204"/>
            </a:endParaRPr>
          </a:p>
          <a:p>
            <a:pPr defTabSz="457200"/>
            <a:endParaRPr lang="en-US" sz="1600" b="1" dirty="0">
              <a:solidFill>
                <a:prstClr val="black"/>
              </a:solidFill>
              <a:latin typeface="Calibri" panose="020F0502020204030204"/>
            </a:endParaRPr>
          </a:p>
          <a:p>
            <a:pPr defTabSz="457200"/>
            <a:endParaRPr lang="en-US" sz="1000" b="1" dirty="0">
              <a:solidFill>
                <a:prstClr val="black"/>
              </a:solidFill>
              <a:latin typeface="Calibri" panose="020F0502020204030204"/>
            </a:endParaRPr>
          </a:p>
          <a:p>
            <a:pPr defTabSz="457200"/>
            <a:r>
              <a:rPr lang="en-US" sz="1600" b="1" dirty="0">
                <a:solidFill>
                  <a:prstClr val="black"/>
                </a:solidFill>
                <a:latin typeface="Calibri" panose="020F0502020204030204"/>
              </a:rPr>
              <a:t>Exploring the </a:t>
            </a:r>
          </a:p>
          <a:p>
            <a:pPr defTabSz="457200"/>
            <a:r>
              <a:rPr lang="en-US" sz="1600" b="1" dirty="0">
                <a:solidFill>
                  <a:prstClr val="black"/>
                </a:solidFill>
                <a:latin typeface="Calibri" panose="020F0502020204030204"/>
              </a:rPr>
              <a:t>Strategy Toolkit</a:t>
            </a:r>
          </a:p>
          <a:p>
            <a:pPr defTabSz="457200"/>
            <a:r>
              <a:rPr lang="en-US" sz="1600" dirty="0">
                <a:solidFill>
                  <a:prstClr val="black"/>
                </a:solidFill>
                <a:latin typeface="Calibri" panose="020F0502020204030204"/>
              </a:rPr>
              <a:t>Target </a:t>
            </a:r>
          </a:p>
          <a:p>
            <a:pPr defTabSz="457200"/>
            <a:r>
              <a:rPr lang="en-US" sz="1600" b="1" dirty="0">
                <a:solidFill>
                  <a:prstClr val="black"/>
                </a:solidFill>
                <a:latin typeface="Calibri" panose="020F0502020204030204"/>
              </a:rPr>
              <a:t>September 18, 2018</a:t>
            </a:r>
          </a:p>
        </p:txBody>
      </p:sp>
      <p:sp>
        <p:nvSpPr>
          <p:cNvPr id="11" name="TextBox 10"/>
          <p:cNvSpPr txBox="1"/>
          <p:nvPr/>
        </p:nvSpPr>
        <p:spPr>
          <a:xfrm>
            <a:off x="7380947" y="2686038"/>
            <a:ext cx="2849522" cy="1446550"/>
          </a:xfrm>
          <a:prstGeom prst="rect">
            <a:avLst/>
          </a:prstGeom>
          <a:solidFill>
            <a:srgbClr val="FFFF00"/>
          </a:solidFill>
        </p:spPr>
        <p:txBody>
          <a:bodyPr wrap="square" rtlCol="0">
            <a:spAutoFit/>
          </a:bodyPr>
          <a:lstStyle/>
          <a:p>
            <a:pPr defTabSz="457200"/>
            <a:r>
              <a:rPr lang="en-US" b="1" dirty="0">
                <a:solidFill>
                  <a:prstClr val="black"/>
                </a:solidFill>
                <a:highlight>
                  <a:srgbClr val="FFFF00"/>
                </a:highlight>
                <a:latin typeface="Calibri" panose="020F0502020204030204"/>
              </a:rPr>
              <a:t>Annual TCBAF Summit</a:t>
            </a:r>
          </a:p>
          <a:p>
            <a:pPr defTabSz="457200"/>
            <a:r>
              <a:rPr lang="en-US" b="1" i="1" dirty="0">
                <a:solidFill>
                  <a:prstClr val="black"/>
                </a:solidFill>
                <a:highlight>
                  <a:srgbClr val="FFFF00"/>
                </a:highlight>
                <a:latin typeface="Calibri" panose="020F0502020204030204"/>
              </a:rPr>
              <a:t>A New Perspective</a:t>
            </a:r>
          </a:p>
          <a:p>
            <a:pPr defTabSz="457200"/>
            <a:r>
              <a:rPr lang="en-US" dirty="0">
                <a:solidFill>
                  <a:prstClr val="black"/>
                </a:solidFill>
                <a:highlight>
                  <a:srgbClr val="FFFF00"/>
                </a:highlight>
                <a:latin typeface="Calibri" panose="020F0502020204030204"/>
              </a:rPr>
              <a:t>Cargill – Excelsior Crossings</a:t>
            </a:r>
          </a:p>
          <a:p>
            <a:pPr defTabSz="457200"/>
            <a:r>
              <a:rPr lang="en-US" b="1" dirty="0">
                <a:solidFill>
                  <a:prstClr val="black"/>
                </a:solidFill>
                <a:highlight>
                  <a:srgbClr val="FFFF00"/>
                </a:highlight>
                <a:latin typeface="Calibri" panose="020F0502020204030204"/>
              </a:rPr>
              <a:t>December 6</a:t>
            </a:r>
            <a:r>
              <a:rPr lang="en-US" b="1" baseline="30000" dirty="0">
                <a:solidFill>
                  <a:prstClr val="black"/>
                </a:solidFill>
                <a:highlight>
                  <a:srgbClr val="FFFF00"/>
                </a:highlight>
                <a:latin typeface="Calibri" panose="020F0502020204030204"/>
              </a:rPr>
              <a:t>th</a:t>
            </a:r>
            <a:r>
              <a:rPr lang="en-US" b="1" dirty="0">
                <a:solidFill>
                  <a:prstClr val="black"/>
                </a:solidFill>
                <a:highlight>
                  <a:srgbClr val="FFFF00"/>
                </a:highlight>
                <a:latin typeface="Calibri" panose="020F0502020204030204"/>
              </a:rPr>
              <a:t>, 2018</a:t>
            </a:r>
            <a:endParaRPr lang="en-US" sz="1600" i="1" dirty="0">
              <a:solidFill>
                <a:prstClr val="black"/>
              </a:solidFill>
              <a:highlight>
                <a:srgbClr val="FFFF00"/>
              </a:highlight>
              <a:latin typeface="Calibri" panose="020F0502020204030204"/>
            </a:endParaRPr>
          </a:p>
          <a:p>
            <a:pPr marL="114300" indent="-114300" defTabSz="457200"/>
            <a:r>
              <a:rPr lang="en-US" sz="1600" i="1" dirty="0">
                <a:solidFill>
                  <a:prstClr val="black"/>
                </a:solidFill>
                <a:highlight>
                  <a:srgbClr val="FFFF00"/>
                </a:highlight>
                <a:latin typeface="Calibri" panose="020F0502020204030204"/>
              </a:rPr>
              <a:t>Follow </a:t>
            </a:r>
            <a:r>
              <a:rPr lang="en-US" sz="1600" b="1" i="1" dirty="0">
                <a:solidFill>
                  <a:prstClr val="black"/>
                </a:solidFill>
                <a:highlight>
                  <a:srgbClr val="FFFF00"/>
                </a:highlight>
                <a:latin typeface="Calibri" panose="020F0502020204030204"/>
              </a:rPr>
              <a:t>tcbaf.org</a:t>
            </a:r>
            <a:r>
              <a:rPr lang="en-US" sz="1600" i="1" dirty="0">
                <a:solidFill>
                  <a:prstClr val="black"/>
                </a:solidFill>
                <a:highlight>
                  <a:srgbClr val="FFFF00"/>
                </a:highlight>
                <a:latin typeface="Calibri" panose="020F0502020204030204"/>
              </a:rPr>
              <a:t> for details</a:t>
            </a:r>
          </a:p>
        </p:txBody>
      </p:sp>
      <p:sp>
        <p:nvSpPr>
          <p:cNvPr id="3" name="Slide Number Placeholder 2"/>
          <p:cNvSpPr>
            <a:spLocks noGrp="1"/>
          </p:cNvSpPr>
          <p:nvPr>
            <p:ph type="sldNum" sz="quarter" idx="12"/>
          </p:nvPr>
        </p:nvSpPr>
        <p:spPr/>
        <p:txBody>
          <a:bodyPr/>
          <a:lstStyle/>
          <a:p>
            <a:pPr defTabSz="457200"/>
            <a:fld id="{047FB066-9146-0544-8B78-801CCFD337E5}" type="slidenum">
              <a:rPr lang="en-US">
                <a:solidFill>
                  <a:prstClr val="black">
                    <a:tint val="75000"/>
                  </a:prstClr>
                </a:solidFill>
                <a:latin typeface="Calibri" panose="020F0502020204030204"/>
              </a:rPr>
              <a:pPr defTabSz="457200"/>
              <a:t>7</a:t>
            </a:fld>
            <a:endParaRPr lang="en-US">
              <a:solidFill>
                <a:prstClr val="black">
                  <a:tint val="75000"/>
                </a:prstClr>
              </a:solidFill>
              <a:latin typeface="Calibri" panose="020F0502020204030204"/>
            </a:endParaRPr>
          </a:p>
        </p:txBody>
      </p:sp>
      <p:sp>
        <p:nvSpPr>
          <p:cNvPr id="12" name="TextBox 11"/>
          <p:cNvSpPr txBox="1"/>
          <p:nvPr/>
        </p:nvSpPr>
        <p:spPr>
          <a:xfrm>
            <a:off x="4618604" y="5575178"/>
            <a:ext cx="2544010" cy="584775"/>
          </a:xfrm>
          <a:prstGeom prst="rect">
            <a:avLst/>
          </a:prstGeom>
          <a:solidFill>
            <a:srgbClr val="FFFF00"/>
          </a:solidFill>
        </p:spPr>
        <p:txBody>
          <a:bodyPr wrap="square" rtlCol="0">
            <a:spAutoFit/>
          </a:bodyPr>
          <a:lstStyle/>
          <a:p>
            <a:pPr defTabSz="457200"/>
            <a:r>
              <a:rPr lang="en-US" sz="1600" dirty="0">
                <a:solidFill>
                  <a:prstClr val="black"/>
                </a:solidFill>
                <a:latin typeface="Calibri" panose="020F0502020204030204"/>
              </a:rPr>
              <a:t>October 23</a:t>
            </a:r>
            <a:r>
              <a:rPr lang="en-US" sz="1600" baseline="30000" dirty="0">
                <a:solidFill>
                  <a:prstClr val="black"/>
                </a:solidFill>
                <a:latin typeface="Calibri" panose="020F0502020204030204"/>
              </a:rPr>
              <a:t>rd</a:t>
            </a:r>
            <a:r>
              <a:rPr lang="en-US" sz="1600" dirty="0">
                <a:solidFill>
                  <a:prstClr val="black"/>
                </a:solidFill>
                <a:latin typeface="Calibri" panose="020F0502020204030204"/>
              </a:rPr>
              <a:t> Social Event</a:t>
            </a:r>
          </a:p>
          <a:p>
            <a:pPr defTabSz="457200"/>
            <a:r>
              <a:rPr lang="en-US" sz="1600" dirty="0">
                <a:solidFill>
                  <a:prstClr val="black"/>
                </a:solidFill>
                <a:latin typeface="Calibri" panose="020F0502020204030204"/>
              </a:rPr>
              <a:t>Steel Toe Brewing</a:t>
            </a:r>
          </a:p>
        </p:txBody>
      </p:sp>
      <p:sp>
        <p:nvSpPr>
          <p:cNvPr id="13" name="TextBox 12"/>
          <p:cNvSpPr txBox="1"/>
          <p:nvPr/>
        </p:nvSpPr>
        <p:spPr>
          <a:xfrm>
            <a:off x="7397807" y="5565653"/>
            <a:ext cx="2056929" cy="584775"/>
          </a:xfrm>
          <a:prstGeom prst="rect">
            <a:avLst/>
          </a:prstGeom>
          <a:noFill/>
        </p:spPr>
        <p:txBody>
          <a:bodyPr wrap="square" rtlCol="0">
            <a:spAutoFit/>
          </a:bodyPr>
          <a:lstStyle/>
          <a:p>
            <a:pPr defTabSz="457200"/>
            <a:r>
              <a:rPr lang="en-US" sz="1600" dirty="0">
                <a:solidFill>
                  <a:prstClr val="black"/>
                </a:solidFill>
                <a:latin typeface="Calibri" panose="020F0502020204030204"/>
              </a:rPr>
              <a:t>Holiday Reception</a:t>
            </a:r>
          </a:p>
          <a:p>
            <a:pPr defTabSz="457200"/>
            <a:r>
              <a:rPr lang="en-US" sz="1600" dirty="0">
                <a:solidFill>
                  <a:prstClr val="black"/>
                </a:solidFill>
                <a:latin typeface="Calibri" panose="020F0502020204030204"/>
              </a:rPr>
              <a:t>Following the Summit</a:t>
            </a:r>
          </a:p>
        </p:txBody>
      </p:sp>
      <p:cxnSp>
        <p:nvCxnSpPr>
          <p:cNvPr id="15" name="Straight Connector 14"/>
          <p:cNvCxnSpPr/>
          <p:nvPr/>
        </p:nvCxnSpPr>
        <p:spPr>
          <a:xfrm>
            <a:off x="4497926" y="2686039"/>
            <a:ext cx="0" cy="2791481"/>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210236" y="2686039"/>
            <a:ext cx="0" cy="2791481"/>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055812" y="6239435"/>
            <a:ext cx="7848600" cy="369332"/>
          </a:xfrm>
          <a:prstGeom prst="rect">
            <a:avLst/>
          </a:prstGeom>
          <a:noFill/>
        </p:spPr>
        <p:txBody>
          <a:bodyPr wrap="square" rtlCol="0">
            <a:spAutoFit/>
          </a:bodyPr>
          <a:lstStyle/>
          <a:p>
            <a:pPr algn="ctr" defTabSz="457200"/>
            <a:r>
              <a:rPr lang="en-US" b="1" dirty="0">
                <a:solidFill>
                  <a:srgbClr val="FF0000"/>
                </a:solidFill>
                <a:latin typeface="Calibri" panose="020F0502020204030204"/>
              </a:rPr>
              <a:t>Parallel SIG and other working group meetings throughout the year</a:t>
            </a:r>
          </a:p>
        </p:txBody>
      </p:sp>
      <p:sp>
        <p:nvSpPr>
          <p:cNvPr id="16" name="TextBox 15"/>
          <p:cNvSpPr txBox="1"/>
          <p:nvPr/>
        </p:nvSpPr>
        <p:spPr>
          <a:xfrm>
            <a:off x="1827212" y="999202"/>
            <a:ext cx="8305800" cy="646331"/>
          </a:xfrm>
          <a:prstGeom prst="rect">
            <a:avLst/>
          </a:prstGeom>
          <a:solidFill>
            <a:schemeClr val="bg1"/>
          </a:solidFill>
          <a:ln>
            <a:noFill/>
          </a:ln>
        </p:spPr>
        <p:txBody>
          <a:bodyPr wrap="square" rtlCol="0">
            <a:spAutoFit/>
          </a:bodyPr>
          <a:lstStyle/>
          <a:p>
            <a:pPr algn="ctr" defTabSz="457200"/>
            <a:r>
              <a:rPr lang="en-US" sz="2000" b="1" dirty="0">
                <a:solidFill>
                  <a:prstClr val="black"/>
                </a:solidFill>
                <a:latin typeface="Calibri" panose="020F0502020204030204"/>
              </a:rPr>
              <a:t>2018/19 Theme: Business Architecture – A New Perspective </a:t>
            </a:r>
          </a:p>
          <a:p>
            <a:pPr marL="1085850" indent="-1085850" algn="ctr" defTabSz="457200"/>
            <a:r>
              <a:rPr lang="en-US" sz="1600" dirty="0">
                <a:solidFill>
                  <a:prstClr val="black"/>
                </a:solidFill>
                <a:latin typeface="Calibri" panose="020F0502020204030204"/>
              </a:rPr>
              <a:t>The changing business architect; Enabling strategies, outcomes, and solutions</a:t>
            </a:r>
          </a:p>
        </p:txBody>
      </p:sp>
      <p:sp>
        <p:nvSpPr>
          <p:cNvPr id="14" name="TextBox 13">
            <a:extLst>
              <a:ext uri="{FF2B5EF4-FFF2-40B4-BE49-F238E27FC236}">
                <a16:creationId xmlns:a16="http://schemas.microsoft.com/office/drawing/2014/main" id="{7A5BDDC6-2DDB-416B-95A9-17B2AE718F0D}"/>
              </a:ext>
            </a:extLst>
          </p:cNvPr>
          <p:cNvSpPr txBox="1"/>
          <p:nvPr/>
        </p:nvSpPr>
        <p:spPr>
          <a:xfrm>
            <a:off x="7365590" y="4293635"/>
            <a:ext cx="2966484" cy="1077218"/>
          </a:xfrm>
          <a:prstGeom prst="rect">
            <a:avLst/>
          </a:prstGeom>
          <a:noFill/>
        </p:spPr>
        <p:txBody>
          <a:bodyPr wrap="square" rtlCol="0">
            <a:spAutoFit/>
          </a:bodyPr>
          <a:lstStyle/>
          <a:p>
            <a:pPr defTabSz="457200"/>
            <a:r>
              <a:rPr lang="en-US" sz="1600" b="1" dirty="0">
                <a:solidFill>
                  <a:prstClr val="black"/>
                </a:solidFill>
                <a:latin typeface="Calibri" panose="020F0502020204030204"/>
              </a:rPr>
              <a:t>Organizational Change Leadership</a:t>
            </a:r>
          </a:p>
          <a:p>
            <a:pPr defTabSz="457200"/>
            <a:r>
              <a:rPr lang="en-US" sz="1600" dirty="0">
                <a:solidFill>
                  <a:prstClr val="black"/>
                </a:solidFill>
                <a:latin typeface="Calibri" panose="020F0502020204030204"/>
              </a:rPr>
              <a:t>Trissential</a:t>
            </a:r>
          </a:p>
          <a:p>
            <a:pPr defTabSz="457200"/>
            <a:r>
              <a:rPr lang="en-US" sz="1600" b="1" dirty="0">
                <a:solidFill>
                  <a:prstClr val="black"/>
                </a:solidFill>
                <a:latin typeface="Calibri" panose="020F0502020204030204"/>
              </a:rPr>
              <a:t>January 15</a:t>
            </a:r>
            <a:r>
              <a:rPr lang="en-US" sz="1600" b="1" baseline="30000" dirty="0">
                <a:solidFill>
                  <a:prstClr val="black"/>
                </a:solidFill>
                <a:latin typeface="Calibri" panose="020F0502020204030204"/>
              </a:rPr>
              <a:t>th</a:t>
            </a:r>
            <a:r>
              <a:rPr lang="en-US" sz="1600" b="1" dirty="0">
                <a:solidFill>
                  <a:prstClr val="black"/>
                </a:solidFill>
                <a:latin typeface="Calibri" panose="020F0502020204030204"/>
              </a:rPr>
              <a:t> , 2019</a:t>
            </a:r>
          </a:p>
        </p:txBody>
      </p:sp>
    </p:spTree>
    <p:extLst>
      <p:ext uri="{BB962C8B-B14F-4D97-AF65-F5344CB8AC3E}">
        <p14:creationId xmlns:p14="http://schemas.microsoft.com/office/powerpoint/2010/main" val="425543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F82832-CF7C-4670-AB45-A0FEF2921649}"/>
              </a:ext>
            </a:extLst>
          </p:cNvPr>
          <p:cNvSpPr>
            <a:spLocks noGrp="1"/>
          </p:cNvSpPr>
          <p:nvPr>
            <p:ph type="sldNum" sz="quarter" idx="12"/>
          </p:nvPr>
        </p:nvSpPr>
        <p:spPr/>
        <p:txBody>
          <a:bodyPr/>
          <a:lstStyle/>
          <a:p>
            <a:pPr defTabSz="457200"/>
            <a:fld id="{047FB066-9146-0544-8B78-801CCFD337E5}" type="slidenum">
              <a:rPr lang="en-US">
                <a:solidFill>
                  <a:prstClr val="black">
                    <a:tint val="75000"/>
                  </a:prstClr>
                </a:solidFill>
                <a:latin typeface="Calibri" panose="020F0502020204030204"/>
              </a:rPr>
              <a:pPr defTabSz="457200"/>
              <a:t>8</a:t>
            </a:fld>
            <a:endParaRPr lang="en-US">
              <a:solidFill>
                <a:prstClr val="black">
                  <a:tint val="75000"/>
                </a:prstClr>
              </a:solidFill>
              <a:latin typeface="Calibri" panose="020F0502020204030204"/>
            </a:endParaRPr>
          </a:p>
        </p:txBody>
      </p:sp>
      <p:sp>
        <p:nvSpPr>
          <p:cNvPr id="3" name="Content Placeholder 17">
            <a:extLst>
              <a:ext uri="{FF2B5EF4-FFF2-40B4-BE49-F238E27FC236}">
                <a16:creationId xmlns:a16="http://schemas.microsoft.com/office/drawing/2014/main" id="{CAC1C2DC-17AA-4C72-B868-F36BE519A893}"/>
              </a:ext>
            </a:extLst>
          </p:cNvPr>
          <p:cNvSpPr txBox="1">
            <a:spLocks/>
          </p:cNvSpPr>
          <p:nvPr/>
        </p:nvSpPr>
        <p:spPr>
          <a:xfrm>
            <a:off x="2022142" y="1201479"/>
            <a:ext cx="8427454" cy="52583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Built on learned best practice in previous years </a:t>
            </a:r>
          </a:p>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When: Thursday, December 6, 2018</a:t>
            </a:r>
          </a:p>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Attendance: Targeting around 300 </a:t>
            </a:r>
          </a:p>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Format: Four Tracks, full day, with lunch and Holiday Happy Hour</a:t>
            </a:r>
          </a:p>
          <a:p>
            <a:pPr>
              <a:lnSpc>
                <a:spcPct val="150000"/>
              </a:lnSpc>
              <a:spcBef>
                <a:spcPts val="0"/>
              </a:spcBef>
              <a:spcAft>
                <a:spcPts val="0"/>
              </a:spcAft>
              <a:buClr>
                <a:srgbClr val="5B9BD5"/>
              </a:buClr>
            </a:pPr>
            <a:r>
              <a:rPr lang="en-US" sz="1800" dirty="0">
                <a:solidFill>
                  <a:prstClr val="black">
                    <a:lumMod val="75000"/>
                    <a:lumOff val="25000"/>
                  </a:prstClr>
                </a:solidFill>
                <a:latin typeface="Calibri" panose="020F0502020204030204"/>
              </a:rPr>
              <a:t>Pricing:  $124 Early Bird ending October 15</a:t>
            </a:r>
            <a:r>
              <a:rPr lang="en-US" sz="1800" baseline="30000" dirty="0">
                <a:solidFill>
                  <a:prstClr val="black">
                    <a:lumMod val="75000"/>
                    <a:lumOff val="25000"/>
                  </a:prstClr>
                </a:solidFill>
                <a:latin typeface="Calibri" panose="020F0502020204030204"/>
              </a:rPr>
              <a:t>th</a:t>
            </a:r>
            <a:r>
              <a:rPr lang="en-US" sz="1800" dirty="0">
                <a:solidFill>
                  <a:prstClr val="black">
                    <a:lumMod val="75000"/>
                    <a:lumOff val="25000"/>
                  </a:prstClr>
                </a:solidFill>
                <a:latin typeface="Calibri" panose="020F0502020204030204"/>
              </a:rPr>
              <a:t>  --  $150 Regular price  </a:t>
            </a:r>
          </a:p>
          <a:p>
            <a:pPr>
              <a:lnSpc>
                <a:spcPct val="100000"/>
              </a:lnSpc>
              <a:spcBef>
                <a:spcPts val="0"/>
              </a:spcBef>
              <a:spcAft>
                <a:spcPts val="600"/>
              </a:spcAft>
              <a:buClr>
                <a:srgbClr val="5B9BD5"/>
              </a:buClr>
            </a:pPr>
            <a:endParaRPr lang="en-US" sz="1800" dirty="0">
              <a:solidFill>
                <a:srgbClr val="C00000"/>
              </a:solidFill>
              <a:latin typeface="Calibri" panose="020F0502020204030204"/>
            </a:endParaRPr>
          </a:p>
          <a:p>
            <a:pPr algn="ctr">
              <a:lnSpc>
                <a:spcPct val="100000"/>
              </a:lnSpc>
              <a:spcBef>
                <a:spcPts val="0"/>
              </a:spcBef>
              <a:spcAft>
                <a:spcPts val="600"/>
              </a:spcAft>
              <a:buClr>
                <a:srgbClr val="5B9BD5"/>
              </a:buClr>
            </a:pPr>
            <a:r>
              <a:rPr lang="en-US" sz="3200" b="1" dirty="0">
                <a:solidFill>
                  <a:srgbClr val="C00000"/>
                </a:solidFill>
                <a:latin typeface="Calibri" panose="020F0502020204030204"/>
              </a:rPr>
              <a:t>Speaker Application is open!  </a:t>
            </a:r>
          </a:p>
          <a:p>
            <a:pPr algn="ctr">
              <a:lnSpc>
                <a:spcPct val="100000"/>
              </a:lnSpc>
              <a:spcBef>
                <a:spcPts val="0"/>
              </a:spcBef>
              <a:spcAft>
                <a:spcPts val="600"/>
              </a:spcAft>
              <a:buClr>
                <a:srgbClr val="5B9BD5"/>
              </a:buClr>
            </a:pPr>
            <a:r>
              <a:rPr lang="en-US" sz="3200" b="1" dirty="0">
                <a:solidFill>
                  <a:srgbClr val="C00000"/>
                </a:solidFill>
                <a:latin typeface="Calibri" panose="020F0502020204030204"/>
              </a:rPr>
              <a:t>Registration is open! </a:t>
            </a:r>
          </a:p>
          <a:p>
            <a:pPr algn="ctr">
              <a:lnSpc>
                <a:spcPct val="100000"/>
              </a:lnSpc>
              <a:spcBef>
                <a:spcPts val="0"/>
              </a:spcBef>
              <a:spcAft>
                <a:spcPts val="600"/>
              </a:spcAft>
              <a:buClr>
                <a:srgbClr val="5B9BD5"/>
              </a:buClr>
            </a:pPr>
            <a:r>
              <a:rPr lang="en-US" sz="2400" b="1" dirty="0">
                <a:solidFill>
                  <a:srgbClr val="C00000"/>
                </a:solidFill>
                <a:latin typeface="Calibri" panose="020F0502020204030204"/>
              </a:rPr>
              <a:t>We need your help on the Planning Team!</a:t>
            </a:r>
          </a:p>
          <a:p>
            <a:pPr algn="ctr">
              <a:lnSpc>
                <a:spcPct val="100000"/>
              </a:lnSpc>
              <a:spcBef>
                <a:spcPts val="0"/>
              </a:spcBef>
              <a:spcAft>
                <a:spcPts val="600"/>
              </a:spcAft>
              <a:buClr>
                <a:srgbClr val="5B9BD5"/>
              </a:buClr>
            </a:pPr>
            <a:r>
              <a:rPr lang="en-US" sz="2400" b="1" dirty="0">
                <a:solidFill>
                  <a:srgbClr val="C00000"/>
                </a:solidFill>
                <a:latin typeface="Calibri" panose="020F0502020204030204"/>
              </a:rPr>
              <a:t>Visit </a:t>
            </a:r>
            <a:r>
              <a:rPr lang="en-US" sz="4000" b="1" dirty="0">
                <a:solidFill>
                  <a:srgbClr val="C00000"/>
                </a:solidFill>
                <a:latin typeface="Calibri" panose="020F0502020204030204"/>
              </a:rPr>
              <a:t>tcbaf.org</a:t>
            </a:r>
            <a:endParaRPr lang="en-US" sz="2400" b="1" dirty="0">
              <a:solidFill>
                <a:srgbClr val="C00000"/>
              </a:solidFill>
              <a:latin typeface="Calibri" panose="020F0502020204030204"/>
            </a:endParaRPr>
          </a:p>
          <a:p>
            <a:pPr algn="ctr">
              <a:lnSpc>
                <a:spcPct val="100000"/>
              </a:lnSpc>
              <a:spcBef>
                <a:spcPts val="0"/>
              </a:spcBef>
              <a:spcAft>
                <a:spcPts val="600"/>
              </a:spcAft>
              <a:buClr>
                <a:srgbClr val="5B9BD5"/>
              </a:buClr>
            </a:pPr>
            <a:r>
              <a:rPr lang="en-US" sz="2400" b="1" dirty="0">
                <a:solidFill>
                  <a:srgbClr val="C00000"/>
                </a:solidFill>
                <a:latin typeface="Calibri" panose="020F0502020204030204"/>
              </a:rPr>
              <a:t> </a:t>
            </a:r>
          </a:p>
        </p:txBody>
      </p:sp>
      <p:sp>
        <p:nvSpPr>
          <p:cNvPr id="4" name="Title 3">
            <a:extLst>
              <a:ext uri="{FF2B5EF4-FFF2-40B4-BE49-F238E27FC236}">
                <a16:creationId xmlns:a16="http://schemas.microsoft.com/office/drawing/2014/main" id="{266A84CD-15C9-4514-BAD6-BDB6629DC4DB}"/>
              </a:ext>
            </a:extLst>
          </p:cNvPr>
          <p:cNvSpPr txBox="1">
            <a:spLocks/>
          </p:cNvSpPr>
          <p:nvPr/>
        </p:nvSpPr>
        <p:spPr>
          <a:xfrm>
            <a:off x="2130892" y="358780"/>
            <a:ext cx="7906871" cy="5635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5B9BD5">
                    <a:lumMod val="75000"/>
                  </a:srgbClr>
                </a:solidFill>
                <a:latin typeface="Calibri Light" panose="020F0302020204030204"/>
              </a:rPr>
              <a:t>The Business Architecture Summit</a:t>
            </a:r>
          </a:p>
        </p:txBody>
      </p:sp>
    </p:spTree>
    <p:extLst>
      <p:ext uri="{BB962C8B-B14F-4D97-AF65-F5344CB8AC3E}">
        <p14:creationId xmlns:p14="http://schemas.microsoft.com/office/powerpoint/2010/main" val="96564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4ABC14-CC5F-45DF-AD18-CE9F75FD51E0}"/>
              </a:ext>
            </a:extLst>
          </p:cNvPr>
          <p:cNvSpPr>
            <a:spLocks noGrp="1"/>
          </p:cNvSpPr>
          <p:nvPr>
            <p:ph type="sldNum" sz="quarter" idx="12"/>
          </p:nvPr>
        </p:nvSpPr>
        <p:spPr/>
        <p:txBody>
          <a:bodyPr/>
          <a:lstStyle/>
          <a:p>
            <a:pPr defTabSz="457200"/>
            <a:fld id="{047FB066-9146-0544-8B78-801CCFD337E5}" type="slidenum">
              <a:rPr lang="en-US">
                <a:solidFill>
                  <a:prstClr val="black">
                    <a:tint val="75000"/>
                  </a:prstClr>
                </a:solidFill>
                <a:latin typeface="Calibri" panose="020F0502020204030204"/>
              </a:rPr>
              <a:pPr defTabSz="457200"/>
              <a:t>9</a:t>
            </a:fld>
            <a:endParaRPr lang="en-US">
              <a:solidFill>
                <a:prstClr val="black">
                  <a:tint val="75000"/>
                </a:prstClr>
              </a:solidFill>
              <a:latin typeface="Calibri" panose="020F0502020204030204"/>
            </a:endParaRPr>
          </a:p>
        </p:txBody>
      </p:sp>
      <p:sp>
        <p:nvSpPr>
          <p:cNvPr id="3" name="Rectangle 2">
            <a:extLst>
              <a:ext uri="{FF2B5EF4-FFF2-40B4-BE49-F238E27FC236}">
                <a16:creationId xmlns:a16="http://schemas.microsoft.com/office/drawing/2014/main" id="{09A42B2D-B15F-4BE9-B765-CED812AFB7F2}"/>
              </a:ext>
            </a:extLst>
          </p:cNvPr>
          <p:cNvSpPr/>
          <p:nvPr/>
        </p:nvSpPr>
        <p:spPr>
          <a:xfrm>
            <a:off x="5554035" y="746010"/>
            <a:ext cx="4658482" cy="3785652"/>
          </a:xfrm>
          <a:prstGeom prst="rect">
            <a:avLst/>
          </a:prstGeom>
        </p:spPr>
        <p:txBody>
          <a:bodyPr wrap="square">
            <a:spAutoFit/>
          </a:bodyPr>
          <a:lstStyle/>
          <a:p>
            <a:pPr defTabSz="457200"/>
            <a:r>
              <a:rPr lang="en-US" sz="2400" b="1" dirty="0">
                <a:solidFill>
                  <a:prstClr val="black"/>
                </a:solidFill>
                <a:latin typeface="Calibri" panose="020F0502020204030204"/>
              </a:rPr>
              <a:t>Christopher </a:t>
            </a:r>
            <a:r>
              <a:rPr lang="en-US" sz="2400" b="1" dirty="0" err="1">
                <a:solidFill>
                  <a:prstClr val="black"/>
                </a:solidFill>
                <a:latin typeface="Calibri" panose="020F0502020204030204"/>
              </a:rPr>
              <a:t>Kopka</a:t>
            </a:r>
            <a:endParaRPr lang="en-US" sz="2400" b="1" dirty="0">
              <a:solidFill>
                <a:prstClr val="black"/>
              </a:solidFill>
              <a:latin typeface="Calibri" panose="020F0502020204030204"/>
            </a:endParaRPr>
          </a:p>
          <a:p>
            <a:pPr defTabSz="457200"/>
            <a:r>
              <a:rPr lang="en-US" sz="2400" b="1" dirty="0">
                <a:solidFill>
                  <a:prstClr val="black"/>
                </a:solidFill>
                <a:latin typeface="Calibri" panose="020F0502020204030204"/>
              </a:rPr>
              <a:t>President </a:t>
            </a:r>
          </a:p>
          <a:p>
            <a:pPr defTabSz="457200"/>
            <a:r>
              <a:rPr lang="en-US" sz="2400" b="1" dirty="0">
                <a:solidFill>
                  <a:prstClr val="black"/>
                </a:solidFill>
                <a:latin typeface="Calibri" panose="020F0502020204030204"/>
              </a:rPr>
              <a:t>Thrivent Church Solutions Group</a:t>
            </a:r>
            <a:endParaRPr lang="en-US" sz="2400" dirty="0">
              <a:solidFill>
                <a:prstClr val="black"/>
              </a:solidFill>
              <a:latin typeface="Calibri" panose="020F0502020204030204"/>
            </a:endParaRPr>
          </a:p>
          <a:p>
            <a:pPr defTabSz="457200"/>
            <a:endParaRPr lang="en-US" sz="1400" dirty="0">
              <a:solidFill>
                <a:prstClr val="black"/>
              </a:solidFill>
              <a:latin typeface="Calibri" panose="020F0502020204030204"/>
            </a:endParaRPr>
          </a:p>
          <a:p>
            <a:pPr defTabSz="457200"/>
            <a:r>
              <a:rPr lang="en-US" sz="1400" dirty="0">
                <a:solidFill>
                  <a:prstClr val="black"/>
                </a:solidFill>
                <a:latin typeface="Calibri" panose="020F0502020204030204"/>
              </a:rPr>
              <a:t>Christopher </a:t>
            </a:r>
            <a:r>
              <a:rPr lang="en-US" sz="1400" dirty="0" err="1">
                <a:solidFill>
                  <a:prstClr val="black"/>
                </a:solidFill>
                <a:latin typeface="Calibri" panose="020F0502020204030204"/>
              </a:rPr>
              <a:t>Kopka</a:t>
            </a:r>
            <a:r>
              <a:rPr lang="en-US" sz="1400" dirty="0">
                <a:solidFill>
                  <a:prstClr val="black"/>
                </a:solidFill>
                <a:latin typeface="Calibri" panose="020F0502020204030204"/>
              </a:rPr>
              <a:t> is president of Thrivent Church Solutions. In this role, </a:t>
            </a:r>
            <a:r>
              <a:rPr lang="en-US" sz="1400" dirty="0" err="1">
                <a:solidFill>
                  <a:prstClr val="black"/>
                </a:solidFill>
                <a:latin typeface="Calibri" panose="020F0502020204030204"/>
              </a:rPr>
              <a:t>Kopka</a:t>
            </a:r>
            <a:r>
              <a:rPr lang="en-US" sz="1400" dirty="0">
                <a:solidFill>
                  <a:prstClr val="black"/>
                </a:solidFill>
                <a:latin typeface="Calibri" panose="020F0502020204030204"/>
              </a:rPr>
              <a:t> leads Thrivent’s strategic and business development functions to equip, empower and deploy tens of thousands of guides and champions serving across more than 30,000 local congregations and related ministry organizations. For the past two years, he has also served as the senior vice president for Mergers, Acquisitions and strategic Partnerships to help Thrivent build a collaborative model for enterprise M&amp;A.</a:t>
            </a:r>
          </a:p>
          <a:p>
            <a:pPr defTabSz="457200"/>
            <a:r>
              <a:rPr lang="en-US" sz="1400" dirty="0">
                <a:solidFill>
                  <a:prstClr val="black"/>
                </a:solidFill>
                <a:latin typeface="Calibri" panose="020F0502020204030204"/>
              </a:rPr>
              <a:t> </a:t>
            </a:r>
          </a:p>
          <a:p>
            <a:pPr defTabSz="457200"/>
            <a:endParaRPr lang="en-US" sz="1400" dirty="0">
              <a:solidFill>
                <a:prstClr val="black"/>
              </a:solidFill>
              <a:latin typeface="Calibri" panose="020F0502020204030204"/>
            </a:endParaRPr>
          </a:p>
        </p:txBody>
      </p:sp>
      <p:sp>
        <p:nvSpPr>
          <p:cNvPr id="4" name="Rectangle 3">
            <a:extLst>
              <a:ext uri="{FF2B5EF4-FFF2-40B4-BE49-F238E27FC236}">
                <a16:creationId xmlns:a16="http://schemas.microsoft.com/office/drawing/2014/main" id="{3F00B65F-781A-4C4E-A9DD-FC462F23DB9B}"/>
              </a:ext>
            </a:extLst>
          </p:cNvPr>
          <p:cNvSpPr/>
          <p:nvPr/>
        </p:nvSpPr>
        <p:spPr>
          <a:xfrm>
            <a:off x="1756328" y="4243865"/>
            <a:ext cx="8676168" cy="2462213"/>
          </a:xfrm>
          <a:prstGeom prst="rect">
            <a:avLst/>
          </a:prstGeom>
        </p:spPr>
        <p:txBody>
          <a:bodyPr wrap="square">
            <a:spAutoFit/>
          </a:bodyPr>
          <a:lstStyle/>
          <a:p>
            <a:pPr defTabSz="457200"/>
            <a:r>
              <a:rPr lang="en-US" sz="1400" dirty="0" err="1">
                <a:solidFill>
                  <a:prstClr val="black"/>
                </a:solidFill>
                <a:latin typeface="Calibri" panose="020F0502020204030204"/>
              </a:rPr>
              <a:t>Kopka</a:t>
            </a:r>
            <a:r>
              <a:rPr lang="en-US" sz="1400" dirty="0">
                <a:solidFill>
                  <a:prstClr val="black"/>
                </a:solidFill>
                <a:latin typeface="Calibri" panose="020F0502020204030204"/>
              </a:rPr>
              <a:t> joined Thrivent in 2006. He began his career providing training and development for law enforcement, which led him to attend law school at the University of Minnesota. He has served in senior strategy, legal, compliance and business development functions throughout his career. Chris is also a lifelong poet by passion.</a:t>
            </a:r>
          </a:p>
          <a:p>
            <a:pPr defTabSz="457200"/>
            <a:r>
              <a:rPr lang="en-US" sz="1400" dirty="0">
                <a:solidFill>
                  <a:prstClr val="black"/>
                </a:solidFill>
                <a:latin typeface="Calibri" panose="020F0502020204030204"/>
              </a:rPr>
              <a:t> </a:t>
            </a:r>
          </a:p>
          <a:p>
            <a:pPr defTabSz="457200"/>
            <a:r>
              <a:rPr lang="en-US" sz="1400" dirty="0">
                <a:solidFill>
                  <a:prstClr val="black"/>
                </a:solidFill>
                <a:latin typeface="Calibri" panose="020F0502020204030204"/>
              </a:rPr>
              <a:t>He presently serves on the board of directors of Cooperative Development Services, as an adjunct professor at the University of Minnesota Law School, as an advisor to several ministry organizations, as a mentor to church planters and a member &amp; attendee of Twin Cities-based church plants. </a:t>
            </a:r>
            <a:r>
              <a:rPr lang="en-US" sz="1400" dirty="0" err="1">
                <a:solidFill>
                  <a:prstClr val="black"/>
                </a:solidFill>
                <a:latin typeface="Calibri" panose="020F0502020204030204"/>
              </a:rPr>
              <a:t>Kopka</a:t>
            </a:r>
            <a:r>
              <a:rPr lang="en-US" sz="1400" dirty="0">
                <a:solidFill>
                  <a:prstClr val="black"/>
                </a:solidFill>
                <a:latin typeface="Calibri" panose="020F0502020204030204"/>
              </a:rPr>
              <a:t> is also an author and frequent presenter on topics related to cooperatives business models, to church models and funding, and about ethics. His most recent book is entitled </a:t>
            </a:r>
            <a:r>
              <a:rPr lang="en-US" sz="1400" i="1" dirty="0">
                <a:solidFill>
                  <a:prstClr val="black"/>
                </a:solidFill>
                <a:latin typeface="Calibri" panose="020F0502020204030204"/>
              </a:rPr>
              <a:t>The Habit of Asking: Fearless Fundraising through Research-based Insights. </a:t>
            </a:r>
            <a:endParaRPr lang="en-US" sz="1400" dirty="0">
              <a:solidFill>
                <a:prstClr val="black"/>
              </a:solidFill>
              <a:latin typeface="Calibri" panose="020F0502020204030204"/>
            </a:endParaRPr>
          </a:p>
          <a:p>
            <a:pPr defTabSz="457200"/>
            <a:r>
              <a:rPr lang="en-US" sz="1400" dirty="0">
                <a:solidFill>
                  <a:prstClr val="black"/>
                </a:solidFill>
                <a:latin typeface="Calibri" panose="020F0502020204030204"/>
              </a:rPr>
              <a:t> </a:t>
            </a:r>
          </a:p>
          <a:p>
            <a:pPr defTabSz="457200"/>
            <a:r>
              <a:rPr lang="en-US" sz="1400" dirty="0">
                <a:solidFill>
                  <a:prstClr val="black"/>
                </a:solidFill>
                <a:latin typeface="Calibri" panose="020F0502020204030204"/>
              </a:rPr>
              <a:t>Chris and his wife, the painter and author Anna Dvorak, live in Minneapolis, Minnesota.</a:t>
            </a:r>
          </a:p>
        </p:txBody>
      </p:sp>
      <p:pic>
        <p:nvPicPr>
          <p:cNvPr id="7" name="Picture 6" descr="A person wearing glasses and smiling at the camera&#10;&#10;Description generated with very high confidence">
            <a:extLst>
              <a:ext uri="{FF2B5EF4-FFF2-40B4-BE49-F238E27FC236}">
                <a16:creationId xmlns:a16="http://schemas.microsoft.com/office/drawing/2014/main" id="{76E13DB7-F9B3-4E68-BED3-482713C98FC4}"/>
              </a:ext>
            </a:extLst>
          </p:cNvPr>
          <p:cNvPicPr>
            <a:picLocks noChangeAspect="1"/>
          </p:cNvPicPr>
          <p:nvPr/>
        </p:nvPicPr>
        <p:blipFill>
          <a:blip r:embed="rId2"/>
          <a:stretch>
            <a:fillRect/>
          </a:stretch>
        </p:blipFill>
        <p:spPr>
          <a:xfrm>
            <a:off x="1869504" y="746011"/>
            <a:ext cx="3528827" cy="2823061"/>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1C03E011-5039-4CAD-BBE2-9A860FA7E3EA}"/>
              </a:ext>
            </a:extLst>
          </p:cNvPr>
          <p:cNvPicPr>
            <a:picLocks noChangeAspect="1"/>
          </p:cNvPicPr>
          <p:nvPr/>
        </p:nvPicPr>
        <p:blipFill>
          <a:blip r:embed="rId3"/>
          <a:stretch>
            <a:fillRect/>
          </a:stretch>
        </p:blipFill>
        <p:spPr>
          <a:xfrm>
            <a:off x="1869503" y="3673879"/>
            <a:ext cx="1790054" cy="465179"/>
          </a:xfrm>
          <a:prstGeom prst="rect">
            <a:avLst/>
          </a:prstGeom>
        </p:spPr>
      </p:pic>
      <p:sp>
        <p:nvSpPr>
          <p:cNvPr id="10" name="Title 3">
            <a:extLst>
              <a:ext uri="{FF2B5EF4-FFF2-40B4-BE49-F238E27FC236}">
                <a16:creationId xmlns:a16="http://schemas.microsoft.com/office/drawing/2014/main" id="{A36A1341-27D0-4D5E-AA93-5DBCFC6B4904}"/>
              </a:ext>
            </a:extLst>
          </p:cNvPr>
          <p:cNvSpPr txBox="1">
            <a:spLocks/>
          </p:cNvSpPr>
          <p:nvPr/>
        </p:nvSpPr>
        <p:spPr>
          <a:xfrm>
            <a:off x="1713798" y="198438"/>
            <a:ext cx="8343014"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199FDA"/>
                </a:solidFill>
                <a:latin typeface="Calibri Light" panose="020F0302020204030204"/>
              </a:rPr>
              <a:t>The Business Architecture Summit -- Keynote</a:t>
            </a:r>
          </a:p>
        </p:txBody>
      </p:sp>
    </p:spTree>
    <p:extLst>
      <p:ext uri="{BB962C8B-B14F-4D97-AF65-F5344CB8AC3E}">
        <p14:creationId xmlns:p14="http://schemas.microsoft.com/office/powerpoint/2010/main" val="544658425"/>
      </p:ext>
    </p:extLst>
  </p:cSld>
  <p:clrMapOvr>
    <a:masterClrMapping/>
  </p:clrMapOvr>
</p:sld>
</file>

<file path=ppt/theme/theme1.xml><?xml version="1.0" encoding="utf-8"?>
<a:theme xmlns:a="http://schemas.openxmlformats.org/drawingml/2006/main" name="Business strategy presentation">
  <a:themeElements>
    <a:clrScheme name="Custom 4">
      <a:dk1>
        <a:sysClr val="windowText" lastClr="000000"/>
      </a:dk1>
      <a:lt1>
        <a:sysClr val="window" lastClr="FFFFFF"/>
      </a:lt1>
      <a:dk2>
        <a:srgbClr val="242852"/>
      </a:dk2>
      <a:lt2>
        <a:srgbClr val="ACCBF9"/>
      </a:lt2>
      <a:accent1>
        <a:srgbClr val="2269A5"/>
      </a:accent1>
      <a:accent2>
        <a:srgbClr val="5EA4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potx" id="{A5F13A6F-AB02-4A73-816C-34C20B6AA795}" vid="{DE7FCDCE-56F1-4731-A067-3AC58DCA2B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strategy slides</Template>
  <TotalTime>172</TotalTime>
  <Words>2431</Words>
  <Application>Microsoft Office PowerPoint</Application>
  <PresentationFormat>Custom</PresentationFormat>
  <Paragraphs>524</Paragraphs>
  <Slides>31</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Century Gothic</vt:lpstr>
      <vt:lpstr>inherit</vt:lpstr>
      <vt:lpstr>Palatino Linotype</vt:lpstr>
      <vt:lpstr>Times New Roman</vt:lpstr>
      <vt:lpstr>Business strategy presentation</vt:lpstr>
      <vt:lpstr>Office Theme</vt:lpstr>
      <vt:lpstr>The Twin Cities Business Architecture Forum Community Meeting</vt:lpstr>
      <vt:lpstr>Why we’re here</vt:lpstr>
      <vt:lpstr>Twin Cities Business Architecture Forum (TCBAF)</vt:lpstr>
      <vt:lpstr>Board Member Updates and Election</vt:lpstr>
      <vt:lpstr>Board Info </vt:lpstr>
      <vt:lpstr>Board members and focus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 to Execution</vt:lpstr>
      <vt:lpstr>Today’s Objectives</vt:lpstr>
      <vt:lpstr>Strategy to Execution</vt:lpstr>
      <vt:lpstr>Overview</vt:lpstr>
      <vt:lpstr>Overview</vt:lpstr>
      <vt:lpstr>Business Architect’s View</vt:lpstr>
      <vt:lpstr>Process Overview</vt:lpstr>
      <vt:lpstr>1. Define Strategy</vt:lpstr>
      <vt:lpstr>2. Clarify &amp; Communicate Strategy</vt:lpstr>
      <vt:lpstr>3. Identify &amp; Assess Required Capabilities and Supporting Operating Model</vt:lpstr>
      <vt:lpstr>4. Identify &amp; Prioritize Investments</vt:lpstr>
      <vt:lpstr>5. Activate &amp; Execute Strategy</vt:lpstr>
      <vt:lpstr>6. Monitor &amp; Adjust Approach</vt:lpstr>
      <vt:lpstr>Tips &amp; Tricks</vt:lpstr>
      <vt:lpstr>Tips for Organizational Change Management</vt:lpstr>
      <vt:lpstr>Next-Generation Strategic Integration</vt:lpstr>
      <vt:lpstr>Recommendations</vt:lpstr>
      <vt:lpstr>Break-Out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to Execution</dc:title>
  <dc:creator>Ecker, Grant</dc:creator>
  <cp:keywords>Medtronic Controlled</cp:keywords>
  <cp:lastModifiedBy>Jeffrey.Dreher</cp:lastModifiedBy>
  <cp:revision>28</cp:revision>
  <dcterms:created xsi:type="dcterms:W3CDTF">2018-08-23T17:54:46Z</dcterms:created>
  <dcterms:modified xsi:type="dcterms:W3CDTF">2018-09-18T00:03:26Z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TitusGUID">
    <vt:lpwstr>621d0c8c-a4ac-4f60-821a-a8d513b7bf40</vt:lpwstr>
  </property>
  <property fmtid="{D5CDD505-2E9C-101B-9397-08002B2CF9AE}" pid="13" name="DocumentCreator">
    <vt:lpwstr>eckerg1</vt:lpwstr>
  </property>
  <property fmtid="{D5CDD505-2E9C-101B-9397-08002B2CF9AE}" pid="14" name="CreationDate">
    <vt:lpwstr>2018-08-23</vt:lpwstr>
  </property>
  <property fmtid="{D5CDD505-2E9C-101B-9397-08002B2CF9AE}" pid="15" name="Classification">
    <vt:lpwstr>MedtronicControlled</vt:lpwstr>
  </property>
</Properties>
</file>