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9" r:id="rId2"/>
    <p:sldId id="274" r:id="rId3"/>
    <p:sldId id="276" r:id="rId4"/>
    <p:sldId id="269" r:id="rId5"/>
    <p:sldId id="280" r:id="rId6"/>
    <p:sldId id="281" r:id="rId7"/>
    <p:sldId id="282" r:id="rId8"/>
    <p:sldId id="273" r:id="rId9"/>
    <p:sldId id="277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3A3A"/>
    <a:srgbClr val="595959"/>
    <a:srgbClr val="336699"/>
    <a:srgbClr val="990000"/>
    <a:srgbClr val="BB5500"/>
    <a:srgbClr val="66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79" d="100"/>
          <a:sy n="79" d="100"/>
        </p:scale>
        <p:origin x="-16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36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C0C8E-FBE9-0D4E-883C-514EF9F898C4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E99DF-3591-8C4C-8B32-D80978DAB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434165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C5D8C-3D47-2448-963D-B439AED5BD5C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66612D-7D93-1B4F-A5F0-1CC244C451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91801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April 22 Sponsor’s met and decided to proceed with establishing</a:t>
            </a:r>
            <a:r>
              <a:rPr lang="en-US" baseline="0" dirty="0" smtClean="0"/>
              <a:t> a board of directors</a:t>
            </a:r>
          </a:p>
          <a:p>
            <a:r>
              <a:rPr lang="en-US" baseline="0" dirty="0" smtClean="0"/>
              <a:t>Linda appointed to first term </a:t>
            </a:r>
            <a:r>
              <a:rPr lang="en-US" baseline="0" smtClean="0"/>
              <a:t>as Chair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6612D-7D93-1B4F-A5F0-1CC244C4517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lojeg/Desktop/Trissential%20Template/TrissentialHeader.jpg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file://localhost/Users/lojeg/Desktop/Trissential%20Template/greentriangle.png" TargetMode="Externa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lojeg/Desktop/Trissential%20Template/TrissentialHeader.jpg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lojeg/Desktop/Trissential%20Template/TrissentialHeader.jpg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file://localhost/Users/lojeg/Desktop/Trissential%20Template/greentriangle.png" TargetMode="Externa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lojeg/Desktop/Trissential%20Template/TrissentialInside_red.jpg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lojeg/Desktop/Trissential%20Template/TrissentialInside_orange.jpg" TargetMode="Externa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lojeg/Desktop/Trissential%20Template/TrissentialInside_blue.jpg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lojeg/Desktop/Trissential%20Template/TrissentialInside_grn.jpg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lojeg/Desktop/Trissential%20Template/TrissentialClosing.jpg" TargetMode="External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8D8F1-60BA-F942-9C8A-6F9D2A1DFA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TrissentialHeader.jpg" descr="/Users/lojeg/Desktop/Trissential Template/TrissentialHeader.jpg"/>
          <p:cNvPicPr>
            <a:picLocks noChangeAspect="1"/>
          </p:cNvPicPr>
          <p:nvPr userDrawn="1"/>
        </p:nvPicPr>
        <p:blipFill>
          <a:blip r:embed="rId2" r:link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50799" y="6620936"/>
            <a:ext cx="3208867" cy="17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" dirty="0" smtClean="0">
                <a:latin typeface="Arial"/>
              </a:rPr>
              <a:t>© 2011 </a:t>
            </a:r>
            <a:r>
              <a:rPr lang="en-US" sz="550" dirty="0" err="1" smtClean="0">
                <a:latin typeface="Arial"/>
              </a:rPr>
              <a:t>Trissential</a:t>
            </a:r>
            <a:r>
              <a:rPr lang="en-US" sz="550" dirty="0" smtClean="0">
                <a:latin typeface="Arial"/>
              </a:rPr>
              <a:t>. All Rights Reserved.</a:t>
            </a:r>
            <a:endParaRPr lang="en-US" sz="550" dirty="0">
              <a:latin typeface="Arial"/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972300" y="657648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F8D8F1-60BA-F942-9C8A-6F9D2A1DFAF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Title 69"/>
          <p:cNvSpPr>
            <a:spLocks noGrp="1"/>
          </p:cNvSpPr>
          <p:nvPr>
            <p:ph type="title"/>
          </p:nvPr>
        </p:nvSpPr>
        <p:spPr>
          <a:xfrm>
            <a:off x="565150" y="366712"/>
            <a:ext cx="5956300" cy="731838"/>
          </a:xfrm>
          <a:prstGeom prst="rect">
            <a:avLst/>
          </a:prstGeom>
        </p:spPr>
        <p:txBody>
          <a:bodyPr/>
          <a:lstStyle>
            <a:lvl1pPr algn="l">
              <a:tabLst/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628650" y="1466323"/>
            <a:ext cx="802005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buClr>
                <a:schemeClr val="tx1">
                  <a:lumMod val="65000"/>
                  <a:lumOff val="35000"/>
                </a:schemeClr>
              </a:buClr>
              <a:buFontTx/>
              <a:buBlip>
                <a:blip r:embed="rId4" r:link="rId5"/>
              </a:buBlip>
              <a:tabLst>
                <a:tab pos="342900" algn="l"/>
                <a:tab pos="742950" algn="l"/>
                <a:tab pos="1085850" algn="l"/>
              </a:tabLst>
              <a:defRPr sz="2400">
                <a:solidFill>
                  <a:srgbClr val="3A3A3A"/>
                </a:solidFill>
              </a:defRPr>
            </a:lvl1pPr>
            <a:lvl2pPr marL="457200" indent="0">
              <a:buFont typeface="Arial"/>
              <a:buChar char="•"/>
              <a:tabLst>
                <a:tab pos="628650" algn="l"/>
                <a:tab pos="1085850" algn="l"/>
              </a:tabLst>
              <a:defRPr sz="2000">
                <a:solidFill>
                  <a:srgbClr val="3A3A3A"/>
                </a:solidFill>
              </a:defRPr>
            </a:lvl2pPr>
            <a:lvl3pPr marL="857250" indent="0">
              <a:buFont typeface="Arial"/>
              <a:buChar char="•"/>
              <a:tabLst>
                <a:tab pos="1085850" algn="l"/>
              </a:tabLst>
              <a:defRPr sz="1800">
                <a:solidFill>
                  <a:srgbClr val="3A3A3A"/>
                </a:solidFill>
              </a:defRPr>
            </a:lvl3pPr>
            <a:lvl4pPr marL="1257300" indent="0">
              <a:buFont typeface="Arial"/>
              <a:buChar char="•"/>
              <a:tabLst>
                <a:tab pos="1657350" algn="l"/>
              </a:tabLst>
              <a:defRPr sz="1600">
                <a:solidFill>
                  <a:srgbClr val="3A3A3A"/>
                </a:solidFill>
              </a:defRPr>
            </a:lvl4pPr>
            <a:lvl5pPr>
              <a:tabLst>
                <a:tab pos="285750" algn="l"/>
                <a:tab pos="628650" algn="l"/>
                <a:tab pos="1143000" algn="l"/>
              </a:tabLst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 smtClean="0"/>
              <a:t>Click </a:t>
            </a:r>
            <a:r>
              <a:rPr lang="en-US" dirty="0"/>
              <a:t>to edit</a:t>
            </a:r>
            <a:r>
              <a:rPr lang="en-US" dirty="0" smtClean="0"/>
              <a:t> master </a:t>
            </a:r>
            <a:r>
              <a:rPr lang="en-US" dirty="0"/>
              <a:t>text styles</a:t>
            </a:r>
            <a:endParaRPr lang="en-US" dirty="0" smtClean="0"/>
          </a:p>
          <a:p>
            <a:pPr lvl="1"/>
            <a:r>
              <a:rPr lang="en-US" dirty="0" smtClean="0"/>
              <a:t>  Second </a:t>
            </a:r>
            <a:r>
              <a:rPr lang="en-US" dirty="0"/>
              <a:t>level</a:t>
            </a:r>
            <a:endParaRPr lang="en-US" dirty="0" smtClean="0"/>
          </a:p>
          <a:p>
            <a:pPr lvl="2"/>
            <a:r>
              <a:rPr lang="en-US" dirty="0" smtClean="0"/>
              <a:t>  Third </a:t>
            </a:r>
            <a:r>
              <a:rPr lang="en-US" dirty="0"/>
              <a:t>level</a:t>
            </a:r>
            <a:endParaRPr lang="en-US" dirty="0" smtClean="0"/>
          </a:p>
          <a:p>
            <a:pPr lvl="3"/>
            <a:r>
              <a:rPr lang="en-US" dirty="0" smtClean="0"/>
              <a:t>  Fourth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8D8F1-60BA-F942-9C8A-6F9D2A1DFA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TrissentialHeader.jpg" descr="/Users/lojeg/Desktop/Trissential Template/TrissentialHeader.jpg"/>
          <p:cNvPicPr>
            <a:picLocks noChangeAspect="1"/>
          </p:cNvPicPr>
          <p:nvPr userDrawn="1"/>
        </p:nvPicPr>
        <p:blipFill>
          <a:blip r:embed="rId2" r:link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50799" y="6608236"/>
            <a:ext cx="3208867" cy="17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" dirty="0" smtClean="0">
                <a:latin typeface="Arial"/>
              </a:rPr>
              <a:t>© 2011 </a:t>
            </a:r>
            <a:r>
              <a:rPr lang="en-US" sz="550" dirty="0" err="1" smtClean="0">
                <a:latin typeface="Arial"/>
              </a:rPr>
              <a:t>Trissential</a:t>
            </a:r>
            <a:r>
              <a:rPr lang="en-US" sz="550" dirty="0" smtClean="0">
                <a:latin typeface="Arial"/>
              </a:rPr>
              <a:t>. All Rights Reserved.</a:t>
            </a:r>
            <a:endParaRPr lang="en-US" sz="550" dirty="0">
              <a:latin typeface="Arial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6972300" y="656378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F8D8F1-60BA-F942-9C8A-6F9D2A1DFAF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Picture Placeholder 69"/>
          <p:cNvSpPr>
            <a:spLocks noGrp="1"/>
          </p:cNvSpPr>
          <p:nvPr userDrawn="1">
            <p:ph type="pic" idx="1"/>
          </p:nvPr>
        </p:nvSpPr>
        <p:spPr>
          <a:xfrm>
            <a:off x="1308100" y="2646362"/>
            <a:ext cx="6394450" cy="37925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>
              <a:buNone/>
              <a:defRPr sz="2400">
                <a:solidFill>
                  <a:srgbClr val="3A3A3A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itle 69"/>
          <p:cNvSpPr>
            <a:spLocks noGrp="1"/>
          </p:cNvSpPr>
          <p:nvPr>
            <p:ph type="title"/>
          </p:nvPr>
        </p:nvSpPr>
        <p:spPr>
          <a:xfrm>
            <a:off x="565150" y="366712"/>
            <a:ext cx="5956300" cy="731838"/>
          </a:xfrm>
          <a:prstGeom prst="rect">
            <a:avLst/>
          </a:prstGeom>
        </p:spPr>
        <p:txBody>
          <a:bodyPr/>
          <a:lstStyle>
            <a:lvl1pPr algn="l">
              <a:tabLst/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2" name="Content Placeholder 7"/>
          <p:cNvSpPr>
            <a:spLocks noGrp="1"/>
          </p:cNvSpPr>
          <p:nvPr>
            <p:ph type="body" sz="half" idx="11"/>
          </p:nvPr>
        </p:nvSpPr>
        <p:spPr>
          <a:xfrm>
            <a:off x="565150" y="1466850"/>
            <a:ext cx="6394450" cy="704850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FontTx/>
              <a:buNone/>
              <a:defRPr sz="2400">
                <a:solidFill>
                  <a:srgbClr val="3A3A3A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8D8F1-60BA-F942-9C8A-6F9D2A1DFA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TrissentialHeader.jpg" descr="/Users/lojeg/Desktop/Trissential Template/TrissentialHeader.jpg"/>
          <p:cNvPicPr>
            <a:picLocks noChangeAspect="1"/>
          </p:cNvPicPr>
          <p:nvPr userDrawn="1"/>
        </p:nvPicPr>
        <p:blipFill>
          <a:blip r:embed="rId2" r:link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50799" y="6620936"/>
            <a:ext cx="3208867" cy="17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" dirty="0" smtClean="0">
                <a:latin typeface="Arial"/>
              </a:rPr>
              <a:t>© 2011 </a:t>
            </a:r>
            <a:r>
              <a:rPr lang="en-US" sz="550" dirty="0" err="1" smtClean="0">
                <a:latin typeface="Arial"/>
              </a:rPr>
              <a:t>Trissential</a:t>
            </a:r>
            <a:r>
              <a:rPr lang="en-US" sz="550" dirty="0" smtClean="0">
                <a:latin typeface="Arial"/>
              </a:rPr>
              <a:t>. All Rights Reserved.</a:t>
            </a:r>
            <a:endParaRPr lang="en-US" sz="550" dirty="0">
              <a:latin typeface="Arial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6972300" y="657648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F8D8F1-60BA-F942-9C8A-6F9D2A1DFAF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Content Placeholder 70"/>
          <p:cNvSpPr>
            <a:spLocks noGrp="1"/>
          </p:cNvSpPr>
          <p:nvPr userDrawn="1">
            <p:ph sz="half" idx="1" hasCustomPrompt="1"/>
          </p:nvPr>
        </p:nvSpPr>
        <p:spPr>
          <a:xfrm>
            <a:off x="565150" y="1485373"/>
            <a:ext cx="3930650" cy="4807477"/>
          </a:xfrm>
          <a:prstGeom prst="rect">
            <a:avLst/>
          </a:prstGeom>
        </p:spPr>
        <p:txBody>
          <a:bodyPr/>
          <a:lstStyle>
            <a:lvl1pPr>
              <a:buClr>
                <a:schemeClr val="tx1">
                  <a:lumMod val="50000"/>
                  <a:lumOff val="50000"/>
                </a:schemeClr>
              </a:buClr>
              <a:buFontTx/>
              <a:buBlip>
                <a:blip r:embed="rId4" r:link="rId5"/>
              </a:buBlip>
              <a:defRPr sz="2400" baseline="0">
                <a:solidFill>
                  <a:srgbClr val="3A3A3A"/>
                </a:solidFill>
              </a:defRPr>
            </a:lvl1pPr>
            <a:lvl2pPr>
              <a:buFont typeface="Arial" pitchFamily="34" charset="0"/>
              <a:buChar char="•"/>
              <a:defRPr sz="2000" baseline="0">
                <a:solidFill>
                  <a:srgbClr val="3A3A3A"/>
                </a:solidFill>
              </a:defRPr>
            </a:lvl2pPr>
            <a:lvl3pPr>
              <a:buFont typeface="Arial" pitchFamily="34" charset="0"/>
              <a:buChar char="•"/>
              <a:defRPr sz="1800" baseline="0">
                <a:solidFill>
                  <a:srgbClr val="3A3A3A"/>
                </a:solidFill>
              </a:defRPr>
            </a:lvl3pPr>
            <a:lvl4pPr>
              <a:buFont typeface="Arial" pitchFamily="34" charset="0"/>
              <a:buChar char="•"/>
              <a:defRPr sz="1600" baseline="0">
                <a:solidFill>
                  <a:srgbClr val="3A3A3A"/>
                </a:solidFill>
              </a:defRPr>
            </a:lvl4pPr>
          </a:lstStyle>
          <a:p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9" name="Content Placeholder 71"/>
          <p:cNvSpPr>
            <a:spLocks noGrp="1"/>
          </p:cNvSpPr>
          <p:nvPr userDrawn="1">
            <p:ph sz="half" idx="2" hasCustomPrompt="1"/>
          </p:nvPr>
        </p:nvSpPr>
        <p:spPr>
          <a:xfrm>
            <a:off x="4648200" y="1485373"/>
            <a:ext cx="3924300" cy="4807477"/>
          </a:xfrm>
          <a:prstGeom prst="rect">
            <a:avLst/>
          </a:prstGeom>
        </p:spPr>
        <p:txBody>
          <a:bodyPr/>
          <a:lstStyle>
            <a:lvl1pPr>
              <a:buClr>
                <a:schemeClr val="tx1">
                  <a:lumMod val="50000"/>
                  <a:lumOff val="50000"/>
                </a:schemeClr>
              </a:buClr>
              <a:buFontTx/>
              <a:buBlip>
                <a:blip r:embed="rId4" r:link="rId5"/>
              </a:buBlip>
              <a:defRPr sz="2400">
                <a:solidFill>
                  <a:srgbClr val="3A3A3A"/>
                </a:solidFill>
              </a:defRPr>
            </a:lvl1pPr>
            <a:lvl2pPr>
              <a:buFont typeface="Arial" pitchFamily="34" charset="0"/>
              <a:buChar char="•"/>
              <a:defRPr sz="2000">
                <a:solidFill>
                  <a:srgbClr val="3A3A3A"/>
                </a:solidFill>
              </a:defRPr>
            </a:lvl2pPr>
            <a:lvl3pPr>
              <a:buFont typeface="Arial" pitchFamily="34" charset="0"/>
              <a:buChar char="•"/>
              <a:defRPr sz="1800">
                <a:solidFill>
                  <a:srgbClr val="3A3A3A"/>
                </a:solidFill>
              </a:defRPr>
            </a:lvl3pPr>
            <a:lvl4pPr>
              <a:buFont typeface="Arial" pitchFamily="34" charset="0"/>
              <a:buChar char="•"/>
              <a:defRPr sz="1600">
                <a:solidFill>
                  <a:srgbClr val="3A3A3A"/>
                </a:solidFill>
              </a:defRPr>
            </a:lvl4pPr>
          </a:lstStyle>
          <a:p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endParaRPr lang="en-US" dirty="0"/>
          </a:p>
        </p:txBody>
      </p:sp>
      <p:sp>
        <p:nvSpPr>
          <p:cNvPr id="10" name="Title 69"/>
          <p:cNvSpPr>
            <a:spLocks noGrp="1"/>
          </p:cNvSpPr>
          <p:nvPr>
            <p:ph type="title"/>
          </p:nvPr>
        </p:nvSpPr>
        <p:spPr>
          <a:xfrm>
            <a:off x="565150" y="366712"/>
            <a:ext cx="5956300" cy="731838"/>
          </a:xfrm>
          <a:prstGeom prst="rect">
            <a:avLst/>
          </a:prstGeom>
        </p:spPr>
        <p:txBody>
          <a:bodyPr/>
          <a:lstStyle>
            <a:lvl1pPr algn="l">
              <a:tabLst/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rissentialInside_red.jpg" descr="/Users/lojeg/Desktop/Trissential Template/TrissentialInside_red.jpg"/>
          <p:cNvPicPr>
            <a:picLocks noChangeAspect="1"/>
          </p:cNvPicPr>
          <p:nvPr userDrawn="1"/>
        </p:nvPicPr>
        <p:blipFill>
          <a:blip r:embed="rId2" r:link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50799" y="6620936"/>
            <a:ext cx="3208867" cy="17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" dirty="0" smtClean="0">
                <a:latin typeface="Arial"/>
              </a:rPr>
              <a:t>© 2011 </a:t>
            </a:r>
            <a:r>
              <a:rPr lang="en-US" sz="550" dirty="0" err="1" smtClean="0">
                <a:latin typeface="Arial"/>
              </a:rPr>
              <a:t>Trissential</a:t>
            </a:r>
            <a:r>
              <a:rPr lang="en-US" sz="550" dirty="0" smtClean="0">
                <a:latin typeface="Arial"/>
              </a:rPr>
              <a:t>. All Rights Reserved.</a:t>
            </a:r>
            <a:endParaRPr lang="en-US" sz="550" dirty="0">
              <a:latin typeface="Arial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2300" y="657648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F8D8F1-60BA-F942-9C8A-6F9D2A1DFA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rissentialInside_orange.jpg" descr="/Users/lojeg/Desktop/Trissential Template/TrissentialInside_orange.jpg"/>
          <p:cNvPicPr>
            <a:picLocks noChangeAspect="1"/>
          </p:cNvPicPr>
          <p:nvPr userDrawn="1"/>
        </p:nvPicPr>
        <p:blipFill>
          <a:blip r:embed="rId2" r:link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50799" y="6620936"/>
            <a:ext cx="3208867" cy="17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" dirty="0" smtClean="0">
                <a:latin typeface="Arial"/>
              </a:rPr>
              <a:t>© 2011 </a:t>
            </a:r>
            <a:r>
              <a:rPr lang="en-US" sz="550" dirty="0" err="1" smtClean="0">
                <a:latin typeface="Arial"/>
              </a:rPr>
              <a:t>Trissential</a:t>
            </a:r>
            <a:r>
              <a:rPr lang="en-US" sz="550" dirty="0" smtClean="0">
                <a:latin typeface="Arial"/>
              </a:rPr>
              <a:t>. All Rights Reserved.</a:t>
            </a:r>
            <a:endParaRPr lang="en-US" sz="550" dirty="0">
              <a:latin typeface="Arial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2300" y="657648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F8D8F1-60BA-F942-9C8A-6F9D2A1DFA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4508501" y="2806700"/>
            <a:ext cx="4102100" cy="33855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Section Headline One or Two Lines</a:t>
            </a:r>
            <a:endParaRPr lang="en-US" b="1" baseline="30000" dirty="0" smtClean="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rissentialInside_blue.jpg" descr="/Users/lojeg/Desktop/Trissential Template/TrissentialInside_blue.jpg"/>
          <p:cNvPicPr>
            <a:picLocks noChangeAspect="1"/>
          </p:cNvPicPr>
          <p:nvPr userDrawn="1"/>
        </p:nvPicPr>
        <p:blipFill>
          <a:blip r:embed="rId2" r:link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0799" y="6620936"/>
            <a:ext cx="3208867" cy="17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" dirty="0" smtClean="0">
                <a:latin typeface="Arial"/>
              </a:rPr>
              <a:t>© 2011 </a:t>
            </a:r>
            <a:r>
              <a:rPr lang="en-US" sz="550" dirty="0" err="1" smtClean="0">
                <a:latin typeface="Arial"/>
              </a:rPr>
              <a:t>Trissential</a:t>
            </a:r>
            <a:r>
              <a:rPr lang="en-US" sz="550" dirty="0" smtClean="0">
                <a:latin typeface="Arial"/>
              </a:rPr>
              <a:t>. All Rights Reserved.</a:t>
            </a:r>
            <a:endParaRPr lang="en-US" sz="550" dirty="0">
              <a:latin typeface="Arial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2300" y="657648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F8D8F1-60BA-F942-9C8A-6F9D2A1DFA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rissentialInside_grn.jpg" descr="/Users/lojeg/Desktop/Trissential Template/TrissentialInside_grn.jpg"/>
          <p:cNvPicPr>
            <a:picLocks noChangeAspect="1"/>
          </p:cNvPicPr>
          <p:nvPr userDrawn="1"/>
        </p:nvPicPr>
        <p:blipFill>
          <a:blip r:embed="rId2" r:link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50799" y="6620936"/>
            <a:ext cx="3208867" cy="17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" dirty="0" smtClean="0">
                <a:latin typeface="Arial"/>
              </a:rPr>
              <a:t>© 2011 </a:t>
            </a:r>
            <a:r>
              <a:rPr lang="en-US" sz="550" dirty="0" err="1" smtClean="0">
                <a:latin typeface="Arial"/>
              </a:rPr>
              <a:t>Trissential</a:t>
            </a:r>
            <a:r>
              <a:rPr lang="en-US" sz="550" dirty="0" smtClean="0">
                <a:latin typeface="Arial"/>
              </a:rPr>
              <a:t>. All Rights Reserved.</a:t>
            </a:r>
            <a:endParaRPr lang="en-US" sz="550" dirty="0">
              <a:latin typeface="Arial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2300" y="657648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F8D8F1-60BA-F942-9C8A-6F9D2A1DFA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4508501" y="2806700"/>
            <a:ext cx="4102100" cy="33855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endParaRPr lang="en-US" b="1" baseline="30000" dirty="0" smtClean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660901" y="2959100"/>
            <a:ext cx="4102100" cy="33855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endParaRPr lang="en-US" b="1" baseline="30000" dirty="0" smtClean="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50799" y="6620936"/>
            <a:ext cx="3208867" cy="17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" dirty="0" smtClean="0">
                <a:latin typeface="Arial"/>
              </a:rPr>
              <a:t>© 2011 </a:t>
            </a:r>
            <a:r>
              <a:rPr lang="en-US" sz="550" dirty="0" err="1" smtClean="0">
                <a:latin typeface="Arial"/>
              </a:rPr>
              <a:t>Trissential</a:t>
            </a:r>
            <a:r>
              <a:rPr lang="en-US" sz="550" dirty="0" smtClean="0">
                <a:latin typeface="Arial"/>
              </a:rPr>
              <a:t>. All Rights Reserved.</a:t>
            </a:r>
            <a:endParaRPr lang="en-US" sz="550" dirty="0">
              <a:latin typeface="Arial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2300" y="657648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F8D8F1-60BA-F942-9C8A-6F9D2A1DFA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4508501" y="2806700"/>
            <a:ext cx="4102100" cy="33855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endParaRPr lang="en-US" b="1" baseline="30000" dirty="0" smtClean="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rissentialClosing.jpg" descr="/Users/lojeg/Desktop/Trissential Template/TrissentialClosing.jpg"/>
          <p:cNvPicPr>
            <a:picLocks noChangeAspect="1"/>
          </p:cNvPicPr>
          <p:nvPr userDrawn="1"/>
        </p:nvPicPr>
        <p:blipFill>
          <a:blip r:embed="rId2" r:link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50799" y="6620936"/>
            <a:ext cx="3208867" cy="17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" dirty="0" smtClean="0">
                <a:latin typeface="Arial"/>
              </a:rPr>
              <a:t>© 2011 </a:t>
            </a:r>
            <a:r>
              <a:rPr lang="en-US" sz="550" dirty="0" err="1" smtClean="0">
                <a:latin typeface="Arial"/>
              </a:rPr>
              <a:t>Trissential</a:t>
            </a:r>
            <a:r>
              <a:rPr lang="en-US" sz="550" dirty="0" smtClean="0">
                <a:latin typeface="Arial"/>
              </a:rPr>
              <a:t>. All Rights Reserved.</a:t>
            </a:r>
            <a:endParaRPr lang="en-US" sz="550" dirty="0">
              <a:latin typeface="Arial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2300" y="657648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F8D8F1-60BA-F942-9C8A-6F9D2A1DFA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file://localhost/Users/lojeg/Desktop/Trissential%20Template/TrissentialTitle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rissentialTitle.jpg" descr="/Users/lojeg/Desktop/Trissential Template/TrissentialTitle.jpg"/>
          <p:cNvPicPr>
            <a:picLocks noChangeAspect="1"/>
          </p:cNvPicPr>
          <p:nvPr/>
        </p:nvPicPr>
        <p:blipFill>
          <a:blip r:embed="rId11" r:link="rId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799" y="6620936"/>
            <a:ext cx="3208867" cy="17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" dirty="0" smtClean="0">
                <a:latin typeface="Arial"/>
              </a:rPr>
              <a:t>© 2011 </a:t>
            </a:r>
            <a:r>
              <a:rPr lang="en-US" sz="550" dirty="0" err="1" smtClean="0">
                <a:latin typeface="Arial"/>
              </a:rPr>
              <a:t>Trissential</a:t>
            </a:r>
            <a:r>
              <a:rPr lang="en-US" sz="550" dirty="0" smtClean="0">
                <a:latin typeface="Arial"/>
              </a:rPr>
              <a:t>. All Rights Reserved.</a:t>
            </a:r>
            <a:endParaRPr lang="en-US" sz="550" dirty="0">
              <a:latin typeface="Arial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2300" y="657648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F8D8F1-60BA-F942-9C8A-6F9D2A1DFA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6" r:id="rId2"/>
    <p:sldLayoutId id="2147483657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lfinley@trissential.com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issential.com/" TargetMode="External"/><Relationship Id="rId2" Type="http://schemas.openxmlformats.org/officeDocument/2006/relationships/hyperlink" Target="http://www.trissential.com/pages/speaking.html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F8D8F1-60BA-F942-9C8A-6F9D2A1DFAF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1164" y="1842655"/>
            <a:ext cx="8302331" cy="457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Twin Cities </a:t>
            </a:r>
          </a:p>
          <a:p>
            <a:pPr algn="r"/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Business Architecture </a:t>
            </a:r>
          </a:p>
          <a:p>
            <a:pPr algn="r"/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Forum</a:t>
            </a:r>
            <a:r>
              <a:rPr lang="en-US" b="1" baseline="30000" dirty="0" smtClean="0">
                <a:latin typeface="Arial"/>
                <a:cs typeface="Arial"/>
              </a:rPr>
              <a:t/>
            </a:r>
            <a:br>
              <a:rPr lang="en-US" b="1" baseline="30000" dirty="0" smtClean="0">
                <a:latin typeface="Arial"/>
                <a:cs typeface="Arial"/>
              </a:rPr>
            </a:br>
            <a:endParaRPr lang="en-US" b="1" baseline="30000" dirty="0" smtClean="0">
              <a:latin typeface="Arial"/>
              <a:cs typeface="Arial"/>
            </a:endParaRPr>
          </a:p>
          <a:p>
            <a:pPr algn="r">
              <a:spcAft>
                <a:spcPts val="600"/>
              </a:spcAft>
            </a:pPr>
            <a:r>
              <a:rPr lang="en-US" sz="3200" dirty="0" smtClean="0">
                <a:solidFill>
                  <a:srgbClr val="3A3B13"/>
                </a:solidFill>
                <a:latin typeface="Calibri" pitchFamily="34" charset="0"/>
                <a:cs typeface="Arial"/>
              </a:rPr>
              <a:t>Welcome</a:t>
            </a:r>
            <a:r>
              <a:rPr lang="en-US" sz="2400" dirty="0" smtClean="0">
                <a:latin typeface="Calibri" pitchFamily="34" charset="0"/>
              </a:rPr>
              <a:t> </a:t>
            </a:r>
          </a:p>
          <a:p>
            <a:pPr algn="r"/>
            <a:r>
              <a:rPr lang="en-US" sz="3600" b="1" i="1" dirty="0" smtClean="0">
                <a:solidFill>
                  <a:schemeClr val="bg1"/>
                </a:solidFill>
                <a:latin typeface="Calibri" pitchFamily="34" charset="0"/>
              </a:rPr>
              <a:t>Business Architecture   </a:t>
            </a:r>
            <a:endParaRPr lang="en-US" sz="3600" b="1" i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r"/>
            <a:r>
              <a:rPr lang="en-US" sz="3600" b="1" i="1" dirty="0" smtClean="0">
                <a:solidFill>
                  <a:schemeClr val="bg1"/>
                </a:solidFill>
                <a:latin typeface="Calibri" pitchFamily="34" charset="0"/>
              </a:rPr>
              <a:t>Cost of Capabilities</a:t>
            </a:r>
            <a:endParaRPr lang="en-US" sz="3600" b="1" i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r"/>
            <a:endParaRPr lang="en-US" sz="2800" b="1" i="1" dirty="0" smtClean="0">
              <a:solidFill>
                <a:schemeClr val="bg1"/>
              </a:solidFill>
            </a:endParaRPr>
          </a:p>
          <a:p>
            <a:pPr algn="r"/>
            <a:r>
              <a:rPr lang="en-US" sz="2000" b="1" dirty="0" smtClean="0">
                <a:solidFill>
                  <a:schemeClr val="bg1"/>
                </a:solidFill>
              </a:rPr>
              <a:t>Hosted by: Thrivent Financial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r"/>
            <a:endParaRPr lang="en-US" b="1" baseline="300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r">
              <a:spcAft>
                <a:spcPts val="600"/>
              </a:spcAft>
            </a:pPr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5.21.2013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F8D8F1-60BA-F942-9C8A-6F9D2A1DFAF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76832" y="2476500"/>
            <a:ext cx="5533769" cy="33855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>
              <a:spcAft>
                <a:spcPts val="600"/>
              </a:spcAft>
            </a:pPr>
            <a:endParaRPr lang="en-US" sz="1600" b="1" spc="3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r">
              <a:spcAft>
                <a:spcPts val="600"/>
              </a:spcAft>
            </a:pPr>
            <a:r>
              <a:rPr lang="en-US" sz="1600" b="1" spc="300" dirty="0" smtClean="0">
                <a:solidFill>
                  <a:schemeClr val="bg1"/>
                </a:solidFill>
                <a:latin typeface="Arial"/>
                <a:cs typeface="Arial"/>
              </a:rPr>
              <a:t>Linda Finley</a:t>
            </a:r>
          </a:p>
          <a:p>
            <a:pPr algn="r">
              <a:spcAft>
                <a:spcPts val="600"/>
              </a:spcAft>
            </a:pPr>
            <a:r>
              <a:rPr lang="en-US" sz="1600" b="1" spc="300" dirty="0" smtClean="0">
                <a:solidFill>
                  <a:schemeClr val="bg1"/>
                </a:solidFill>
                <a:latin typeface="Arial"/>
                <a:cs typeface="Arial"/>
              </a:rPr>
              <a:t>Vice President</a:t>
            </a:r>
          </a:p>
          <a:p>
            <a:pPr algn="r">
              <a:spcAft>
                <a:spcPts val="600"/>
              </a:spcAft>
            </a:pPr>
            <a:r>
              <a:rPr lang="en-US" sz="1600" b="1" spc="300" dirty="0" smtClean="0">
                <a:solidFill>
                  <a:schemeClr val="bg1"/>
                </a:solidFill>
                <a:latin typeface="Arial"/>
                <a:cs typeface="Arial"/>
              </a:rPr>
              <a:t>Strategy and Architecture Lead</a:t>
            </a:r>
          </a:p>
          <a:p>
            <a:pPr algn="r">
              <a:spcAft>
                <a:spcPts val="600"/>
              </a:spcAft>
            </a:pPr>
            <a:r>
              <a:rPr lang="en-US" sz="1600" dirty="0" smtClean="0">
                <a:solidFill>
                  <a:schemeClr val="bg1"/>
                </a:solidFill>
                <a:cs typeface="Arial"/>
                <a:hlinkClick r:id="rId2"/>
              </a:rPr>
              <a:t>lfinley@trissential.com</a:t>
            </a:r>
            <a:endParaRPr lang="en-US" sz="1600" dirty="0" smtClean="0">
              <a:solidFill>
                <a:schemeClr val="bg1"/>
              </a:solidFill>
              <a:cs typeface="Arial"/>
            </a:endParaRPr>
          </a:p>
          <a:p>
            <a:pPr algn="r">
              <a:spcAft>
                <a:spcPts val="600"/>
              </a:spcAft>
            </a:pPr>
            <a:endParaRPr lang="en-US" sz="16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r">
              <a:spcAft>
                <a:spcPts val="600"/>
              </a:spcAft>
            </a:pPr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952.595.7970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8D8F1-60BA-F942-9C8A-6F9D2A1DFAF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0575" y="214046"/>
            <a:ext cx="5956300" cy="731838"/>
          </a:xfrm>
        </p:spPr>
        <p:txBody>
          <a:bodyPr/>
          <a:lstStyle/>
          <a:p>
            <a:r>
              <a:rPr lang="en-US" dirty="0" smtClean="0"/>
              <a:t>Sponsor Members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211673"/>
            <a:ext cx="8020050" cy="5135563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/>
              <a:t>Thanks to </a:t>
            </a:r>
          </a:p>
          <a:p>
            <a:pPr algn="ctr">
              <a:buNone/>
            </a:pPr>
            <a:r>
              <a:rPr lang="en-US" b="1" dirty="0" smtClean="0"/>
              <a:t>Thrivent Financial</a:t>
            </a:r>
          </a:p>
          <a:p>
            <a:pPr algn="ctr">
              <a:buNone/>
            </a:pPr>
            <a:r>
              <a:rPr lang="en-US" b="1" dirty="0" smtClean="0"/>
              <a:t>for hosting our May TCBAF Meeting!</a:t>
            </a:r>
          </a:p>
          <a:p>
            <a:pPr algn="ctr">
              <a:buNone/>
            </a:pPr>
            <a:r>
              <a:rPr lang="en-US" b="1" dirty="0" smtClean="0"/>
              <a:t> </a:t>
            </a:r>
          </a:p>
          <a:p>
            <a:pPr marL="342900" lvl="1" indent="-342900">
              <a:buClr>
                <a:schemeClr val="tx1">
                  <a:lumMod val="65000"/>
                  <a:lumOff val="35000"/>
                </a:schemeClr>
              </a:buClr>
              <a:buNone/>
              <a:tabLst>
                <a:tab pos="342900" algn="l"/>
                <a:tab pos="742950" algn="l"/>
                <a:tab pos="1085850" algn="l"/>
              </a:tabLst>
            </a:pPr>
            <a:r>
              <a:rPr lang="en-US" b="1" dirty="0" smtClean="0"/>
              <a:t>Thanks Sponsors! </a:t>
            </a:r>
          </a:p>
          <a:p>
            <a:r>
              <a:rPr lang="en-US" dirty="0" smtClean="0"/>
              <a:t>Cargill</a:t>
            </a:r>
          </a:p>
          <a:p>
            <a:r>
              <a:rPr lang="en-US" dirty="0" smtClean="0"/>
              <a:t>Express Scripts</a:t>
            </a:r>
          </a:p>
          <a:p>
            <a:r>
              <a:rPr lang="en-US" dirty="0" smtClean="0"/>
              <a:t>Metropolitan State University/Advance IT Minnesota</a:t>
            </a:r>
          </a:p>
          <a:p>
            <a:r>
              <a:rPr lang="en-US" dirty="0" smtClean="0"/>
              <a:t>State of Minnesota MN.IT</a:t>
            </a:r>
          </a:p>
          <a:p>
            <a:r>
              <a:rPr lang="en-US" dirty="0" smtClean="0"/>
              <a:t>Target</a:t>
            </a:r>
          </a:p>
          <a:p>
            <a:r>
              <a:rPr lang="en-US" dirty="0" smtClean="0"/>
              <a:t>Thrivent Financial for Lutherans</a:t>
            </a:r>
          </a:p>
          <a:p>
            <a:r>
              <a:rPr lang="en-US" dirty="0" smtClean="0"/>
              <a:t>Trissential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8D8F1-60BA-F942-9C8A-6F9D2A1DFAF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sz="half" idx="11"/>
          </p:nvPr>
        </p:nvSpPr>
        <p:spPr bwMode="auto">
          <a:xfrm>
            <a:off x="358816" y="1391895"/>
            <a:ext cx="8507392" cy="488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4:00	Networking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4:30	Opening – Linda Finley</a:t>
            </a:r>
          </a:p>
          <a:p>
            <a:pPr marL="914400" marR="0" lvl="0" indent="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Business Update: Creation of TCBAF Advisory Board</a:t>
            </a:r>
          </a:p>
          <a:p>
            <a:pPr marL="914400" marR="0" lvl="0" indent="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BIZBOK 3.1 Release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update</a:t>
            </a:r>
          </a:p>
          <a:p>
            <a:pPr marL="914400" marR="0" lvl="0" indent="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en-US" sz="2000" b="1" baseline="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BACP</a:t>
            </a: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Session update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</a:rPr>
              <a:t>4:45 	</a:t>
            </a:r>
            <a:r>
              <a:rPr lang="en-US" sz="2400" b="1" dirty="0" smtClean="0">
                <a:latin typeface="Calibri" pitchFamily="34" charset="0"/>
              </a:rPr>
              <a:t>Thrivent Financial Welcome &amp; Overview 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b="1" dirty="0" smtClean="0">
                <a:latin typeface="Calibri" pitchFamily="34" charset="0"/>
              </a:rPr>
              <a:t>…..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dirty="0" smtClean="0">
                <a:latin typeface="Calibri" pitchFamily="34" charset="0"/>
              </a:rPr>
              <a:t>Q&amp;A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0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18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i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Jeff Scott will be speaking at our next meeting --  July 16</a:t>
            </a:r>
            <a:r>
              <a:rPr lang="en-US" i="1" baseline="30000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th</a:t>
            </a:r>
            <a:r>
              <a:rPr lang="en-US" i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2013 </a:t>
            </a:r>
            <a:endParaRPr kumimoji="0" lang="en-US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8D8F1-60BA-F942-9C8A-6F9D2A1DFAF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8462" y="173620"/>
            <a:ext cx="5956300" cy="731838"/>
          </a:xfrm>
        </p:spPr>
        <p:txBody>
          <a:bodyPr/>
          <a:lstStyle/>
          <a:p>
            <a:r>
              <a:rPr lang="en-US" dirty="0" smtClean="0"/>
              <a:t>Why we’re here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96562" y="1243897"/>
            <a:ext cx="8513806" cy="51355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1" dirty="0" smtClean="0"/>
              <a:t>Charter </a:t>
            </a:r>
          </a:p>
          <a:p>
            <a:pPr marL="0" indent="0">
              <a:buNone/>
            </a:pPr>
            <a:r>
              <a:rPr lang="en-US" sz="2000" dirty="0" smtClean="0"/>
              <a:t>Create a Minnesota-based organization dedicated to the understanding and advancement of the role and professional practice of </a:t>
            </a:r>
            <a:r>
              <a:rPr lang="en-US" sz="2000" b="1" dirty="0" smtClean="0"/>
              <a:t>Business Architecture </a:t>
            </a:r>
            <a:r>
              <a:rPr lang="en-US" sz="2000" dirty="0" smtClean="0"/>
              <a:t>to promote common definition and standards, share ideas, and connect like-minded professionals and networking through meetings, activities, presentations and educational development at the local level.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sz="2000" b="1" dirty="0" smtClean="0"/>
              <a:t>Mission</a:t>
            </a:r>
          </a:p>
          <a:p>
            <a:pPr marL="0" indent="0">
              <a:buNone/>
            </a:pPr>
            <a:r>
              <a:rPr lang="en-US" sz="2000" dirty="0" smtClean="0"/>
              <a:t>The Twin Cities Business Architecture Forum is an association of local </a:t>
            </a:r>
            <a:r>
              <a:rPr lang="en-US" sz="2000" b="1" dirty="0" smtClean="0"/>
              <a:t>Business Architecture </a:t>
            </a:r>
            <a:r>
              <a:rPr lang="en-US" sz="2000" dirty="0" smtClean="0"/>
              <a:t>professionals dedicated to understanding, documenting and implementing improvements for </a:t>
            </a:r>
            <a:r>
              <a:rPr lang="en-US" sz="2000" b="1" dirty="0" smtClean="0"/>
              <a:t>Business Architecture </a:t>
            </a:r>
            <a:r>
              <a:rPr lang="en-US" sz="2000" dirty="0" smtClean="0"/>
              <a:t>in all forms.  We explore the risks and benefits of key frameworks and standards, learn from and share with each other and support the practice of </a:t>
            </a:r>
            <a:r>
              <a:rPr lang="en-US" sz="2000" b="1" dirty="0" smtClean="0"/>
              <a:t>Business Architecture </a:t>
            </a:r>
            <a:r>
              <a:rPr lang="en-US" sz="2000" dirty="0" smtClean="0"/>
              <a:t>in the Twin Cities and surrounding area.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8D8F1-60BA-F942-9C8A-6F9D2A1DFAF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 Board of Directors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Increased communication and coordination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Ability to plan and execute 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Sponsor </a:t>
            </a:r>
            <a:r>
              <a:rPr lang="en-US" dirty="0" smtClean="0"/>
              <a:t>membership model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Continuity and </a:t>
            </a:r>
            <a:r>
              <a:rPr lang="en-US" dirty="0" smtClean="0"/>
              <a:t>committed </a:t>
            </a:r>
            <a:r>
              <a:rPr lang="en-US" dirty="0" smtClean="0"/>
              <a:t>support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Management planning and growth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Professional community maturity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Access to </a:t>
            </a:r>
            <a:r>
              <a:rPr lang="en-US" dirty="0" smtClean="0"/>
              <a:t>leadership opportunities </a:t>
            </a:r>
            <a:r>
              <a:rPr lang="en-US" dirty="0" smtClean="0"/>
              <a:t>for non-sponsor members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8D8F1-60BA-F942-9C8A-6F9D2A1DFAF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 Structure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60947" y="1275347"/>
          <a:ext cx="8383761" cy="3403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1243"/>
                <a:gridCol w="2583817"/>
                <a:gridCol w="3478701"/>
              </a:tblGrid>
              <a:tr h="57751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Membership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Representation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Method</a:t>
                      </a:r>
                      <a:endParaRPr lang="en-US" sz="1600" dirty="0"/>
                    </a:p>
                  </a:txBody>
                  <a:tcPr/>
                </a:tc>
              </a:tr>
              <a:tr h="3609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Chair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One seat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Elected by </a:t>
                      </a:r>
                      <a:r>
                        <a:rPr lang="en-US" sz="1600" dirty="0" smtClean="0"/>
                        <a:t>Board</a:t>
                      </a:r>
                      <a:endParaRPr lang="en-US" sz="1600" dirty="0"/>
                    </a:p>
                  </a:txBody>
                  <a:tcPr/>
                </a:tc>
              </a:tr>
              <a:tr h="57751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Sponsor Companies: </a:t>
                      </a:r>
                    </a:p>
                    <a:p>
                      <a:pPr marL="228600" indent="-228600">
                        <a:buFont typeface="Wingdings" pitchFamily="2" charset="2"/>
                        <a:buChar char="§"/>
                      </a:pPr>
                      <a:r>
                        <a:rPr lang="en-US" sz="1600" dirty="0" smtClean="0"/>
                        <a:t>Target</a:t>
                      </a:r>
                    </a:p>
                    <a:p>
                      <a:pPr marL="228600" indent="-228600">
                        <a:buFont typeface="Wingdings" pitchFamily="2" charset="2"/>
                        <a:buChar char="§"/>
                      </a:pPr>
                      <a:r>
                        <a:rPr lang="en-US" sz="1600" dirty="0" smtClean="0"/>
                        <a:t>Thrivent</a:t>
                      </a:r>
                    </a:p>
                    <a:p>
                      <a:pPr marL="228600" indent="-228600">
                        <a:buFont typeface="Wingdings" pitchFamily="2" charset="2"/>
                        <a:buChar char="§"/>
                      </a:pPr>
                      <a:r>
                        <a:rPr lang="en-US" sz="1600" dirty="0" smtClean="0"/>
                        <a:t>Express</a:t>
                      </a:r>
                      <a:r>
                        <a:rPr lang="en-US" sz="1600" baseline="0" dirty="0" smtClean="0"/>
                        <a:t> Scripts</a:t>
                      </a:r>
                    </a:p>
                    <a:p>
                      <a:pPr marL="228600" indent="-228600">
                        <a:buFont typeface="Wingdings" pitchFamily="2" charset="2"/>
                        <a:buChar char="§"/>
                      </a:pPr>
                      <a:r>
                        <a:rPr lang="en-US" sz="1600" baseline="0" dirty="0" smtClean="0"/>
                        <a:t>Cargill</a:t>
                      </a:r>
                    </a:p>
                    <a:p>
                      <a:pPr marL="228600" indent="-228600">
                        <a:buFont typeface="Wingdings" pitchFamily="2" charset="2"/>
                        <a:buChar char="§"/>
                      </a:pPr>
                      <a:r>
                        <a:rPr lang="en-US" sz="1600" dirty="0" smtClean="0"/>
                        <a:t>Metropolitan</a:t>
                      </a:r>
                      <a:r>
                        <a:rPr lang="en-US" sz="1600" baseline="0" dirty="0" smtClean="0"/>
                        <a:t> State U</a:t>
                      </a:r>
                    </a:p>
                    <a:p>
                      <a:pPr marL="228600" indent="-228600">
                        <a:buFont typeface="Wingdings" pitchFamily="2" charset="2"/>
                        <a:buChar char="§"/>
                      </a:pPr>
                      <a:r>
                        <a:rPr lang="en-US" sz="1600" baseline="0" dirty="0" smtClean="0"/>
                        <a:t>Trissential</a:t>
                      </a:r>
                      <a:endParaRPr lang="en-US" sz="1600" dirty="0" smtClean="0"/>
                    </a:p>
                    <a:p>
                      <a:pPr marL="228600" indent="-228600">
                        <a:buFont typeface="Wingdings" pitchFamily="2" charset="2"/>
                        <a:buChar char="§"/>
                      </a:pPr>
                      <a:r>
                        <a:rPr lang="en-US" sz="1600" dirty="0" smtClean="0"/>
                        <a:t>MN.IT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One seat per member</a:t>
                      </a:r>
                    </a:p>
                    <a:p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Appointed by Sponsor Member</a:t>
                      </a:r>
                      <a:endParaRPr lang="en-US" sz="1600" dirty="0"/>
                    </a:p>
                  </a:txBody>
                  <a:tcPr/>
                </a:tc>
              </a:tr>
              <a:tr h="42271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Community-at-Large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Three seats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Elected by Community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0947" y="5293895"/>
            <a:ext cx="8470232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buFont typeface="Wingdings" pitchFamily="2" charset="2"/>
              <a:buChar char="§"/>
            </a:pPr>
            <a:r>
              <a:rPr lang="en-US" sz="1600" dirty="0" smtClean="0"/>
              <a:t>Minimum of 9, maximum of 11 Board members</a:t>
            </a:r>
            <a:endParaRPr lang="en-US" sz="1600" dirty="0" smtClean="0"/>
          </a:p>
          <a:p>
            <a:pPr marL="228600" indent="-228600">
              <a:buFont typeface="Wingdings" pitchFamily="2" charset="2"/>
              <a:buChar char="§"/>
            </a:pPr>
            <a:r>
              <a:rPr lang="en-US" sz="1600" dirty="0" smtClean="0"/>
              <a:t>Three </a:t>
            </a:r>
            <a:r>
              <a:rPr lang="en-US" sz="1600" dirty="0" smtClean="0"/>
              <a:t>year </a:t>
            </a:r>
            <a:r>
              <a:rPr lang="en-US" sz="1600" dirty="0" smtClean="0"/>
              <a:t>renewable term</a:t>
            </a:r>
            <a:endParaRPr lang="en-US" sz="1600" dirty="0" smtClean="0"/>
          </a:p>
          <a:p>
            <a:pPr marL="228600" indent="-228600">
              <a:buFont typeface="Wingdings" pitchFamily="2" charset="2"/>
              <a:buChar char="§"/>
            </a:pPr>
            <a:r>
              <a:rPr lang="en-US" sz="1600" dirty="0" smtClean="0"/>
              <a:t>Voluntary (non-compensated</a:t>
            </a:r>
            <a:r>
              <a:rPr lang="en-US" sz="1600" dirty="0" smtClean="0"/>
              <a:t>)</a:t>
            </a:r>
            <a:endParaRPr lang="en-US" sz="160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8D8F1-60BA-F942-9C8A-6F9D2A1DFAF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1"/>
          </p:nvPr>
        </p:nvSpPr>
        <p:spPr>
          <a:xfrm>
            <a:off x="565150" y="1466850"/>
            <a:ext cx="8241966" cy="70485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000" dirty="0" smtClean="0"/>
              <a:t>Briefing at May 21 TCBAF Meeting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Refine Board formation materials, Q and A, etc. 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At </a:t>
            </a:r>
            <a:r>
              <a:rPr lang="en-US" sz="2000" dirty="0" smtClean="0"/>
              <a:t>July 16 TCBAF Meeting 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/>
              <a:t>Sponsor members select board </a:t>
            </a:r>
            <a:r>
              <a:rPr lang="en-US" sz="2000" dirty="0" smtClean="0"/>
              <a:t>representatives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/>
              <a:t>Nominations presented at July 16 TCBAF meeting </a:t>
            </a:r>
            <a:endParaRPr lang="en-US" sz="2000" dirty="0" smtClean="0"/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/>
              <a:t>Community election for at-large representatives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First Board meeting scheduled within 2 weeks after July 16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Determine SOP, practices, etc. </a:t>
            </a:r>
          </a:p>
          <a:p>
            <a:endParaRPr lang="en-US" sz="2000" dirty="0" smtClean="0"/>
          </a:p>
          <a:p>
            <a:r>
              <a:rPr lang="en-US" sz="2000" dirty="0" smtClean="0"/>
              <a:t> 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8D8F1-60BA-F942-9C8A-6F9D2A1DFAF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4402" y="238469"/>
            <a:ext cx="5956300" cy="892488"/>
          </a:xfrm>
        </p:spPr>
        <p:txBody>
          <a:bodyPr/>
          <a:lstStyle/>
          <a:p>
            <a:r>
              <a:rPr lang="en-US" dirty="0" smtClean="0"/>
              <a:t>Operating Update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96772" y="1404185"/>
            <a:ext cx="8762036" cy="51355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Meetings are held the 3</a:t>
            </a:r>
            <a:r>
              <a:rPr lang="en-US" sz="1800" baseline="30000" dirty="0" smtClean="0"/>
              <a:t>rd</a:t>
            </a:r>
            <a:r>
              <a:rPr lang="en-US" sz="1800" dirty="0" smtClean="0"/>
              <a:t> Tuesday of every other month from 4-6pm</a:t>
            </a:r>
          </a:p>
          <a:p>
            <a:pPr marL="174625" indent="-174625">
              <a:buNone/>
            </a:pPr>
            <a:endParaRPr lang="en-US" sz="1800" dirty="0" smtClean="0"/>
          </a:p>
          <a:p>
            <a:pPr marL="174625" indent="-174625"/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Cargill 							November 13, 2012</a:t>
            </a:r>
          </a:p>
          <a:p>
            <a:pPr marL="174625" indent="-174625"/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</a:rPr>
              <a:t>Metropolitan State University	January 15, 2013</a:t>
            </a:r>
          </a:p>
          <a:p>
            <a:pPr marL="174625" indent="-174625"/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Express Scripts				March  20, 2013</a:t>
            </a:r>
          </a:p>
          <a:p>
            <a:pPr marL="174625" indent="-174625"/>
            <a:r>
              <a:rPr lang="en-US" sz="1800" b="1" dirty="0" smtClean="0">
                <a:solidFill>
                  <a:schemeClr val="tx1"/>
                </a:solidFill>
              </a:rPr>
              <a:t>Thrivent	 Financial				May 21, 2013</a:t>
            </a:r>
          </a:p>
          <a:p>
            <a:pPr marL="174625" indent="-174625"/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Trissential						July 16, 2013</a:t>
            </a:r>
          </a:p>
          <a:p>
            <a:pPr marL="174625" indent="-174625"/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Target							September  17, 2013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Join our TCBAF LinkedIn Group—stay in touch, start a discussion! </a:t>
            </a:r>
          </a:p>
          <a:p>
            <a:pPr marL="0" indent="0">
              <a:buNone/>
            </a:pPr>
            <a:r>
              <a:rPr lang="en-US" sz="1800" dirty="0" smtClean="0"/>
              <a:t>Invitations posted at </a:t>
            </a:r>
            <a:r>
              <a:rPr lang="en-US" sz="1800" dirty="0" smtClean="0">
                <a:hlinkClick r:id="rId2"/>
              </a:rPr>
              <a:t>http://www.trissential.com/pages/speaking.html</a:t>
            </a: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Join our Community! </a:t>
            </a:r>
          </a:p>
          <a:p>
            <a:pPr marL="0" indent="0">
              <a:buNone/>
            </a:pPr>
            <a:r>
              <a:rPr lang="en-US" sz="1800" dirty="0" smtClean="0"/>
              <a:t>Meeting information available on the TCBAF Events page at  </a:t>
            </a:r>
            <a:r>
              <a:rPr lang="en-US" sz="1800" dirty="0" smtClean="0">
                <a:hlinkClick r:id="rId3"/>
              </a:rPr>
              <a:t>www.trissential.com</a:t>
            </a: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8D8F1-60BA-F942-9C8A-6F9D2A1DFAF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4091" y="198270"/>
            <a:ext cx="5956300" cy="731838"/>
          </a:xfrm>
        </p:spPr>
        <p:txBody>
          <a:bodyPr/>
          <a:lstStyle/>
          <a:p>
            <a:r>
              <a:rPr lang="en-US" dirty="0" smtClean="0"/>
              <a:t>Past Events and Topics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1"/>
          </p:nvPr>
        </p:nvSpPr>
        <p:spPr>
          <a:xfrm>
            <a:off x="324091" y="1287379"/>
            <a:ext cx="8495817" cy="70485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1200" b="1" dirty="0" smtClean="0"/>
              <a:t>“Business Architecture in Action”  </a:t>
            </a:r>
            <a:r>
              <a:rPr lang="en-US" sz="1200" dirty="0" smtClean="0"/>
              <a:t>Express Scripts—March 20, 2013</a:t>
            </a:r>
          </a:p>
          <a:p>
            <a:pPr>
              <a:spcBef>
                <a:spcPts val="1200"/>
              </a:spcBef>
            </a:pPr>
            <a:r>
              <a:rPr lang="en-US" sz="1200" b="1" dirty="0" smtClean="0"/>
              <a:t>“Assessing Capability Gaps” </a:t>
            </a:r>
            <a:r>
              <a:rPr lang="en-US" sz="1200" dirty="0" smtClean="0"/>
              <a:t> Metropolitan State University—January 15, 2013</a:t>
            </a:r>
          </a:p>
          <a:p>
            <a:pPr>
              <a:spcBef>
                <a:spcPts val="1200"/>
              </a:spcBef>
            </a:pPr>
            <a:r>
              <a:rPr lang="en-US" sz="1200" b="1" dirty="0" smtClean="0"/>
              <a:t>“Cargill’s Business Architecture Journey”  </a:t>
            </a:r>
            <a:r>
              <a:rPr lang="en-US" sz="1200" dirty="0" smtClean="0"/>
              <a:t>Cargill—November 13, 2012</a:t>
            </a:r>
          </a:p>
          <a:p>
            <a:pPr>
              <a:spcBef>
                <a:spcPts val="1200"/>
              </a:spcBef>
            </a:pPr>
            <a:r>
              <a:rPr lang="en-US" sz="1200" b="1" dirty="0" smtClean="0"/>
              <a:t>“Managing your Business Process Architecture” </a:t>
            </a:r>
            <a:r>
              <a:rPr lang="en-US" sz="1200" dirty="0" smtClean="0"/>
              <a:t>Target—September 18, 2012</a:t>
            </a:r>
          </a:p>
          <a:p>
            <a:pPr>
              <a:spcBef>
                <a:spcPts val="1200"/>
              </a:spcBef>
            </a:pPr>
            <a:r>
              <a:rPr lang="en-US" sz="1200" b="1" dirty="0" smtClean="0"/>
              <a:t>“Panel of Pros”  </a:t>
            </a:r>
            <a:r>
              <a:rPr lang="en-US" sz="1200" dirty="0" smtClean="0"/>
              <a:t>Trissential – July 17, 2012</a:t>
            </a:r>
          </a:p>
          <a:p>
            <a:pPr>
              <a:spcBef>
                <a:spcPts val="1200"/>
              </a:spcBef>
            </a:pPr>
            <a:r>
              <a:rPr lang="en-US" sz="1200" b="1" dirty="0" smtClean="0"/>
              <a:t>“Information Architecture and Roadmap Sustainability” </a:t>
            </a:r>
            <a:r>
              <a:rPr lang="en-US" sz="1200" dirty="0" smtClean="0"/>
              <a:t>Thrivent Financial – May 15, 2012</a:t>
            </a:r>
          </a:p>
          <a:p>
            <a:pPr>
              <a:spcBef>
                <a:spcPts val="1200"/>
              </a:spcBef>
            </a:pPr>
            <a:r>
              <a:rPr lang="en-US" sz="1200" b="1" dirty="0" smtClean="0"/>
              <a:t>“Let’s Talk Tools”  </a:t>
            </a:r>
            <a:r>
              <a:rPr lang="en-US" sz="1200" dirty="0" smtClean="0"/>
              <a:t>Express Scripts – March 20, 2012</a:t>
            </a:r>
            <a:endParaRPr lang="en-US" sz="1200" b="1" dirty="0" smtClean="0"/>
          </a:p>
          <a:p>
            <a:pPr>
              <a:spcBef>
                <a:spcPts val="1200"/>
              </a:spcBef>
            </a:pPr>
            <a:r>
              <a:rPr lang="en-US" sz="1200" b="1" dirty="0" smtClean="0"/>
              <a:t>“Looking back, leading forward”  </a:t>
            </a:r>
            <a:r>
              <a:rPr lang="en-US" sz="1200" dirty="0" smtClean="0"/>
              <a:t>Metropolitan State University – January 17, 2012</a:t>
            </a:r>
            <a:endParaRPr lang="en-US" sz="1200" b="1" dirty="0" smtClean="0"/>
          </a:p>
          <a:p>
            <a:pPr>
              <a:spcBef>
                <a:spcPts val="1200"/>
              </a:spcBef>
            </a:pPr>
            <a:r>
              <a:rPr lang="en-US" sz="1200" b="1" dirty="0" smtClean="0"/>
              <a:t>“The Face of Business Architecture to the Organization”  </a:t>
            </a:r>
            <a:r>
              <a:rPr lang="en-US" sz="1200" dirty="0" smtClean="0"/>
              <a:t>Cargill - November 15, 2011</a:t>
            </a:r>
          </a:p>
          <a:p>
            <a:pPr>
              <a:spcBef>
                <a:spcPts val="1200"/>
              </a:spcBef>
            </a:pPr>
            <a:r>
              <a:rPr lang="en-US" sz="1200" b="1" dirty="0" smtClean="0"/>
              <a:t>“Managing Your Business Architecture”</a:t>
            </a:r>
            <a:r>
              <a:rPr lang="en-US" sz="1200" dirty="0" smtClean="0"/>
              <a:t>  Target - September 20, 2011</a:t>
            </a:r>
          </a:p>
          <a:p>
            <a:pPr marL="115888" indent="-115888">
              <a:spcBef>
                <a:spcPts val="1200"/>
              </a:spcBef>
            </a:pPr>
            <a:r>
              <a:rPr lang="en-US" sz="1200" b="1" dirty="0" smtClean="0"/>
              <a:t>“Gaining Essential Awareness of Your Organization Through Business Architecture”</a:t>
            </a:r>
            <a:r>
              <a:rPr lang="en-US" sz="1200" dirty="0" smtClean="0"/>
              <a:t>  Trissential - July 19, 2011</a:t>
            </a:r>
          </a:p>
          <a:p>
            <a:pPr>
              <a:spcBef>
                <a:spcPts val="1200"/>
              </a:spcBef>
            </a:pPr>
            <a:r>
              <a:rPr lang="en-US" sz="1200" b="1" dirty="0" smtClean="0"/>
              <a:t>“Business Architecture’s Golden Circle—Jeff Scott” </a:t>
            </a:r>
            <a:r>
              <a:rPr lang="en-US" sz="1200" dirty="0" smtClean="0"/>
              <a:t>Thrivent Financial – May 15, 2011</a:t>
            </a:r>
          </a:p>
          <a:p>
            <a:pPr>
              <a:spcBef>
                <a:spcPts val="1200"/>
              </a:spcBef>
            </a:pPr>
            <a:r>
              <a:rPr lang="en-US" sz="1200" b="1" dirty="0" smtClean="0"/>
              <a:t>“Job Posting Review”</a:t>
            </a:r>
            <a:r>
              <a:rPr lang="en-US" sz="1200" dirty="0" smtClean="0"/>
              <a:t> Express Scripts – March 15, 2011</a:t>
            </a:r>
          </a:p>
          <a:p>
            <a:pPr>
              <a:spcBef>
                <a:spcPts val="1200"/>
              </a:spcBef>
            </a:pPr>
            <a:r>
              <a:rPr lang="en-US" sz="1200" b="1" dirty="0" smtClean="0"/>
              <a:t>“Growing Business Architects”</a:t>
            </a:r>
            <a:r>
              <a:rPr lang="en-US" sz="1200" dirty="0" smtClean="0"/>
              <a:t> Metropolitan State University – January 18, 2011</a:t>
            </a:r>
          </a:p>
          <a:p>
            <a:pPr>
              <a:spcBef>
                <a:spcPts val="1200"/>
              </a:spcBef>
            </a:pPr>
            <a:r>
              <a:rPr lang="en-US" sz="1200" b="1" dirty="0" smtClean="0"/>
              <a:t>“Modeling Your Company’s Business Capabilities” </a:t>
            </a:r>
            <a:r>
              <a:rPr lang="en-US" sz="1200" dirty="0" smtClean="0"/>
              <a:t>Cargill – November 16, 2010</a:t>
            </a:r>
          </a:p>
          <a:p>
            <a:pPr>
              <a:spcBef>
                <a:spcPts val="1200"/>
              </a:spcBef>
            </a:pPr>
            <a:r>
              <a:rPr lang="en-US" sz="1200" b="1" dirty="0" smtClean="0"/>
              <a:t>“Business Model Framework”</a:t>
            </a:r>
            <a:r>
              <a:rPr lang="en-US" sz="1200" dirty="0" smtClean="0"/>
              <a:t>  Target – September 21, 2010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rissential Color Palette 1">
      <a:dk1>
        <a:sysClr val="windowText" lastClr="000000"/>
      </a:dk1>
      <a:lt1>
        <a:sysClr val="window" lastClr="FFFFFF"/>
      </a:lt1>
      <a:dk2>
        <a:srgbClr val="3B4413"/>
      </a:dk2>
      <a:lt2>
        <a:srgbClr val="EEECE1"/>
      </a:lt2>
      <a:accent1>
        <a:srgbClr val="727415"/>
      </a:accent1>
      <a:accent2>
        <a:srgbClr val="005B9C"/>
      </a:accent2>
      <a:accent3>
        <a:srgbClr val="CB7425"/>
      </a:accent3>
      <a:accent4>
        <a:srgbClr val="9D2B2B"/>
      </a:accent4>
      <a:accent5>
        <a:srgbClr val="FFFFFE"/>
      </a:accent5>
      <a:accent6>
        <a:srgbClr val="FFFFFE"/>
      </a:accent6>
      <a:hlink>
        <a:srgbClr val="003F6B"/>
      </a:hlink>
      <a:folHlink>
        <a:srgbClr val="801C2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7928</TotalTime>
  <Words>573</Words>
  <Application>Microsoft Office PowerPoint</Application>
  <PresentationFormat>On-screen Show (4:3)</PresentationFormat>
  <Paragraphs>137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Sponsor Members</vt:lpstr>
      <vt:lpstr>Agenda</vt:lpstr>
      <vt:lpstr>Why we’re here</vt:lpstr>
      <vt:lpstr>Why a Board of Directors</vt:lpstr>
      <vt:lpstr>Board Structure</vt:lpstr>
      <vt:lpstr>Next Steps </vt:lpstr>
      <vt:lpstr>Operating Update</vt:lpstr>
      <vt:lpstr>Past Events and Topics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Laurie Gross</dc:creator>
  <cp:lastModifiedBy>Linda Finley</cp:lastModifiedBy>
  <cp:revision>189</cp:revision>
  <dcterms:created xsi:type="dcterms:W3CDTF">2011-03-30T15:38:41Z</dcterms:created>
  <dcterms:modified xsi:type="dcterms:W3CDTF">2013-05-08T15:13:24Z</dcterms:modified>
</cp:coreProperties>
</file>