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67" r:id="rId2"/>
    <p:sldId id="274" r:id="rId3"/>
    <p:sldId id="272" r:id="rId4"/>
    <p:sldId id="269" r:id="rId5"/>
    <p:sldId id="271" r:id="rId6"/>
    <p:sldId id="275" r:id="rId7"/>
    <p:sldId id="27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38" autoAdjust="0"/>
    <p:restoredTop sz="73179" autoAdjust="0"/>
  </p:normalViewPr>
  <p:slideViewPr>
    <p:cSldViewPr>
      <p:cViewPr varScale="1">
        <p:scale>
          <a:sx n="49" d="100"/>
          <a:sy n="49" d="100"/>
        </p:scale>
        <p:origin x="-20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88529E-0F58-4E30-A0ED-FA75441D70DC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CF565A5-AB9B-4D9D-A229-A510D6377D1E}">
      <dgm:prSet phldrT="[Text]"/>
      <dgm:spPr>
        <a:solidFill>
          <a:srgbClr val="CC0000"/>
        </a:solidFill>
      </dgm:spPr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Business Capability Foundation</a:t>
          </a:r>
          <a:endParaRPr lang="en-US" b="1" dirty="0">
            <a:solidFill>
              <a:schemeClr val="tx2"/>
            </a:solidFill>
          </a:endParaRPr>
        </a:p>
      </dgm:t>
    </dgm:pt>
    <dgm:pt modelId="{565751D0-7C41-4F94-A843-495B00BE8D72}" type="parTrans" cxnId="{A338D274-0861-4E69-A7DD-EB0C8604E3B7}">
      <dgm:prSet/>
      <dgm:spPr/>
      <dgm:t>
        <a:bodyPr/>
        <a:lstStyle/>
        <a:p>
          <a:endParaRPr lang="en-US" b="1"/>
        </a:p>
      </dgm:t>
    </dgm:pt>
    <dgm:pt modelId="{0CD5BC2D-37BF-4443-9381-0FA373105CF3}" type="sibTrans" cxnId="{A338D274-0861-4E69-A7DD-EB0C8604E3B7}">
      <dgm:prSet/>
      <dgm:spPr/>
      <dgm:t>
        <a:bodyPr/>
        <a:lstStyle/>
        <a:p>
          <a:endParaRPr lang="en-US" b="1"/>
        </a:p>
      </dgm:t>
    </dgm:pt>
    <dgm:pt modelId="{CB38C412-D25D-41BB-A1ED-4362796E0611}">
      <dgm:prSet phldrT="[Text]"/>
      <dgm:spPr>
        <a:solidFill>
          <a:srgbClr val="CC0000"/>
        </a:solidFill>
      </dgm:spPr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Identified Core Differentiators</a:t>
          </a:r>
          <a:endParaRPr lang="en-US" b="1" dirty="0">
            <a:solidFill>
              <a:schemeClr val="tx2"/>
            </a:solidFill>
          </a:endParaRPr>
        </a:p>
      </dgm:t>
    </dgm:pt>
    <dgm:pt modelId="{78029C81-5EDE-4FC9-82AF-8409EFA58AF1}" type="parTrans" cxnId="{06DACC7E-4D53-4E1F-98E5-34A422A5CFE2}">
      <dgm:prSet/>
      <dgm:spPr/>
      <dgm:t>
        <a:bodyPr/>
        <a:lstStyle/>
        <a:p>
          <a:endParaRPr lang="en-US" b="1"/>
        </a:p>
      </dgm:t>
    </dgm:pt>
    <dgm:pt modelId="{27DCF06A-A094-429A-9858-16220444D1BF}" type="sibTrans" cxnId="{06DACC7E-4D53-4E1F-98E5-34A422A5CFE2}">
      <dgm:prSet/>
      <dgm:spPr/>
      <dgm:t>
        <a:bodyPr/>
        <a:lstStyle/>
        <a:p>
          <a:endParaRPr lang="en-US" b="1"/>
        </a:p>
      </dgm:t>
    </dgm:pt>
    <dgm:pt modelId="{480362D9-2B9C-4134-B87E-9BBE3E2488DF}">
      <dgm:prSet phldrT="[Text]"/>
      <dgm:spPr>
        <a:solidFill>
          <a:srgbClr val="CC0000"/>
        </a:solidFill>
      </dgm:spPr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IT-based Capability Planning</a:t>
          </a:r>
        </a:p>
      </dgm:t>
    </dgm:pt>
    <dgm:pt modelId="{9E731AB3-38B1-4BBD-998D-F7422900C069}" type="parTrans" cxnId="{303FF90C-B4E1-47D7-A3FD-9D88EA0CC2F2}">
      <dgm:prSet/>
      <dgm:spPr/>
      <dgm:t>
        <a:bodyPr/>
        <a:lstStyle/>
        <a:p>
          <a:endParaRPr lang="en-US" b="1"/>
        </a:p>
      </dgm:t>
    </dgm:pt>
    <dgm:pt modelId="{5D037364-2667-45A3-919E-3534F42B6D13}" type="sibTrans" cxnId="{303FF90C-B4E1-47D7-A3FD-9D88EA0CC2F2}">
      <dgm:prSet/>
      <dgm:spPr/>
      <dgm:t>
        <a:bodyPr/>
        <a:lstStyle/>
        <a:p>
          <a:endParaRPr lang="en-US" b="1"/>
        </a:p>
      </dgm:t>
    </dgm:pt>
    <dgm:pt modelId="{AC577D68-60CB-4BEE-A848-0CE11BE12CE3}">
      <dgm:prSet phldrT="[Text]"/>
      <dgm:spPr>
        <a:solidFill>
          <a:srgbClr val="CC0000"/>
        </a:solidFill>
      </dgm:spPr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Business-based</a:t>
          </a:r>
        </a:p>
        <a:p>
          <a:r>
            <a:rPr lang="en-US" b="1" dirty="0" smtClean="0">
              <a:solidFill>
                <a:schemeClr val="tx2"/>
              </a:solidFill>
            </a:rPr>
            <a:t>Capability Planning</a:t>
          </a:r>
          <a:endParaRPr lang="en-US" b="1" dirty="0">
            <a:solidFill>
              <a:schemeClr val="tx2"/>
            </a:solidFill>
          </a:endParaRPr>
        </a:p>
      </dgm:t>
    </dgm:pt>
    <dgm:pt modelId="{1F5E4599-44FF-465B-A22A-B325E9BA46E8}" type="parTrans" cxnId="{07087104-5311-4C3C-A7B5-B1AA801C0F31}">
      <dgm:prSet/>
      <dgm:spPr/>
      <dgm:t>
        <a:bodyPr/>
        <a:lstStyle/>
        <a:p>
          <a:endParaRPr lang="en-US" b="1"/>
        </a:p>
      </dgm:t>
    </dgm:pt>
    <dgm:pt modelId="{8F39C911-9690-4C57-A908-A45545D5B496}" type="sibTrans" cxnId="{07087104-5311-4C3C-A7B5-B1AA801C0F31}">
      <dgm:prSet/>
      <dgm:spPr/>
      <dgm:t>
        <a:bodyPr/>
        <a:lstStyle/>
        <a:p>
          <a:endParaRPr lang="en-US" b="1"/>
        </a:p>
      </dgm:t>
    </dgm:pt>
    <dgm:pt modelId="{B582094C-0D19-48EF-AB7B-DE620F1A5B56}" type="pres">
      <dgm:prSet presAssocID="{A188529E-0F58-4E30-A0ED-FA75441D70DC}" presName="Name0" presStyleCnt="0">
        <dgm:presLayoutVars>
          <dgm:dir/>
          <dgm:animLvl val="lvl"/>
          <dgm:resizeHandles val="exact"/>
        </dgm:presLayoutVars>
      </dgm:prSet>
      <dgm:spPr/>
    </dgm:pt>
    <dgm:pt modelId="{C934B20B-CC3B-4AF2-9BCA-8B3BB322D462}" type="pres">
      <dgm:prSet presAssocID="{8CF565A5-AB9B-4D9D-A229-A510D6377D1E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2C7674-8B32-4A3D-BAAC-DF3A26E55DEB}" type="pres">
      <dgm:prSet presAssocID="{0CD5BC2D-37BF-4443-9381-0FA373105CF3}" presName="parTxOnlySpace" presStyleCnt="0"/>
      <dgm:spPr/>
    </dgm:pt>
    <dgm:pt modelId="{287BC6B2-810D-4974-89B6-BE1C2465CEAC}" type="pres">
      <dgm:prSet presAssocID="{CB38C412-D25D-41BB-A1ED-4362796E0611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055759-312F-44E5-8002-A24465709678}" type="pres">
      <dgm:prSet presAssocID="{27DCF06A-A094-429A-9858-16220444D1BF}" presName="parTxOnlySpace" presStyleCnt="0"/>
      <dgm:spPr/>
    </dgm:pt>
    <dgm:pt modelId="{C6B26DE8-D24A-4B76-8F34-E7D3AF8492B9}" type="pres">
      <dgm:prSet presAssocID="{480362D9-2B9C-4134-B87E-9BBE3E2488DF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A3180C-C2BF-485E-B5CD-9FB100434FD6}" type="pres">
      <dgm:prSet presAssocID="{5D037364-2667-45A3-919E-3534F42B6D13}" presName="parTxOnlySpace" presStyleCnt="0"/>
      <dgm:spPr/>
    </dgm:pt>
    <dgm:pt modelId="{B176032A-AC6E-47EC-9870-E402A117AC2D}" type="pres">
      <dgm:prSet presAssocID="{AC577D68-60CB-4BEE-A848-0CE11BE12CE3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1676D3-1D3A-4BAB-88F0-26C28819FB6E}" type="presOf" srcId="{480362D9-2B9C-4134-B87E-9BBE3E2488DF}" destId="{C6B26DE8-D24A-4B76-8F34-E7D3AF8492B9}" srcOrd="0" destOrd="0" presId="urn:microsoft.com/office/officeart/2005/8/layout/chevron1"/>
    <dgm:cxn modelId="{06DACC7E-4D53-4E1F-98E5-34A422A5CFE2}" srcId="{A188529E-0F58-4E30-A0ED-FA75441D70DC}" destId="{CB38C412-D25D-41BB-A1ED-4362796E0611}" srcOrd="1" destOrd="0" parTransId="{78029C81-5EDE-4FC9-82AF-8409EFA58AF1}" sibTransId="{27DCF06A-A094-429A-9858-16220444D1BF}"/>
    <dgm:cxn modelId="{86DFE645-C30C-41D6-BF25-B22802D225FD}" type="presOf" srcId="{A188529E-0F58-4E30-A0ED-FA75441D70DC}" destId="{B582094C-0D19-48EF-AB7B-DE620F1A5B56}" srcOrd="0" destOrd="0" presId="urn:microsoft.com/office/officeart/2005/8/layout/chevron1"/>
    <dgm:cxn modelId="{07087104-5311-4C3C-A7B5-B1AA801C0F31}" srcId="{A188529E-0F58-4E30-A0ED-FA75441D70DC}" destId="{AC577D68-60CB-4BEE-A848-0CE11BE12CE3}" srcOrd="3" destOrd="0" parTransId="{1F5E4599-44FF-465B-A22A-B325E9BA46E8}" sibTransId="{8F39C911-9690-4C57-A908-A45545D5B496}"/>
    <dgm:cxn modelId="{A338D274-0861-4E69-A7DD-EB0C8604E3B7}" srcId="{A188529E-0F58-4E30-A0ED-FA75441D70DC}" destId="{8CF565A5-AB9B-4D9D-A229-A510D6377D1E}" srcOrd="0" destOrd="0" parTransId="{565751D0-7C41-4F94-A843-495B00BE8D72}" sibTransId="{0CD5BC2D-37BF-4443-9381-0FA373105CF3}"/>
    <dgm:cxn modelId="{CE0870CA-6605-45F1-A92D-A08B6C5EC879}" type="presOf" srcId="{CB38C412-D25D-41BB-A1ED-4362796E0611}" destId="{287BC6B2-810D-4974-89B6-BE1C2465CEAC}" srcOrd="0" destOrd="0" presId="urn:microsoft.com/office/officeart/2005/8/layout/chevron1"/>
    <dgm:cxn modelId="{E90C0E58-01E6-41B7-9FC9-DA9B7D87F482}" type="presOf" srcId="{AC577D68-60CB-4BEE-A848-0CE11BE12CE3}" destId="{B176032A-AC6E-47EC-9870-E402A117AC2D}" srcOrd="0" destOrd="0" presId="urn:microsoft.com/office/officeart/2005/8/layout/chevron1"/>
    <dgm:cxn modelId="{EB0D0AB3-3CBF-4B2F-A350-19F2B2E8428C}" type="presOf" srcId="{8CF565A5-AB9B-4D9D-A229-A510D6377D1E}" destId="{C934B20B-CC3B-4AF2-9BCA-8B3BB322D462}" srcOrd="0" destOrd="0" presId="urn:microsoft.com/office/officeart/2005/8/layout/chevron1"/>
    <dgm:cxn modelId="{303FF90C-B4E1-47D7-A3FD-9D88EA0CC2F2}" srcId="{A188529E-0F58-4E30-A0ED-FA75441D70DC}" destId="{480362D9-2B9C-4134-B87E-9BBE3E2488DF}" srcOrd="2" destOrd="0" parTransId="{9E731AB3-38B1-4BBD-998D-F7422900C069}" sibTransId="{5D037364-2667-45A3-919E-3534F42B6D13}"/>
    <dgm:cxn modelId="{7A0D4980-40AC-4C4E-B3DE-4A4D424405A9}" type="presParOf" srcId="{B582094C-0D19-48EF-AB7B-DE620F1A5B56}" destId="{C934B20B-CC3B-4AF2-9BCA-8B3BB322D462}" srcOrd="0" destOrd="0" presId="urn:microsoft.com/office/officeart/2005/8/layout/chevron1"/>
    <dgm:cxn modelId="{9DA7F4DD-D852-4B08-8738-88BAF76CC9A6}" type="presParOf" srcId="{B582094C-0D19-48EF-AB7B-DE620F1A5B56}" destId="{9C2C7674-8B32-4A3D-BAAC-DF3A26E55DEB}" srcOrd="1" destOrd="0" presId="urn:microsoft.com/office/officeart/2005/8/layout/chevron1"/>
    <dgm:cxn modelId="{924C8132-C75F-47CF-92AC-999EDD7A32DB}" type="presParOf" srcId="{B582094C-0D19-48EF-AB7B-DE620F1A5B56}" destId="{287BC6B2-810D-4974-89B6-BE1C2465CEAC}" srcOrd="2" destOrd="0" presId="urn:microsoft.com/office/officeart/2005/8/layout/chevron1"/>
    <dgm:cxn modelId="{DCBD4544-D05A-4BE3-9730-0EE86E35BCD5}" type="presParOf" srcId="{B582094C-0D19-48EF-AB7B-DE620F1A5B56}" destId="{CE055759-312F-44E5-8002-A24465709678}" srcOrd="3" destOrd="0" presId="urn:microsoft.com/office/officeart/2005/8/layout/chevron1"/>
    <dgm:cxn modelId="{8B7D46CF-FAE2-447E-A86B-0A8F56617950}" type="presParOf" srcId="{B582094C-0D19-48EF-AB7B-DE620F1A5B56}" destId="{C6B26DE8-D24A-4B76-8F34-E7D3AF8492B9}" srcOrd="4" destOrd="0" presId="urn:microsoft.com/office/officeart/2005/8/layout/chevron1"/>
    <dgm:cxn modelId="{3281876E-0295-48AF-9DD4-9FE848349F2B}" type="presParOf" srcId="{B582094C-0D19-48EF-AB7B-DE620F1A5B56}" destId="{ACA3180C-C2BF-485E-B5CD-9FB100434FD6}" srcOrd="5" destOrd="0" presId="urn:microsoft.com/office/officeart/2005/8/layout/chevron1"/>
    <dgm:cxn modelId="{4B624F82-4C1B-45FA-A40C-24ECA53BE6A1}" type="presParOf" srcId="{B582094C-0D19-48EF-AB7B-DE620F1A5B56}" destId="{B176032A-AC6E-47EC-9870-E402A117AC2D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34B20B-CC3B-4AF2-9BCA-8B3BB322D462}">
      <dsp:nvSpPr>
        <dsp:cNvPr id="0" name=""/>
        <dsp:cNvSpPr/>
      </dsp:nvSpPr>
      <dsp:spPr>
        <a:xfrm>
          <a:off x="3841" y="28737"/>
          <a:ext cx="2236010" cy="894404"/>
        </a:xfrm>
        <a:prstGeom prst="chevron">
          <a:avLst/>
        </a:prstGeom>
        <a:solidFill>
          <a:srgbClr val="CC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2"/>
              </a:solidFill>
            </a:rPr>
            <a:t>Business Capability Foundation</a:t>
          </a:r>
          <a:endParaRPr lang="en-US" sz="1400" b="1" kern="1200" dirty="0">
            <a:solidFill>
              <a:schemeClr val="tx2"/>
            </a:solidFill>
          </a:endParaRPr>
        </a:p>
      </dsp:txBody>
      <dsp:txXfrm>
        <a:off x="451043" y="28737"/>
        <a:ext cx="1341606" cy="894404"/>
      </dsp:txXfrm>
    </dsp:sp>
    <dsp:sp modelId="{287BC6B2-810D-4974-89B6-BE1C2465CEAC}">
      <dsp:nvSpPr>
        <dsp:cNvPr id="0" name=""/>
        <dsp:cNvSpPr/>
      </dsp:nvSpPr>
      <dsp:spPr>
        <a:xfrm>
          <a:off x="2016250" y="28737"/>
          <a:ext cx="2236010" cy="894404"/>
        </a:xfrm>
        <a:prstGeom prst="chevron">
          <a:avLst/>
        </a:prstGeom>
        <a:solidFill>
          <a:srgbClr val="CC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2"/>
              </a:solidFill>
            </a:rPr>
            <a:t>Identified Core Differentiators</a:t>
          </a:r>
          <a:endParaRPr lang="en-US" sz="1400" b="1" kern="1200" dirty="0">
            <a:solidFill>
              <a:schemeClr val="tx2"/>
            </a:solidFill>
          </a:endParaRPr>
        </a:p>
      </dsp:txBody>
      <dsp:txXfrm>
        <a:off x="2463452" y="28737"/>
        <a:ext cx="1341606" cy="894404"/>
      </dsp:txXfrm>
    </dsp:sp>
    <dsp:sp modelId="{C6B26DE8-D24A-4B76-8F34-E7D3AF8492B9}">
      <dsp:nvSpPr>
        <dsp:cNvPr id="0" name=""/>
        <dsp:cNvSpPr/>
      </dsp:nvSpPr>
      <dsp:spPr>
        <a:xfrm>
          <a:off x="4028659" y="28737"/>
          <a:ext cx="2236010" cy="894404"/>
        </a:xfrm>
        <a:prstGeom prst="chevron">
          <a:avLst/>
        </a:prstGeom>
        <a:solidFill>
          <a:srgbClr val="CC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2"/>
              </a:solidFill>
            </a:rPr>
            <a:t>IT-based Capability Planning</a:t>
          </a:r>
        </a:p>
      </dsp:txBody>
      <dsp:txXfrm>
        <a:off x="4475861" y="28737"/>
        <a:ext cx="1341606" cy="894404"/>
      </dsp:txXfrm>
    </dsp:sp>
    <dsp:sp modelId="{B176032A-AC6E-47EC-9870-E402A117AC2D}">
      <dsp:nvSpPr>
        <dsp:cNvPr id="0" name=""/>
        <dsp:cNvSpPr/>
      </dsp:nvSpPr>
      <dsp:spPr>
        <a:xfrm>
          <a:off x="6041068" y="28737"/>
          <a:ext cx="2236010" cy="894404"/>
        </a:xfrm>
        <a:prstGeom prst="chevron">
          <a:avLst/>
        </a:prstGeom>
        <a:solidFill>
          <a:srgbClr val="CC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2"/>
              </a:solidFill>
            </a:rPr>
            <a:t>Business-based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2"/>
              </a:solidFill>
            </a:rPr>
            <a:t>Capability Planning</a:t>
          </a:r>
          <a:endParaRPr lang="en-US" sz="1400" b="1" kern="1200" dirty="0">
            <a:solidFill>
              <a:schemeClr val="tx2"/>
            </a:solidFill>
          </a:endParaRPr>
        </a:p>
      </dsp:txBody>
      <dsp:txXfrm>
        <a:off x="6488270" y="28737"/>
        <a:ext cx="1341606" cy="8944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AF261-764D-45A5-B711-BAAC1634334F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F2B79-E1B9-4CA4-8049-522E0799F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398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743DAE-67CC-46E0-9678-D51475650C2C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4B1A6-5C6C-4F64-A04E-44714AB74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57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WEBB</a:t>
            </a:r>
          </a:p>
          <a:p>
            <a:endParaRPr lang="en-US" dirty="0" smtClean="0"/>
          </a:p>
          <a:p>
            <a:r>
              <a:rPr lang="en-US" dirty="0" smtClean="0"/>
              <a:t>Welcome</a:t>
            </a:r>
            <a:r>
              <a:rPr lang="en-US" baseline="0" dirty="0" smtClean="0"/>
              <a:t> to Target – we are one of the sponsors for the TCBAF, excited to have everyone</a:t>
            </a:r>
          </a:p>
          <a:p>
            <a:r>
              <a:rPr lang="en-US" baseline="0" dirty="0" smtClean="0"/>
              <a:t>Cover restrooms, exits</a:t>
            </a:r>
          </a:p>
          <a:p>
            <a:r>
              <a:rPr lang="en-US" baseline="0" dirty="0" smtClean="0"/>
              <a:t>Intro topic at a high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4B1A6-5C6C-4F64-A04E-44714AB74E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49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WEBB</a:t>
            </a:r>
          </a:p>
          <a:p>
            <a:endParaRPr lang="en-US" dirty="0" smtClean="0"/>
          </a:p>
          <a:p>
            <a:r>
              <a:rPr lang="en-US" dirty="0" smtClean="0"/>
              <a:t>We have aspirations</a:t>
            </a:r>
            <a:r>
              <a:rPr lang="en-US" baseline="0" dirty="0" smtClean="0"/>
              <a:t> to make Business Architecture a true enterprise planning tool</a:t>
            </a:r>
          </a:p>
          <a:p>
            <a:r>
              <a:rPr lang="en-US" baseline="0" dirty="0" smtClean="0"/>
              <a:t>Growing excitement across Target to see this happen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4B1A6-5C6C-4F64-A04E-44714AB74E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669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WEBB</a:t>
            </a:r>
          </a:p>
          <a:p>
            <a:endParaRPr lang="en-US" dirty="0" smtClean="0"/>
          </a:p>
          <a:p>
            <a:r>
              <a:rPr lang="en-US" dirty="0" smtClean="0"/>
              <a:t>Cover the journey of business architecture,</a:t>
            </a:r>
            <a:r>
              <a:rPr lang="en-US" baseline="0" dirty="0" smtClean="0"/>
              <a:t> starting in IT, and now being embraced more broadly</a:t>
            </a:r>
          </a:p>
          <a:p>
            <a:r>
              <a:rPr lang="en-US" baseline="0" dirty="0" smtClean="0"/>
              <a:t>Spend time on recent developments such as the BA Charter, Capability Owners, Enterprise Planning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4B1A6-5C6C-4F64-A04E-44714AB74E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56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DAVE</a:t>
            </a:r>
          </a:p>
          <a:p>
            <a:endParaRPr lang="en-US" dirty="0" smtClean="0"/>
          </a:p>
          <a:p>
            <a:r>
              <a:rPr lang="en-US" dirty="0" smtClean="0"/>
              <a:t>Cover roles and responsibilities at a</a:t>
            </a:r>
            <a:r>
              <a:rPr lang="en-US" baseline="0" dirty="0" smtClean="0"/>
              <a:t> high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4B1A6-5C6C-4F64-A04E-44714AB74EF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571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WEBB w/ DAVE supporting</a:t>
            </a:r>
          </a:p>
          <a:p>
            <a:endParaRPr lang="en-US" dirty="0" smtClean="0"/>
          </a:p>
          <a:p>
            <a:r>
              <a:rPr lang="en-US" dirty="0" smtClean="0"/>
              <a:t>This</a:t>
            </a:r>
            <a:r>
              <a:rPr lang="en-US" baseline="0" dirty="0" smtClean="0"/>
              <a:t> is the “strategy to execution” process that we are looking to stand up</a:t>
            </a:r>
          </a:p>
          <a:p>
            <a:r>
              <a:rPr lang="en-US" baseline="0" dirty="0" smtClean="0"/>
              <a:t>We don’t have this today but we aspire to it</a:t>
            </a:r>
          </a:p>
          <a:p>
            <a:r>
              <a:rPr lang="en-US" baseline="0" dirty="0" smtClean="0"/>
              <a:t>We know we’ll learn a lot along the 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4B1A6-5C6C-4F64-A04E-44714AB74EF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07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JEFF</a:t>
            </a:r>
          </a:p>
          <a:p>
            <a:endParaRPr lang="en-US" dirty="0" smtClean="0"/>
          </a:p>
          <a:p>
            <a:r>
              <a:rPr lang="en-US" dirty="0" smtClean="0"/>
              <a:t>Will</a:t>
            </a:r>
            <a:r>
              <a:rPr lang="en-US" baseline="0" dirty="0" smtClean="0"/>
              <a:t> make sure that the panel is seated in the front row for easy transition</a:t>
            </a:r>
          </a:p>
          <a:p>
            <a:r>
              <a:rPr lang="en-US" baseline="0" dirty="0" smtClean="0"/>
              <a:t>Will invite the panel up to the front on the room (will have 4 high top chairs for the panel to sit in)</a:t>
            </a:r>
          </a:p>
          <a:p>
            <a:r>
              <a:rPr lang="en-US" baseline="0" dirty="0" smtClean="0"/>
              <a:t>Will kick off the discussion with asking the panel members what resonated, or do they have similar role constructs at their companies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4B1A6-5C6C-4F64-A04E-44714AB74EF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3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ullseye_No®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754" y="3947319"/>
            <a:ext cx="826119" cy="772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431939" y="3914924"/>
            <a:ext cx="0" cy="837408"/>
          </a:xfrm>
          <a:prstGeom prst="line">
            <a:avLst/>
          </a:prstGeom>
          <a:noFill/>
          <a:ln w="12700">
            <a:solidFill>
              <a:srgbClr val="969696"/>
            </a:solidFill>
            <a:round/>
            <a:headEnd/>
            <a:tailEnd/>
          </a:ln>
        </p:spPr>
        <p:txBody>
          <a:bodyPr wrap="none" lIns="93296" tIns="46648" rIns="93296" bIns="466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</a:endParaRPr>
          </a:p>
        </p:txBody>
      </p:sp>
      <p:grpSp>
        <p:nvGrpSpPr>
          <p:cNvPr id="6" name="McK Title Elements"/>
          <p:cNvGrpSpPr>
            <a:grpSpLocks/>
          </p:cNvGrpSpPr>
          <p:nvPr/>
        </p:nvGrpSpPr>
        <p:grpSpPr bwMode="auto">
          <a:xfrm>
            <a:off x="1535609" y="5134592"/>
            <a:ext cx="6586271" cy="531276"/>
            <a:chOff x="948" y="3170"/>
            <a:chExt cx="4066" cy="328"/>
          </a:xfrm>
        </p:grpSpPr>
        <p:sp>
          <p:nvSpPr>
            <p:cNvPr id="7" name="McK Document type" hidden="1"/>
            <p:cNvSpPr>
              <a:spLocks noChangeArrowheads="1"/>
            </p:cNvSpPr>
            <p:nvPr userDrawn="1"/>
          </p:nvSpPr>
          <p:spPr bwMode="auto">
            <a:xfrm>
              <a:off x="948" y="3170"/>
              <a:ext cx="406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defTabSz="895709" eaLnBrk="0" fontAlgn="base" hangingPunct="0">
                <a:spcBef>
                  <a:spcPct val="0"/>
                </a:spcBef>
                <a:spcAft>
                  <a:spcPct val="0"/>
                </a:spcAft>
                <a:buSzPct val="120000"/>
                <a:defRPr/>
              </a:pPr>
              <a:r>
                <a:rPr lang="en-US" sz="1400" dirty="0">
                  <a:solidFill>
                    <a:srgbClr val="969696"/>
                  </a:solidFill>
                </a:rPr>
                <a:t>Document</a:t>
              </a:r>
            </a:p>
          </p:txBody>
        </p:sp>
        <p:sp>
          <p:nvSpPr>
            <p:cNvPr id="8" name="McK Date" hidden="1"/>
            <p:cNvSpPr>
              <a:spLocks noChangeArrowheads="1"/>
            </p:cNvSpPr>
            <p:nvPr userDrawn="1"/>
          </p:nvSpPr>
          <p:spPr bwMode="auto">
            <a:xfrm>
              <a:off x="948" y="3364"/>
              <a:ext cx="406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defTabSz="895709" eaLnBrk="0" fontAlgn="base" hangingPunct="0">
                <a:spcBef>
                  <a:spcPct val="0"/>
                </a:spcBef>
                <a:spcAft>
                  <a:spcPct val="0"/>
                </a:spcAft>
                <a:buSzPct val="120000"/>
                <a:defRPr/>
              </a:pPr>
              <a:r>
                <a:rPr lang="en-US" sz="1400" dirty="0">
                  <a:solidFill>
                    <a:srgbClr val="969696"/>
                  </a:solidFill>
                </a:rPr>
                <a:t>Date</a:t>
              </a:r>
            </a:p>
          </p:txBody>
        </p:sp>
      </p:grpSp>
      <p:sp>
        <p:nvSpPr>
          <p:cNvPr id="9" name="doc id"/>
          <p:cNvSpPr txBox="1">
            <a:spLocks noChangeArrowheads="1"/>
          </p:cNvSpPr>
          <p:nvPr/>
        </p:nvSpPr>
        <p:spPr bwMode="auto">
          <a:xfrm>
            <a:off x="8915602" y="37255"/>
            <a:ext cx="65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</a:endParaRPr>
          </a:p>
        </p:txBody>
      </p:sp>
      <p:sp>
        <p:nvSpPr>
          <p:cNvPr id="64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535609" y="3914925"/>
            <a:ext cx="6586271" cy="372541"/>
          </a:xfrm>
        </p:spPr>
        <p:txBody>
          <a:bodyPr anchor="t"/>
          <a:lstStyle>
            <a:lvl1pPr defTabSz="913526" eaLnBrk="0" hangingPunct="0">
              <a:defRPr>
                <a:solidFill>
                  <a:srgbClr val="969696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64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535609" y="4472117"/>
            <a:ext cx="6586271" cy="280215"/>
          </a:xfrm>
          <a:ln/>
        </p:spPr>
        <p:txBody>
          <a:bodyPr>
            <a:spAutoFit/>
          </a:bodyPr>
          <a:lstStyle>
            <a:lvl1pPr eaLnBrk="0" hangingPunct="0">
              <a:buClr>
                <a:schemeClr val="bg1"/>
              </a:buClr>
              <a:defRPr sz="1800">
                <a:solidFill>
                  <a:srgbClr val="969696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33473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B3C19-591A-4A8D-BEE0-05167946CC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281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15622" y="613884"/>
            <a:ext cx="738664" cy="2623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65" y="613884"/>
            <a:ext cx="6387032" cy="2623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99098-0918-49BD-B92F-128DEC2A02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295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-slid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457200"/>
            <a:ext cx="8229600" cy="904863"/>
          </a:xfrm>
          <a:solidFill>
            <a:schemeClr val="tx1">
              <a:alpha val="65000"/>
            </a:schemeClr>
          </a:solidFill>
        </p:spPr>
        <p:txBody>
          <a:bodyPr lIns="228600" tIns="228600" rIns="228600" bIns="228600">
            <a:spAutoFit/>
          </a:bodyPr>
          <a:lstStyle>
            <a:lvl1pPr marL="0">
              <a:buFontTx/>
              <a:buNone/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0">
              <a:buFontTx/>
              <a:buNone/>
              <a:defRPr sz="2400" b="1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2400" b="1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2400" b="1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" y="2976569"/>
            <a:ext cx="8229600" cy="904863"/>
          </a:xfrm>
          <a:solidFill>
            <a:schemeClr val="tx1">
              <a:alpha val="65000"/>
            </a:schemeClr>
          </a:solidFill>
        </p:spPr>
        <p:txBody>
          <a:bodyPr lIns="228600" tIns="228600" rIns="228600" bIns="228600" anchor="ctr" anchorCtr="0">
            <a:spAutoFit/>
          </a:bodyPr>
          <a:lstStyle>
            <a:lvl1pPr marL="0">
              <a:buFontTx/>
              <a:buNone/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0">
              <a:buFontTx/>
              <a:buNone/>
              <a:defRPr sz="20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20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20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5486400"/>
            <a:ext cx="8229600" cy="914400"/>
          </a:xfrm>
          <a:solidFill>
            <a:schemeClr val="tx1">
              <a:alpha val="65000"/>
            </a:schemeClr>
          </a:solidFill>
        </p:spPr>
        <p:txBody>
          <a:bodyPr lIns="228600" tIns="228600" rIns="228600" bIns="228600" anchor="b" anchorCtr="0">
            <a:spAutoFit/>
          </a:bodyPr>
          <a:lstStyle>
            <a:lvl1pPr marL="0">
              <a:buFontTx/>
              <a:buNone/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0">
              <a:buFontTx/>
              <a:buNone/>
              <a:defRPr sz="2400" b="1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2400" b="1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2400" b="1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6031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76296" y="6635336"/>
            <a:ext cx="160294" cy="157014"/>
          </a:xfrm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4808CEE-30EA-4836-A4A5-E60621F5A49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624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49" y="4407327"/>
            <a:ext cx="7771995" cy="1261884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49" y="2907443"/>
            <a:ext cx="7771995" cy="1499884"/>
          </a:xfrm>
        </p:spPr>
        <p:txBody>
          <a:bodyPr anchor="b"/>
          <a:lstStyle>
            <a:lvl1pPr marL="0" indent="0">
              <a:buNone/>
              <a:defRPr sz="2000"/>
            </a:lvl1pPr>
            <a:lvl2pPr marL="466481" indent="0">
              <a:buNone/>
              <a:defRPr sz="1800"/>
            </a:lvl2pPr>
            <a:lvl3pPr marL="932962" indent="0">
              <a:buNone/>
              <a:defRPr sz="1600"/>
            </a:lvl3pPr>
            <a:lvl4pPr marL="1399443" indent="0">
              <a:buNone/>
              <a:defRPr sz="1400"/>
            </a:lvl4pPr>
            <a:lvl5pPr marL="1865925" indent="0">
              <a:buNone/>
              <a:defRPr sz="1400"/>
            </a:lvl5pPr>
            <a:lvl6pPr marL="2332406" indent="0">
              <a:buNone/>
              <a:defRPr sz="1400"/>
            </a:lvl6pPr>
            <a:lvl7pPr marL="2798887" indent="0">
              <a:buNone/>
              <a:defRPr sz="1400"/>
            </a:lvl7pPr>
            <a:lvl8pPr marL="3265368" indent="0">
              <a:buNone/>
              <a:defRPr sz="1400"/>
            </a:lvl8pPr>
            <a:lvl9pPr marL="373184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E4603-359D-413B-8F09-3EF621725D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022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65" y="1990667"/>
            <a:ext cx="4282858" cy="124720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0628" y="1990667"/>
            <a:ext cx="4284479" cy="124720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pg num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C48C4-6E9F-43C2-A91B-04A39CABCF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591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95" y="661650"/>
            <a:ext cx="823041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796" y="1535519"/>
            <a:ext cx="4039882" cy="639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6481" indent="0">
              <a:buNone/>
              <a:defRPr sz="2000" b="1"/>
            </a:lvl2pPr>
            <a:lvl3pPr marL="932962" indent="0">
              <a:buNone/>
              <a:defRPr sz="1800" b="1"/>
            </a:lvl3pPr>
            <a:lvl4pPr marL="1399443" indent="0">
              <a:buNone/>
              <a:defRPr sz="1600" b="1"/>
            </a:lvl4pPr>
            <a:lvl5pPr marL="1865925" indent="0">
              <a:buNone/>
              <a:defRPr sz="1600" b="1"/>
            </a:lvl5pPr>
            <a:lvl6pPr marL="2332406" indent="0">
              <a:buNone/>
              <a:defRPr sz="1600" b="1"/>
            </a:lvl6pPr>
            <a:lvl7pPr marL="2798887" indent="0">
              <a:buNone/>
              <a:defRPr sz="1600" b="1"/>
            </a:lvl7pPr>
            <a:lvl8pPr marL="3265368" indent="0">
              <a:buNone/>
              <a:defRPr sz="1600" b="1"/>
            </a:lvl8pPr>
            <a:lvl9pPr marL="373184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796" y="2175318"/>
            <a:ext cx="4039882" cy="39505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703" y="1535519"/>
            <a:ext cx="4041502" cy="639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6481" indent="0">
              <a:buNone/>
              <a:defRPr sz="2000" b="1"/>
            </a:lvl2pPr>
            <a:lvl3pPr marL="932962" indent="0">
              <a:buNone/>
              <a:defRPr sz="1800" b="1"/>
            </a:lvl3pPr>
            <a:lvl4pPr marL="1399443" indent="0">
              <a:buNone/>
              <a:defRPr sz="1600" b="1"/>
            </a:lvl4pPr>
            <a:lvl5pPr marL="1865925" indent="0">
              <a:buNone/>
              <a:defRPr sz="1600" b="1"/>
            </a:lvl5pPr>
            <a:lvl6pPr marL="2332406" indent="0">
              <a:buNone/>
              <a:defRPr sz="1600" b="1"/>
            </a:lvl6pPr>
            <a:lvl7pPr marL="2798887" indent="0">
              <a:buNone/>
              <a:defRPr sz="1600" b="1"/>
            </a:lvl7pPr>
            <a:lvl8pPr marL="3265368" indent="0">
              <a:buNone/>
              <a:defRPr sz="1600" b="1"/>
            </a:lvl8pPr>
            <a:lvl9pPr marL="373184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703" y="2175318"/>
            <a:ext cx="4041502" cy="39505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pg num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9E0E8-8143-4889-9037-474D0CCF8D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986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g num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62DB3-3C49-4241-AFB0-F80F846CED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668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g num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F7C78-487D-442E-882E-97E4B84270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610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95" y="819542"/>
            <a:ext cx="3008044" cy="615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988" y="273738"/>
            <a:ext cx="5112217" cy="585213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795" y="1435094"/>
            <a:ext cx="3008044" cy="4690781"/>
          </a:xfrm>
        </p:spPr>
        <p:txBody>
          <a:bodyPr/>
          <a:lstStyle>
            <a:lvl1pPr marL="0" indent="0">
              <a:buNone/>
              <a:defRPr sz="1400"/>
            </a:lvl1pPr>
            <a:lvl2pPr marL="466481" indent="0">
              <a:buNone/>
              <a:defRPr sz="1200"/>
            </a:lvl2pPr>
            <a:lvl3pPr marL="932962" indent="0">
              <a:buNone/>
              <a:defRPr sz="1000"/>
            </a:lvl3pPr>
            <a:lvl4pPr marL="1399443" indent="0">
              <a:buNone/>
              <a:defRPr sz="900"/>
            </a:lvl4pPr>
            <a:lvl5pPr marL="1865925" indent="0">
              <a:buNone/>
              <a:defRPr sz="900"/>
            </a:lvl5pPr>
            <a:lvl6pPr marL="2332406" indent="0">
              <a:buNone/>
              <a:defRPr sz="900"/>
            </a:lvl6pPr>
            <a:lvl7pPr marL="2798887" indent="0">
              <a:buNone/>
              <a:defRPr sz="900"/>
            </a:lvl7pPr>
            <a:lvl8pPr marL="3265368" indent="0">
              <a:buNone/>
              <a:defRPr sz="900"/>
            </a:lvl8pPr>
            <a:lvl9pPr marL="373184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g num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31520-370C-4355-9339-DE198572AE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661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544" y="5060058"/>
            <a:ext cx="5486400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544" y="612264"/>
            <a:ext cx="5486400" cy="4115772"/>
          </a:xfrm>
        </p:spPr>
        <p:txBody>
          <a:bodyPr/>
          <a:lstStyle>
            <a:lvl1pPr marL="0" indent="0">
              <a:buNone/>
              <a:defRPr sz="3300"/>
            </a:lvl1pPr>
            <a:lvl2pPr marL="466481" indent="0">
              <a:buNone/>
              <a:defRPr sz="2900"/>
            </a:lvl2pPr>
            <a:lvl3pPr marL="932962" indent="0">
              <a:buNone/>
              <a:defRPr sz="2400"/>
            </a:lvl3pPr>
            <a:lvl4pPr marL="1399443" indent="0">
              <a:buNone/>
              <a:defRPr sz="2000"/>
            </a:lvl4pPr>
            <a:lvl5pPr marL="1865925" indent="0">
              <a:buNone/>
              <a:defRPr sz="2000"/>
            </a:lvl5pPr>
            <a:lvl6pPr marL="2332406" indent="0">
              <a:buNone/>
              <a:defRPr sz="2000"/>
            </a:lvl6pPr>
            <a:lvl7pPr marL="2798887" indent="0">
              <a:buNone/>
              <a:defRPr sz="2000"/>
            </a:lvl7pPr>
            <a:lvl8pPr marL="3265368" indent="0">
              <a:buNone/>
              <a:defRPr sz="2000"/>
            </a:lvl8pPr>
            <a:lvl9pPr marL="3731849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544" y="5367835"/>
            <a:ext cx="5486400" cy="805014"/>
          </a:xfrm>
        </p:spPr>
        <p:txBody>
          <a:bodyPr/>
          <a:lstStyle>
            <a:lvl1pPr marL="0" indent="0">
              <a:buNone/>
              <a:defRPr sz="1400"/>
            </a:lvl1pPr>
            <a:lvl2pPr marL="466481" indent="0">
              <a:buNone/>
              <a:defRPr sz="1200"/>
            </a:lvl2pPr>
            <a:lvl3pPr marL="932962" indent="0">
              <a:buNone/>
              <a:defRPr sz="1000"/>
            </a:lvl3pPr>
            <a:lvl4pPr marL="1399443" indent="0">
              <a:buNone/>
              <a:defRPr sz="900"/>
            </a:lvl4pPr>
            <a:lvl5pPr marL="1865925" indent="0">
              <a:buNone/>
              <a:defRPr sz="900"/>
            </a:lvl5pPr>
            <a:lvl6pPr marL="2332406" indent="0">
              <a:buNone/>
              <a:defRPr sz="900"/>
            </a:lvl6pPr>
            <a:lvl7pPr marL="2798887" indent="0">
              <a:buNone/>
              <a:defRPr sz="900"/>
            </a:lvl7pPr>
            <a:lvl8pPr marL="3265368" indent="0">
              <a:buNone/>
              <a:defRPr sz="900"/>
            </a:lvl8pPr>
            <a:lvl9pPr marL="373184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g num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13691-0584-4AC6-824D-EE6C461600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957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5.xml"/><Relationship Id="rId26" Type="http://schemas.openxmlformats.org/officeDocument/2006/relationships/tags" Target="../tags/tag13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8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5" Type="http://schemas.openxmlformats.org/officeDocument/2006/relationships/tags" Target="../tags/tag12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20" Type="http://schemas.openxmlformats.org/officeDocument/2006/relationships/tags" Target="../tags/tag7.xml"/><Relationship Id="rId29" Type="http://schemas.openxmlformats.org/officeDocument/2006/relationships/tags" Target="../tags/tag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11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23" Type="http://schemas.openxmlformats.org/officeDocument/2006/relationships/tags" Target="../tags/tag10.xml"/><Relationship Id="rId28" Type="http://schemas.openxmlformats.org/officeDocument/2006/relationships/tags" Target="../tags/tag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6.xml"/><Relationship Id="rId31" Type="http://schemas.openxmlformats.org/officeDocument/2006/relationships/tags" Target="../tags/tag1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Relationship Id="rId22" Type="http://schemas.openxmlformats.org/officeDocument/2006/relationships/tags" Target="../tags/tag9.xml"/><Relationship Id="rId27" Type="http://schemas.openxmlformats.org/officeDocument/2006/relationships/tags" Target="../tags/tag14.xml"/><Relationship Id="rId30" Type="http://schemas.openxmlformats.org/officeDocument/2006/relationships/tags" Target="../tags/tag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ChangeArrowheads="1"/>
          </p:cNvSpPr>
          <p:nvPr/>
        </p:nvSpPr>
        <p:spPr bwMode="ltGray">
          <a:xfrm>
            <a:off x="0" y="380641"/>
            <a:ext cx="9144000" cy="839028"/>
          </a:xfrm>
          <a:prstGeom prst="rect">
            <a:avLst/>
          </a:prstGeom>
          <a:solidFill>
            <a:srgbClr val="D71B32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46795" tIns="46795" rIns="46795" bIns="4679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644101" name="pg num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76296" y="6636095"/>
            <a:ext cx="221919" cy="15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000" b="0"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1A5E62-25D2-4DA5-9F14-37961563BFC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8" name="Picture 6" descr="NewTGT_Corp_logo"/>
          <p:cNvPicPr>
            <a:picLocks noChangeAspect="1" noChangeArrowheads="1"/>
          </p:cNvPicPr>
          <p:nvPr/>
        </p:nvPicPr>
        <p:blipFill>
          <a:blip r:embed="rId3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r="17456"/>
          <a:stretch>
            <a:fillRect/>
          </a:stretch>
        </p:blipFill>
        <p:spPr bwMode="auto">
          <a:xfrm>
            <a:off x="8534940" y="532897"/>
            <a:ext cx="532927" cy="497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4103" name="Text Box 7"/>
          <p:cNvSpPr txBox="1">
            <a:spLocks noChangeArrowheads="1"/>
          </p:cNvSpPr>
          <p:nvPr/>
        </p:nvSpPr>
        <p:spPr bwMode="auto">
          <a:xfrm>
            <a:off x="152265" y="6325105"/>
            <a:ext cx="8021450" cy="261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6" rIns="91430" bIns="45716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</a:endParaRPr>
          </a:p>
        </p:txBody>
      </p:sp>
      <p:sp>
        <p:nvSpPr>
          <p:cNvPr id="644104" name="Text Box 8"/>
          <p:cNvSpPr txBox="1">
            <a:spLocks noChangeArrowheads="1"/>
          </p:cNvSpPr>
          <p:nvPr/>
        </p:nvSpPr>
        <p:spPr bwMode="auto">
          <a:xfrm>
            <a:off x="228398" y="6477361"/>
            <a:ext cx="8306542" cy="261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6" rIns="91430" bIns="45716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</a:endParaRPr>
          </a:p>
        </p:txBody>
      </p:sp>
      <p:sp>
        <p:nvSpPr>
          <p:cNvPr id="1031" name="McK 2. 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152265" y="613885"/>
            <a:ext cx="8269286" cy="37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44204" name="McK 3. Unit of measure" hidden="1"/>
          <p:cNvSpPr txBox="1">
            <a:spLocks noChangeArrowheads="1"/>
          </p:cNvSpPr>
          <p:nvPr/>
        </p:nvSpPr>
        <p:spPr bwMode="auto">
          <a:xfrm>
            <a:off x="152266" y="1252064"/>
            <a:ext cx="8797354" cy="21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135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00"/>
                </a:solidFill>
              </a:rPr>
              <a:t>Subtitle or Unit of measure, when both Unit of measure goes into 2nd line</a:t>
            </a:r>
          </a:p>
        </p:txBody>
      </p:sp>
      <p:sp>
        <p:nvSpPr>
          <p:cNvPr id="644205" name="McK 4. Footnote" hidden="1"/>
          <p:cNvSpPr txBox="1">
            <a:spLocks noChangeArrowheads="1"/>
          </p:cNvSpPr>
          <p:nvPr/>
        </p:nvSpPr>
        <p:spPr bwMode="auto">
          <a:xfrm>
            <a:off x="152265" y="6423908"/>
            <a:ext cx="8722841" cy="15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106902" indent="-106902" defTabSz="9135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/>
                </a:solidFill>
              </a:rPr>
              <a:t>1 Footnote</a:t>
            </a:r>
          </a:p>
        </p:txBody>
      </p:sp>
      <p:sp>
        <p:nvSpPr>
          <p:cNvPr id="644206" name="McK 5. Source" hidden="1"/>
          <p:cNvSpPr>
            <a:spLocks noChangeArrowheads="1"/>
          </p:cNvSpPr>
          <p:nvPr/>
        </p:nvSpPr>
        <p:spPr bwMode="auto">
          <a:xfrm>
            <a:off x="152265" y="6636095"/>
            <a:ext cx="7002571" cy="15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583101" indent="-583101" defTabSz="913526" fontAlgn="base">
              <a:spcBef>
                <a:spcPct val="0"/>
              </a:spcBef>
              <a:spcAft>
                <a:spcPct val="0"/>
              </a:spcAft>
              <a:tabLst>
                <a:tab pos="581482" algn="l"/>
              </a:tabLst>
              <a:defRPr/>
            </a:pPr>
            <a:r>
              <a:rPr lang="en-US" sz="1000" dirty="0">
                <a:solidFill>
                  <a:srgbClr val="000000"/>
                </a:solidFill>
              </a:rPr>
              <a:t>SOURCE: Source</a:t>
            </a:r>
          </a:p>
        </p:txBody>
      </p:sp>
      <p:sp>
        <p:nvSpPr>
          <p:cNvPr id="1035" name="Rectangle 1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6468" y="1399460"/>
            <a:ext cx="7930739" cy="12472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grpSp>
        <p:nvGrpSpPr>
          <p:cNvPr id="1036" name="Sticker" hidden="1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8324361" y="1300656"/>
            <a:ext cx="673854" cy="186270"/>
            <a:chOff x="1324" y="2182"/>
            <a:chExt cx="416" cy="115"/>
          </a:xfrm>
        </p:grpSpPr>
        <p:sp>
          <p:nvSpPr>
            <p:cNvPr id="644210" name="AutoShape 114" hidden="1"/>
            <p:cNvSpPr>
              <a:spLocks noChangeArrowheads="1"/>
            </p:cNvSpPr>
            <p:nvPr userDrawn="1"/>
          </p:nvSpPr>
          <p:spPr bwMode="auto">
            <a:xfrm>
              <a:off x="1324" y="2182"/>
              <a:ext cx="416" cy="1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000000"/>
                  </a:solidFill>
                </a:rPr>
                <a:t>STICKER</a:t>
              </a:r>
            </a:p>
          </p:txBody>
        </p:sp>
        <p:cxnSp>
          <p:nvCxnSpPr>
            <p:cNvPr id="1077" name="AutoShape 115" hidden="1"/>
            <p:cNvCxnSpPr>
              <a:cxnSpLocks noChangeShapeType="1"/>
              <a:stCxn id="644210" idx="2"/>
              <a:endCxn id="644210" idx="0"/>
            </p:cNvCxnSpPr>
            <p:nvPr userDrawn="1"/>
          </p:nvCxnSpPr>
          <p:spPr bwMode="auto">
            <a:xfrm>
              <a:off x="1324" y="2182"/>
              <a:ext cx="41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78" name="AutoShape 116" hidden="1"/>
            <p:cNvCxnSpPr>
              <a:cxnSpLocks noChangeShapeType="1"/>
              <a:stCxn id="644210" idx="4"/>
              <a:endCxn id="644210" idx="6"/>
            </p:cNvCxnSpPr>
            <p:nvPr userDrawn="1"/>
          </p:nvCxnSpPr>
          <p:spPr bwMode="auto">
            <a:xfrm>
              <a:off x="1324" y="2297"/>
              <a:ext cx="41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037" name="LegendBoxes" hidden="1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8138079" y="1297416"/>
            <a:ext cx="860136" cy="996143"/>
            <a:chOff x="3394" y="519"/>
            <a:chExt cx="531" cy="615"/>
          </a:xfrm>
        </p:grpSpPr>
        <p:sp>
          <p:nvSpPr>
            <p:cNvPr id="644214" name="LegendRectangle1" hidden="1"/>
            <p:cNvSpPr>
              <a:spLocks noChangeArrowheads="1"/>
            </p:cNvSpPr>
            <p:nvPr userDrawn="1"/>
          </p:nvSpPr>
          <p:spPr bwMode="auto">
            <a:xfrm>
              <a:off x="3394" y="526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100" b="1" dirty="0">
                <a:solidFill>
                  <a:srgbClr val="000000"/>
                </a:solidFill>
              </a:endParaRPr>
            </a:p>
          </p:txBody>
        </p:sp>
        <p:sp>
          <p:nvSpPr>
            <p:cNvPr id="644215" name="LegendRectangle2" hidden="1"/>
            <p:cNvSpPr>
              <a:spLocks noChangeArrowheads="1"/>
            </p:cNvSpPr>
            <p:nvPr userDrawn="1"/>
          </p:nvSpPr>
          <p:spPr bwMode="auto">
            <a:xfrm>
              <a:off x="3394" y="69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100" b="1" dirty="0">
                <a:solidFill>
                  <a:srgbClr val="000000"/>
                </a:solidFill>
              </a:endParaRPr>
            </a:p>
          </p:txBody>
        </p:sp>
        <p:sp>
          <p:nvSpPr>
            <p:cNvPr id="644216" name="LegendRectangle3" hidden="1"/>
            <p:cNvSpPr>
              <a:spLocks noChangeArrowheads="1"/>
            </p:cNvSpPr>
            <p:nvPr userDrawn="1"/>
          </p:nvSpPr>
          <p:spPr bwMode="auto">
            <a:xfrm>
              <a:off x="3394" y="860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100" b="1" dirty="0">
                <a:solidFill>
                  <a:srgbClr val="000000"/>
                </a:solidFill>
              </a:endParaRPr>
            </a:p>
          </p:txBody>
        </p:sp>
        <p:sp>
          <p:nvSpPr>
            <p:cNvPr id="644217" name="LegendRectangle4" hidden="1"/>
            <p:cNvSpPr>
              <a:spLocks noChangeArrowheads="1"/>
            </p:cNvSpPr>
            <p:nvPr userDrawn="1"/>
          </p:nvSpPr>
          <p:spPr bwMode="auto">
            <a:xfrm>
              <a:off x="3394" y="1027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100" b="1" dirty="0">
                <a:solidFill>
                  <a:srgbClr val="000000"/>
                </a:solidFill>
              </a:endParaRPr>
            </a:p>
          </p:txBody>
        </p:sp>
        <p:sp>
          <p:nvSpPr>
            <p:cNvPr id="644218" name="Legend1" hidden="1"/>
            <p:cNvSpPr>
              <a:spLocks noChangeArrowheads="1"/>
            </p:cNvSpPr>
            <p:nvPr userDrawn="1"/>
          </p:nvSpPr>
          <p:spPr bwMode="auto">
            <a:xfrm>
              <a:off x="3554" y="519"/>
              <a:ext cx="37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000000"/>
                  </a:solidFill>
                </a:rPr>
                <a:t>Legend1</a:t>
              </a:r>
            </a:p>
          </p:txBody>
        </p:sp>
        <p:sp>
          <p:nvSpPr>
            <p:cNvPr id="644219" name="Legend2" hidden="1"/>
            <p:cNvSpPr>
              <a:spLocks noChangeArrowheads="1"/>
            </p:cNvSpPr>
            <p:nvPr userDrawn="1"/>
          </p:nvSpPr>
          <p:spPr bwMode="auto">
            <a:xfrm>
              <a:off x="3554" y="684"/>
              <a:ext cx="37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000000"/>
                  </a:solidFill>
                </a:rPr>
                <a:t>Legend2</a:t>
              </a:r>
            </a:p>
          </p:txBody>
        </p:sp>
        <p:sp>
          <p:nvSpPr>
            <p:cNvPr id="644220" name="Legend3" hidden="1"/>
            <p:cNvSpPr>
              <a:spLocks noChangeArrowheads="1"/>
            </p:cNvSpPr>
            <p:nvPr userDrawn="1"/>
          </p:nvSpPr>
          <p:spPr bwMode="auto">
            <a:xfrm>
              <a:off x="3554" y="849"/>
              <a:ext cx="37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000000"/>
                  </a:solidFill>
                </a:rPr>
                <a:t>Legend3</a:t>
              </a:r>
            </a:p>
          </p:txBody>
        </p:sp>
        <p:sp>
          <p:nvSpPr>
            <p:cNvPr id="644221" name="Legend4" hidden="1"/>
            <p:cNvSpPr>
              <a:spLocks noChangeArrowheads="1"/>
            </p:cNvSpPr>
            <p:nvPr userDrawn="1"/>
          </p:nvSpPr>
          <p:spPr bwMode="auto">
            <a:xfrm>
              <a:off x="3554" y="1019"/>
              <a:ext cx="37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000000"/>
                  </a:solidFill>
                </a:rPr>
                <a:t>Legend4</a:t>
              </a:r>
            </a:p>
          </p:txBody>
        </p:sp>
      </p:grpSp>
      <p:grpSp>
        <p:nvGrpSpPr>
          <p:cNvPr id="1038" name="LegendLines" hidden="1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7814111" y="1297417"/>
            <a:ext cx="1184104" cy="720786"/>
            <a:chOff x="2411" y="2750"/>
            <a:chExt cx="731" cy="445"/>
          </a:xfrm>
        </p:grpSpPr>
        <p:sp>
          <p:nvSpPr>
            <p:cNvPr id="644223" name="LineLegend1" hidden="1"/>
            <p:cNvSpPr>
              <a:spLocks noChangeShapeType="1"/>
            </p:cNvSpPr>
            <p:nvPr userDrawn="1"/>
          </p:nvSpPr>
          <p:spPr bwMode="auto">
            <a:xfrm>
              <a:off x="2411" y="2807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100" b="1" dirty="0">
                <a:solidFill>
                  <a:srgbClr val="000000"/>
                </a:solidFill>
              </a:endParaRPr>
            </a:p>
          </p:txBody>
        </p:sp>
        <p:sp>
          <p:nvSpPr>
            <p:cNvPr id="644224" name="LineLegend2" hidden="1"/>
            <p:cNvSpPr>
              <a:spLocks noChangeShapeType="1"/>
            </p:cNvSpPr>
            <p:nvPr userDrawn="1"/>
          </p:nvSpPr>
          <p:spPr bwMode="auto">
            <a:xfrm>
              <a:off x="2411" y="297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100" b="1" dirty="0">
                <a:solidFill>
                  <a:srgbClr val="000000"/>
                </a:solidFill>
              </a:endParaRPr>
            </a:p>
          </p:txBody>
        </p:sp>
        <p:sp>
          <p:nvSpPr>
            <p:cNvPr id="644225" name="LineLegend3" hidden="1"/>
            <p:cNvSpPr>
              <a:spLocks noChangeShapeType="1"/>
            </p:cNvSpPr>
            <p:nvPr userDrawn="1"/>
          </p:nvSpPr>
          <p:spPr bwMode="auto">
            <a:xfrm>
              <a:off x="2411" y="3137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100" b="1" dirty="0">
                <a:solidFill>
                  <a:srgbClr val="000000"/>
                </a:solidFill>
              </a:endParaRPr>
            </a:p>
          </p:txBody>
        </p:sp>
        <p:sp>
          <p:nvSpPr>
            <p:cNvPr id="644226" name="Legend1" hidden="1"/>
            <p:cNvSpPr>
              <a:spLocks noChangeArrowheads="1"/>
            </p:cNvSpPr>
            <p:nvPr userDrawn="1"/>
          </p:nvSpPr>
          <p:spPr bwMode="auto">
            <a:xfrm>
              <a:off x="2771" y="2750"/>
              <a:ext cx="37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000000"/>
                  </a:solidFill>
                </a:rPr>
                <a:t>Legend1</a:t>
              </a:r>
            </a:p>
          </p:txBody>
        </p:sp>
        <p:sp>
          <p:nvSpPr>
            <p:cNvPr id="644227" name="Legend2" hidden="1"/>
            <p:cNvSpPr>
              <a:spLocks noChangeArrowheads="1"/>
            </p:cNvSpPr>
            <p:nvPr userDrawn="1"/>
          </p:nvSpPr>
          <p:spPr bwMode="auto">
            <a:xfrm>
              <a:off x="2771" y="2915"/>
              <a:ext cx="37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000000"/>
                  </a:solidFill>
                </a:rPr>
                <a:t>Legend2</a:t>
              </a:r>
            </a:p>
          </p:txBody>
        </p:sp>
        <p:sp>
          <p:nvSpPr>
            <p:cNvPr id="644228" name="Legend3" hidden="1"/>
            <p:cNvSpPr>
              <a:spLocks noChangeArrowheads="1"/>
            </p:cNvSpPr>
            <p:nvPr userDrawn="1"/>
          </p:nvSpPr>
          <p:spPr bwMode="auto">
            <a:xfrm>
              <a:off x="2771" y="3080"/>
              <a:ext cx="37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000000"/>
                  </a:solidFill>
                </a:rPr>
                <a:t>Legend3</a:t>
              </a:r>
            </a:p>
          </p:txBody>
        </p:sp>
      </p:grpSp>
      <p:sp>
        <p:nvSpPr>
          <p:cNvPr id="644250" name="McK 1. On-page tracker" hidden="1"/>
          <p:cNvSpPr>
            <a:spLocks noChangeArrowheads="1"/>
          </p:cNvSpPr>
          <p:nvPr/>
        </p:nvSpPr>
        <p:spPr bwMode="auto">
          <a:xfrm>
            <a:off x="152265" y="76129"/>
            <a:ext cx="868234" cy="21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808080"/>
                </a:solidFill>
              </a:rPr>
              <a:t>TRACKER</a:t>
            </a:r>
          </a:p>
        </p:txBody>
      </p:sp>
      <p:grpSp>
        <p:nvGrpSpPr>
          <p:cNvPr id="1040" name="LegendMoons" hidden="1"/>
          <p:cNvGrpSpPr>
            <a:grpSpLocks/>
          </p:cNvGrpSpPr>
          <p:nvPr/>
        </p:nvGrpSpPr>
        <p:grpSpPr bwMode="auto">
          <a:xfrm>
            <a:off x="8121880" y="1297417"/>
            <a:ext cx="876334" cy="1258541"/>
            <a:chOff x="2938" y="2296"/>
            <a:chExt cx="541" cy="777"/>
          </a:xfrm>
        </p:grpSpPr>
        <p:grpSp>
          <p:nvGrpSpPr>
            <p:cNvPr id="1042" name="MoonLegend3" hidden="1"/>
            <p:cNvGrpSpPr>
              <a:grpSpLocks noChangeAspect="1"/>
            </p:cNvGrpSpPr>
            <p:nvPr userDrawn="1">
              <p:custDataLst>
                <p:tags r:id="rId17"/>
              </p:custDataLst>
            </p:nvPr>
          </p:nvGrpSpPr>
          <p:grpSpPr bwMode="auto">
            <a:xfrm>
              <a:off x="2938" y="2627"/>
              <a:ext cx="112" cy="112"/>
              <a:chOff x="4495" y="897"/>
              <a:chExt cx="160" cy="160"/>
            </a:xfrm>
          </p:grpSpPr>
          <p:sp>
            <p:nvSpPr>
              <p:cNvPr id="644237" name="Oval 141" hidden="1"/>
              <p:cNvSpPr>
                <a:spLocks noChangeAspect="1" noChangeArrowheads="1"/>
              </p:cNvSpPr>
              <p:nvPr userDrawn="1">
                <p:custDataLst>
                  <p:tags r:id="rId30"/>
                </p:custDataLst>
              </p:nvPr>
            </p:nvSpPr>
            <p:spPr bwMode="blackWhite">
              <a:xfrm>
                <a:off x="4495" y="897"/>
                <a:ext cx="160" cy="16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1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44238" name="Arc 142" hidden="1"/>
              <p:cNvSpPr>
                <a:spLocks noChangeAspect="1"/>
              </p:cNvSpPr>
              <p:nvPr userDrawn="1">
                <p:custDataLst>
                  <p:tags r:id="rId31"/>
                </p:custDataLst>
              </p:nvPr>
            </p:nvSpPr>
            <p:spPr bwMode="black">
              <a:xfrm>
                <a:off x="4575" y="897"/>
                <a:ext cx="80" cy="16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200"/>
                  <a:gd name="T2" fmla="*/ 0 w 21600"/>
                  <a:gd name="T3" fmla="*/ 43200 h 43200"/>
                  <a:gd name="T4" fmla="*/ 0 w 21600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2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29"/>
                      <a:pt x="11929" y="43199"/>
                      <a:pt x="0" y="43200"/>
                    </a:cubicBezTo>
                  </a:path>
                  <a:path w="21600" h="432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29"/>
                      <a:pt x="11929" y="43199"/>
                      <a:pt x="0" y="432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100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44245" name="Legend1" hidden="1"/>
            <p:cNvSpPr>
              <a:spLocks noChangeArrowheads="1"/>
            </p:cNvSpPr>
            <p:nvPr userDrawn="1"/>
          </p:nvSpPr>
          <p:spPr bwMode="auto">
            <a:xfrm>
              <a:off x="3108" y="2296"/>
              <a:ext cx="37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000000"/>
                  </a:solidFill>
                </a:rPr>
                <a:t>Legend1</a:t>
              </a:r>
            </a:p>
          </p:txBody>
        </p:sp>
        <p:sp>
          <p:nvSpPr>
            <p:cNvPr id="644246" name="Legend2" hidden="1"/>
            <p:cNvSpPr>
              <a:spLocks noChangeArrowheads="1"/>
            </p:cNvSpPr>
            <p:nvPr userDrawn="1"/>
          </p:nvSpPr>
          <p:spPr bwMode="auto">
            <a:xfrm>
              <a:off x="3108" y="2461"/>
              <a:ext cx="37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000000"/>
                  </a:solidFill>
                </a:rPr>
                <a:t>Legend2</a:t>
              </a:r>
            </a:p>
          </p:txBody>
        </p:sp>
        <p:sp>
          <p:nvSpPr>
            <p:cNvPr id="644247" name="Legend3" hidden="1"/>
            <p:cNvSpPr>
              <a:spLocks noChangeArrowheads="1"/>
            </p:cNvSpPr>
            <p:nvPr userDrawn="1"/>
          </p:nvSpPr>
          <p:spPr bwMode="auto">
            <a:xfrm>
              <a:off x="3108" y="2626"/>
              <a:ext cx="37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000000"/>
                  </a:solidFill>
                </a:rPr>
                <a:t>Legend3</a:t>
              </a:r>
            </a:p>
          </p:txBody>
        </p:sp>
        <p:sp>
          <p:nvSpPr>
            <p:cNvPr id="644248" name="Legend4" hidden="1"/>
            <p:cNvSpPr>
              <a:spLocks noChangeArrowheads="1"/>
            </p:cNvSpPr>
            <p:nvPr userDrawn="1"/>
          </p:nvSpPr>
          <p:spPr bwMode="auto">
            <a:xfrm>
              <a:off x="3108" y="2793"/>
              <a:ext cx="37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000000"/>
                  </a:solidFill>
                </a:rPr>
                <a:t>Legend4</a:t>
              </a:r>
            </a:p>
          </p:txBody>
        </p:sp>
        <p:sp>
          <p:nvSpPr>
            <p:cNvPr id="644249" name="Legend5" hidden="1"/>
            <p:cNvSpPr>
              <a:spLocks noChangeArrowheads="1"/>
            </p:cNvSpPr>
            <p:nvPr userDrawn="1"/>
          </p:nvSpPr>
          <p:spPr bwMode="auto">
            <a:xfrm>
              <a:off x="3108" y="2958"/>
              <a:ext cx="37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000000"/>
                  </a:solidFill>
                </a:rPr>
                <a:t>Legend5</a:t>
              </a:r>
            </a:p>
          </p:txBody>
        </p:sp>
        <p:grpSp>
          <p:nvGrpSpPr>
            <p:cNvPr id="1048" name="MoonLegend2" hidden="1"/>
            <p:cNvGrpSpPr>
              <a:grpSpLocks noChangeAspect="1"/>
            </p:cNvGrpSpPr>
            <p:nvPr userDrawn="1">
              <p:custDataLst>
                <p:tags r:id="rId18"/>
              </p:custDataLst>
            </p:nvPr>
          </p:nvGrpSpPr>
          <p:grpSpPr bwMode="auto">
            <a:xfrm>
              <a:off x="2938" y="2462"/>
              <a:ext cx="112" cy="112"/>
              <a:chOff x="2938" y="2462"/>
              <a:chExt cx="112" cy="112"/>
            </a:xfrm>
          </p:grpSpPr>
          <p:sp>
            <p:nvSpPr>
              <p:cNvPr id="644252" name="Oval 156" hidden="1"/>
              <p:cNvSpPr>
                <a:spLocks noChangeAspect="1" noChangeArrowheads="1"/>
              </p:cNvSpPr>
              <p:nvPr userDrawn="1">
                <p:custDataLst>
                  <p:tags r:id="rId28"/>
                </p:custDataLst>
              </p:nvPr>
            </p:nvSpPr>
            <p:spPr bwMode="blackWhite">
              <a:xfrm>
                <a:off x="2938" y="2462"/>
                <a:ext cx="112" cy="11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1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44253" name="Arc 157" hidden="1"/>
              <p:cNvSpPr>
                <a:spLocks noChangeAspect="1"/>
              </p:cNvSpPr>
              <p:nvPr userDrawn="1">
                <p:custDataLst>
                  <p:tags r:id="rId29"/>
                </p:custDataLst>
              </p:nvPr>
            </p:nvSpPr>
            <p:spPr bwMode="black">
              <a:xfrm>
                <a:off x="2994" y="2462"/>
                <a:ext cx="56" cy="5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100" b="1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49" name="MoonLegend1" hidden="1"/>
            <p:cNvGrpSpPr>
              <a:grpSpLocks noChangeAspect="1"/>
            </p:cNvGrpSpPr>
            <p:nvPr userDrawn="1">
              <p:custDataLst>
                <p:tags r:id="rId19"/>
              </p:custDataLst>
            </p:nvPr>
          </p:nvGrpSpPr>
          <p:grpSpPr bwMode="auto">
            <a:xfrm>
              <a:off x="2938" y="2298"/>
              <a:ext cx="112" cy="112"/>
              <a:chOff x="2938" y="2298"/>
              <a:chExt cx="112" cy="112"/>
            </a:xfrm>
          </p:grpSpPr>
          <p:sp>
            <p:nvSpPr>
              <p:cNvPr id="644255" name="Oval 159" hidden="1"/>
              <p:cNvSpPr>
                <a:spLocks noChangeAspect="1" noChangeArrowheads="1"/>
              </p:cNvSpPr>
              <p:nvPr userDrawn="1">
                <p:custDataLst>
                  <p:tags r:id="rId26"/>
                </p:custDataLst>
              </p:nvPr>
            </p:nvSpPr>
            <p:spPr bwMode="blackWhite">
              <a:xfrm>
                <a:off x="2938" y="2298"/>
                <a:ext cx="112" cy="11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1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44256" name="Arc 160" hidden="1"/>
              <p:cNvSpPr>
                <a:spLocks noChangeAspect="1"/>
              </p:cNvSpPr>
              <p:nvPr userDrawn="1">
                <p:custDataLst>
                  <p:tags r:id="rId27"/>
                </p:custDataLst>
              </p:nvPr>
            </p:nvSpPr>
            <p:spPr bwMode="black">
              <a:xfrm>
                <a:off x="2938" y="2298"/>
                <a:ext cx="112" cy="112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21600 w 43200"/>
                  <a:gd name="T1" fmla="*/ 0 h 43200"/>
                  <a:gd name="T2" fmla="*/ 21600 w 43200"/>
                  <a:gd name="T3" fmla="*/ 0 h 43200"/>
                  <a:gd name="T4" fmla="*/ 21600 w 43200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21599" y="0"/>
                    </a:moveTo>
                  </a:path>
                  <a:path w="43200" h="43200" stroke="0" extrusionOk="0">
                    <a:moveTo>
                      <a:pt x="21599" y="0"/>
                    </a:move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100" b="1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50" name="MoonLegend4" hidden="1"/>
            <p:cNvGrpSpPr>
              <a:grpSpLocks noChangeAspect="1"/>
            </p:cNvGrpSpPr>
            <p:nvPr userDrawn="1">
              <p:custDataLst>
                <p:tags r:id="rId20"/>
              </p:custDataLst>
            </p:nvPr>
          </p:nvGrpSpPr>
          <p:grpSpPr bwMode="auto">
            <a:xfrm>
              <a:off x="2938" y="2794"/>
              <a:ext cx="112" cy="112"/>
              <a:chOff x="2938" y="2794"/>
              <a:chExt cx="112" cy="112"/>
            </a:xfrm>
          </p:grpSpPr>
          <p:sp>
            <p:nvSpPr>
              <p:cNvPr id="644258" name="Oval 162" hidden="1"/>
              <p:cNvSpPr>
                <a:spLocks noChangeAspect="1" noChangeArrowheads="1"/>
              </p:cNvSpPr>
              <p:nvPr userDrawn="1">
                <p:custDataLst>
                  <p:tags r:id="rId24"/>
                </p:custDataLst>
              </p:nvPr>
            </p:nvSpPr>
            <p:spPr bwMode="blackWhite">
              <a:xfrm>
                <a:off x="2938" y="2794"/>
                <a:ext cx="112" cy="11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1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44259" name="Arc 163" hidden="1"/>
              <p:cNvSpPr>
                <a:spLocks noChangeAspect="1"/>
              </p:cNvSpPr>
              <p:nvPr userDrawn="1">
                <p:custDataLst>
                  <p:tags r:id="rId25"/>
                </p:custDataLst>
              </p:nvPr>
            </p:nvSpPr>
            <p:spPr bwMode="black">
              <a:xfrm>
                <a:off x="2938" y="2794"/>
                <a:ext cx="112" cy="112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21600 w 43200"/>
                  <a:gd name="T1" fmla="*/ 0 h 43200"/>
                  <a:gd name="T2" fmla="*/ 0 w 43200"/>
                  <a:gd name="T3" fmla="*/ 21600 h 43200"/>
                  <a:gd name="T4" fmla="*/ 21600 w 43200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21599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</a:path>
                  <a:path w="43200" h="43200" stroke="0" extrusionOk="0">
                    <a:moveTo>
                      <a:pt x="21599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100" b="1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51" name="MoonLegend5" hidden="1"/>
            <p:cNvGrpSpPr>
              <a:grpSpLocks noChangeAspect="1"/>
            </p:cNvGrpSpPr>
            <p:nvPr userDrawn="1">
              <p:custDataLst>
                <p:tags r:id="rId21"/>
              </p:custDataLst>
            </p:nvPr>
          </p:nvGrpSpPr>
          <p:grpSpPr bwMode="auto">
            <a:xfrm>
              <a:off x="2938" y="2959"/>
              <a:ext cx="112" cy="112"/>
              <a:chOff x="2938" y="2959"/>
              <a:chExt cx="112" cy="112"/>
            </a:xfrm>
          </p:grpSpPr>
          <p:sp>
            <p:nvSpPr>
              <p:cNvPr id="644261" name="Oval 165" hidden="1"/>
              <p:cNvSpPr>
                <a:spLocks noChangeAspect="1" noChangeArrowheads="1"/>
              </p:cNvSpPr>
              <p:nvPr userDrawn="1">
                <p:custDataLst>
                  <p:tags r:id="rId22"/>
                </p:custDataLst>
              </p:nvPr>
            </p:nvSpPr>
            <p:spPr bwMode="blackWhite">
              <a:xfrm>
                <a:off x="2938" y="2959"/>
                <a:ext cx="112" cy="11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1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44262" name="Oval 166" hidden="1"/>
              <p:cNvSpPr>
                <a:spLocks noChangeAspect="1" noChangeArrowheads="1"/>
              </p:cNvSpPr>
              <p:nvPr userDrawn="1">
                <p:custDataLst>
                  <p:tags r:id="rId23"/>
                </p:custDataLst>
              </p:nvPr>
            </p:nvSpPr>
            <p:spPr bwMode="black">
              <a:xfrm>
                <a:off x="2938" y="2959"/>
                <a:ext cx="112" cy="112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100" b="1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644273" name="doc id"/>
          <p:cNvSpPr>
            <a:spLocks noChangeArrowheads="1"/>
          </p:cNvSpPr>
          <p:nvPr/>
        </p:nvSpPr>
        <p:spPr bwMode="auto">
          <a:xfrm>
            <a:off x="8917223" y="37255"/>
            <a:ext cx="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616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821202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defTabSz="821202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defTabSz="821202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defTabSz="821202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defTabSz="821202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66481" algn="l" defTabSz="821202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32962" algn="l" defTabSz="821202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99443" algn="l" defTabSz="821202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65925" algn="l" defTabSz="821202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9861" indent="-349861" algn="l" defTabSz="913526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▪"/>
        <a:defRPr sz="1600">
          <a:solidFill>
            <a:schemeClr val="tx1"/>
          </a:solidFill>
          <a:latin typeface="+mn-lt"/>
          <a:cs typeface="+mn-cs"/>
        </a:defRPr>
      </a:lvl2pPr>
      <a:lvl3pPr marL="466481" indent="-267255" algn="l" defTabSz="913526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3pPr>
      <a:lvl4pPr marL="626835" indent="-158733" algn="l" defTabSz="913526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▫"/>
        <a:defRPr sz="1600">
          <a:solidFill>
            <a:schemeClr val="tx1"/>
          </a:solidFill>
          <a:latin typeface="+mn-lt"/>
          <a:cs typeface="+mn-cs"/>
        </a:defRPr>
      </a:lvl4pPr>
      <a:lvl5pPr marL="761271" indent="-132818" algn="l" defTabSz="913526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5pPr>
      <a:lvl6pPr marL="1227752" indent="-132818" algn="l" defTabSz="913526" rtl="0" fontAlgn="base"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6pPr>
      <a:lvl7pPr marL="1694234" indent="-132818" algn="l" defTabSz="913526" rtl="0" fontAlgn="base"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7pPr>
      <a:lvl8pPr marL="2160715" indent="-132818" algn="l" defTabSz="913526" rtl="0" fontAlgn="base"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8pPr>
      <a:lvl9pPr marL="2627196" indent="-132818" algn="l" defTabSz="913526" rtl="0" fontAlgn="base"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5609" y="3985736"/>
            <a:ext cx="6586271" cy="738664"/>
          </a:xfrm>
        </p:spPr>
        <p:txBody>
          <a:bodyPr/>
          <a:lstStyle/>
          <a:p>
            <a:r>
              <a:rPr lang="en-US" dirty="0" smtClean="0"/>
              <a:t>Twin Cities Business Architecture Forum</a:t>
            </a:r>
            <a:br>
              <a:rPr lang="en-US" dirty="0" smtClean="0"/>
            </a:br>
            <a:r>
              <a:rPr lang="en-US" dirty="0" smtClean="0"/>
              <a:t>Capability Ownership /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5609" y="5029200"/>
            <a:ext cx="6586271" cy="280215"/>
          </a:xfrm>
        </p:spPr>
        <p:txBody>
          <a:bodyPr/>
          <a:lstStyle/>
          <a:p>
            <a:r>
              <a:rPr lang="en-US" dirty="0" smtClean="0"/>
              <a:t>16 September, 2014</a:t>
            </a:r>
            <a:endParaRPr lang="en-US" dirty="0"/>
          </a:p>
        </p:txBody>
      </p:sp>
      <p:pic>
        <p:nvPicPr>
          <p:cNvPr id="1026" name="Picture 2" descr="C:\Users\Z048608\AppData\Local\Microsoft\Windows\Temporary Internet Files\Content.Outlook\0X7RVGZX\TCBAF_Logo_FINAL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672" y="1371600"/>
            <a:ext cx="6772656" cy="85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159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to Target!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76400"/>
            <a:ext cx="4572000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308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arg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457200"/>
            <a:ext cx="8229600" cy="830997"/>
          </a:xfrm>
        </p:spPr>
        <p:txBody>
          <a:bodyPr/>
          <a:lstStyle/>
          <a:p>
            <a:r>
              <a:rPr lang="en-GB" dirty="0" smtClean="0"/>
              <a:t>Business Architecture – Aspirations @ Target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4038600"/>
            <a:ext cx="3118048" cy="1569660"/>
          </a:xfrm>
        </p:spPr>
        <p:txBody>
          <a:bodyPr/>
          <a:lstStyle/>
          <a:p>
            <a:r>
              <a:rPr lang="en-GB" sz="1800" dirty="0" smtClean="0"/>
              <a:t>“We want to see our enterprise IT strategy through the lens of our business capabilities”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215880" y="3126938"/>
            <a:ext cx="3851920" cy="1292662"/>
          </a:xfrm>
        </p:spPr>
        <p:txBody>
          <a:bodyPr/>
          <a:lstStyle/>
          <a:p>
            <a:r>
              <a:rPr lang="en-GB" sz="1800" dirty="0" smtClean="0"/>
              <a:t>“Target’s Business Capability Framework is the common language of the enterprise”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12168" y="1506141"/>
            <a:ext cx="4040832" cy="1846659"/>
          </a:xfrm>
        </p:spPr>
        <p:txBody>
          <a:bodyPr/>
          <a:lstStyle/>
          <a:p>
            <a:r>
              <a:rPr lang="en-US" sz="1800" dirty="0" smtClean="0"/>
              <a:t>“We need to express our business strategies in terms of the underlying operating model changes and corresponding business capabilities”</a:t>
            </a:r>
          </a:p>
        </p:txBody>
      </p:sp>
      <p:pic>
        <p:nvPicPr>
          <p:cNvPr id="9" name="Picture 2" descr="C:\Users\Z048608\AppData\Local\Microsoft\Windows\Temporary Internet Files\Content.Outlook\0X7RVGZX\TCBAF_Logo_FINAL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2715"/>
            <a:ext cx="2700528" cy="33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53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10" grpId="0" build="p" animBg="1"/>
      <p:bldP spid="11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Journey so Far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808CEE-30EA-4836-A4A5-E60621F5A49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4740424"/>
            <a:ext cx="8136904" cy="1584176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9552" y="2562296"/>
            <a:ext cx="8136904" cy="210612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" t="33200" r="7476" b="58400"/>
          <a:stretch>
            <a:fillRect/>
          </a:stretch>
        </p:blipFill>
        <p:spPr>
          <a:xfrm>
            <a:off x="683568" y="1428056"/>
            <a:ext cx="7776864" cy="576064"/>
          </a:xfrm>
          <a:prstGeom prst="rect">
            <a:avLst/>
          </a:prstGeom>
        </p:spPr>
      </p:pic>
      <p:sp>
        <p:nvSpPr>
          <p:cNvPr id="10" name="Text Placeholder 11"/>
          <p:cNvSpPr txBox="1">
            <a:spLocks/>
          </p:cNvSpPr>
          <p:nvPr/>
        </p:nvSpPr>
        <p:spPr>
          <a:xfrm>
            <a:off x="611560" y="1500064"/>
            <a:ext cx="7704856" cy="482453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938071165"/>
              </p:ext>
            </p:extLst>
          </p:nvPr>
        </p:nvGraphicFramePr>
        <p:xfrm>
          <a:off x="395536" y="1484288"/>
          <a:ext cx="8280920" cy="951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11559" y="2724200"/>
            <a:ext cx="1800201" cy="24468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200" dirty="0" smtClean="0"/>
              <a:t>Created first version of our business capability framework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200" dirty="0" smtClean="0"/>
              <a:t>Iterated to try and capture all aspects of Target’s business model</a:t>
            </a:r>
            <a:endParaRPr lang="en-US" sz="1200" dirty="0"/>
          </a:p>
          <a:p>
            <a:pPr>
              <a:spcAft>
                <a:spcPts val="600"/>
              </a:spcAft>
            </a:pPr>
            <a:endParaRPr lang="en-US" sz="1200" dirty="0" smtClean="0"/>
          </a:p>
          <a:p>
            <a:pPr>
              <a:spcAft>
                <a:spcPts val="600"/>
              </a:spcAft>
            </a:pPr>
            <a:endParaRPr lang="en-US" sz="1200" dirty="0" smtClean="0"/>
          </a:p>
          <a:p>
            <a:pPr>
              <a:spcAft>
                <a:spcPts val="600"/>
              </a:spcAft>
            </a:pPr>
            <a:endParaRPr lang="en-US" sz="1400" dirty="0"/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200" dirty="0" smtClean="0"/>
              <a:t>Capability model is only as good as its usage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99791" y="2724200"/>
            <a:ext cx="1800201" cy="32624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200" dirty="0" smtClean="0"/>
              <a:t>Classified each capability in the framework as either a strategic differentiator or “base” capability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200" dirty="0" smtClean="0"/>
              <a:t>Capability model was then able to be used as an investment and resource </a:t>
            </a:r>
            <a:r>
              <a:rPr lang="en-US" sz="1200" dirty="0" err="1" smtClean="0"/>
              <a:t>mgt</a:t>
            </a:r>
            <a:r>
              <a:rPr lang="en-US" sz="1200" dirty="0" smtClean="0"/>
              <a:t> tool</a:t>
            </a:r>
            <a:endParaRPr lang="en-US" sz="1200" dirty="0"/>
          </a:p>
          <a:p>
            <a:pPr>
              <a:spcAft>
                <a:spcPts val="600"/>
              </a:spcAft>
            </a:pPr>
            <a:endParaRPr lang="en-US" sz="1200" dirty="0" smtClean="0"/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200" dirty="0" smtClean="0"/>
              <a:t>Get </a:t>
            </a:r>
            <a:r>
              <a:rPr lang="en-US" sz="1200" dirty="0"/>
              <a:t>executive fingerprints on your </a:t>
            </a:r>
            <a:r>
              <a:rPr lang="en-US" sz="1200" dirty="0" smtClean="0"/>
              <a:t>capability framework and associated key concepts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4716015" y="2724200"/>
            <a:ext cx="1800201" cy="27392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200" dirty="0" smtClean="0"/>
              <a:t>Created a rolling 5 year IT strategic plan for Target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200" dirty="0" smtClean="0"/>
              <a:t>Capabilities allowed IT to express our plan in terms the business could understand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200" dirty="0" smtClean="0"/>
              <a:t>Created a re-usable IT strategy framework</a:t>
            </a:r>
            <a:endParaRPr lang="en-US" sz="1200" dirty="0"/>
          </a:p>
          <a:p>
            <a:pPr>
              <a:spcAft>
                <a:spcPts val="600"/>
              </a:spcAft>
            </a:pPr>
            <a:endParaRPr lang="en-US" sz="900" dirty="0" smtClean="0"/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200" dirty="0"/>
              <a:t>Creation engenders ownership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endParaRPr lang="en-US" sz="12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6804247" y="2724200"/>
            <a:ext cx="1800201" cy="29700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200" dirty="0" smtClean="0"/>
              <a:t>Created an executive business architecture charter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200" dirty="0" smtClean="0"/>
              <a:t>Identified capability owners across the enterprise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200" dirty="0" smtClean="0"/>
              <a:t>Working to define details around roles / responsibilities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endParaRPr lang="en-US" sz="1200" dirty="0"/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200" dirty="0" smtClean="0"/>
              <a:t>Participation in the process engenders ownership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200" dirty="0" smtClean="0"/>
              <a:t>Clarity is key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555775" y="2724200"/>
            <a:ext cx="0" cy="36004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71999" y="2724200"/>
            <a:ext cx="0" cy="36004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660231" y="2724200"/>
            <a:ext cx="0" cy="36004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6200000">
            <a:off x="-608237" y="3428874"/>
            <a:ext cx="173925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/>
              <a:t>Key Milestones</a:t>
            </a:r>
          </a:p>
        </p:txBody>
      </p:sp>
      <p:sp>
        <p:nvSpPr>
          <p:cNvPr id="20" name="TextBox 19"/>
          <p:cNvSpPr txBox="1"/>
          <p:nvPr/>
        </p:nvSpPr>
        <p:spPr>
          <a:xfrm rot="16200000">
            <a:off x="-216302" y="5404984"/>
            <a:ext cx="95539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/>
              <a:t>Lessons</a:t>
            </a:r>
          </a:p>
        </p:txBody>
      </p:sp>
      <p:pic>
        <p:nvPicPr>
          <p:cNvPr id="2050" name="Picture 2" descr="C:\Users\Z048608\AppData\Local\Microsoft\Windows\Temporary Internet Files\Content.Outlook\0X7RVGZX\TCBAF_Logo_FINAL (2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2715"/>
            <a:ext cx="2700528" cy="33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95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Capability Ownership 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468" y="1724596"/>
            <a:ext cx="7930739" cy="1247204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rgbClr val="C00000"/>
                </a:solidFill>
              </a:rPr>
              <a:t>Business Capability Owner </a:t>
            </a:r>
            <a:r>
              <a:rPr lang="en-US" sz="1800" dirty="0" smtClean="0"/>
              <a:t>– ultimately accountable for the capability from an executive perspective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rgbClr val="C00000"/>
                </a:solidFill>
              </a:rPr>
              <a:t>Business Capability Leader/Manager </a:t>
            </a:r>
            <a:r>
              <a:rPr lang="en-US" sz="1800" dirty="0" smtClean="0"/>
              <a:t>– day-to-day capability manager that helps mature the people, process, technology and data for a given capability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rgbClr val="C00000"/>
                </a:solidFill>
              </a:rPr>
              <a:t>Business </a:t>
            </a:r>
            <a:r>
              <a:rPr lang="en-US" sz="1800" b="1" dirty="0">
                <a:solidFill>
                  <a:srgbClr val="C00000"/>
                </a:solidFill>
              </a:rPr>
              <a:t>Capability Steward </a:t>
            </a:r>
            <a:r>
              <a:rPr lang="en-US" sz="1800" dirty="0"/>
              <a:t>- Responsible for executing Capability Strategic Planning process, representing capability in various settings and scenarios, leading capability-based exercises , and serving as capability representative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rgbClr val="C00000"/>
                </a:solidFill>
              </a:rPr>
              <a:t>Business Capability Stakeholder </a:t>
            </a:r>
            <a:r>
              <a:rPr lang="en-US" sz="1800" dirty="0" smtClean="0"/>
              <a:t>– may not have ownership or management of a given capability, but is an important voice in providing input into where the capability needs to go in the future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808CEE-30EA-4836-A4A5-E60621F5A49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2" descr="C:\Users\Z048608\AppData\Local\Microsoft\Windows\Temporary Internet Files\Content.Outlook\0X7RVGZX\TCBAF_Logo_FINAL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2715"/>
            <a:ext cx="2700528" cy="33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90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Aspirations for Enterprise Planning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808CEE-30EA-4836-A4A5-E60621F5A49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4164689" y="4395578"/>
            <a:ext cx="728234" cy="673880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25400" cap="flat" cmpd="sng" algn="ctr">
            <a:solidFill>
              <a:srgbClr val="C0504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Evolve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4164689" y="5813732"/>
            <a:ext cx="728234" cy="501843"/>
          </a:xfrm>
          <a:prstGeom prst="rect">
            <a:avLst/>
          </a:prstGeom>
          <a:solidFill>
            <a:srgbClr val="C0504D">
              <a:lumMod val="50000"/>
            </a:srgbClr>
          </a:solidFill>
          <a:ln w="25400" cap="flat" cmpd="sng" algn="ctr">
            <a:solidFill>
              <a:srgbClr val="C0504D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</a:rPr>
              <a:t>Run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5372197" y="4478908"/>
            <a:ext cx="728234" cy="600224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25400" cap="flat" cmpd="sng" algn="ctr">
            <a:solidFill>
              <a:srgbClr val="C0504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Evolve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5372197" y="6048876"/>
            <a:ext cx="728234" cy="266700"/>
          </a:xfrm>
          <a:prstGeom prst="rect">
            <a:avLst/>
          </a:prstGeom>
          <a:solidFill>
            <a:srgbClr val="C0504D">
              <a:lumMod val="50000"/>
            </a:srgbClr>
          </a:solidFill>
          <a:ln w="25400" cap="flat" cmpd="sng" algn="ctr">
            <a:solidFill>
              <a:srgbClr val="C0504D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</a:rPr>
              <a:t>Run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6579705" y="4774331"/>
            <a:ext cx="728234" cy="304800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25400" cap="flat" cmpd="sng" algn="ctr">
            <a:solidFill>
              <a:srgbClr val="C0504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Evolve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6579705" y="5686926"/>
            <a:ext cx="728234" cy="628650"/>
          </a:xfrm>
          <a:prstGeom prst="rect">
            <a:avLst/>
          </a:prstGeom>
          <a:solidFill>
            <a:srgbClr val="C0504D">
              <a:lumMod val="50000"/>
            </a:srgbClr>
          </a:solidFill>
          <a:ln w="25400" cap="flat" cmpd="sng" algn="ctr">
            <a:solidFill>
              <a:srgbClr val="C0504D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</a:rPr>
              <a:t>Run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118" name="Group 117"/>
          <p:cNvGrpSpPr/>
          <p:nvPr/>
        </p:nvGrpSpPr>
        <p:grpSpPr>
          <a:xfrm>
            <a:off x="2743200" y="5641849"/>
            <a:ext cx="980690" cy="648156"/>
            <a:chOff x="98712" y="3655240"/>
            <a:chExt cx="1768188" cy="1069160"/>
          </a:xfrm>
        </p:grpSpPr>
        <p:sp>
          <p:nvSpPr>
            <p:cNvPr id="206" name="Rectangle 205"/>
            <p:cNvSpPr/>
            <p:nvPr/>
          </p:nvSpPr>
          <p:spPr>
            <a:xfrm>
              <a:off x="800100" y="4038600"/>
              <a:ext cx="1066800" cy="685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752475" y="3971925"/>
              <a:ext cx="1066800" cy="685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704850" y="3905250"/>
              <a:ext cx="1066800" cy="685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</a:endParaRPr>
            </a:p>
          </p:txBody>
        </p:sp>
        <p:grpSp>
          <p:nvGrpSpPr>
            <p:cNvPr id="209" name="Group 208"/>
            <p:cNvGrpSpPr/>
            <p:nvPr/>
          </p:nvGrpSpPr>
          <p:grpSpPr>
            <a:xfrm>
              <a:off x="98712" y="3655240"/>
              <a:ext cx="1621804" cy="869135"/>
              <a:chOff x="283196" y="2940865"/>
              <a:chExt cx="1621804" cy="869135"/>
            </a:xfrm>
          </p:grpSpPr>
          <p:sp>
            <p:nvSpPr>
              <p:cNvPr id="210" name="TextBox 40"/>
              <p:cNvSpPr txBox="1"/>
              <p:nvPr/>
            </p:nvSpPr>
            <p:spPr>
              <a:xfrm>
                <a:off x="283196" y="2940865"/>
                <a:ext cx="650877" cy="507689"/>
              </a:xfrm>
              <a:prstGeom prst="rect">
                <a:avLst/>
              </a:prstGeom>
              <a:noFill/>
              <a:ln>
                <a:solidFill>
                  <a:sysClr val="window" lastClr="FFFFFF">
                    <a:lumMod val="75000"/>
                  </a:sysClr>
                </a:solidFill>
              </a:ln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rPr>
                  <a:t>C</a:t>
                </a:r>
                <a:r>
                  <a:rPr kumimoji="0" 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rPr>
                  <a:t>n</a:t>
                </a:r>
              </a:p>
            </p:txBody>
          </p:sp>
          <p:grpSp>
            <p:nvGrpSpPr>
              <p:cNvPr id="211" name="Group 210"/>
              <p:cNvGrpSpPr/>
              <p:nvPr/>
            </p:nvGrpSpPr>
            <p:grpSpPr>
              <a:xfrm>
                <a:off x="838200" y="3124200"/>
                <a:ext cx="1066800" cy="685800"/>
                <a:chOff x="685800" y="2971800"/>
                <a:chExt cx="1066800" cy="685800"/>
              </a:xfrm>
            </p:grpSpPr>
            <p:sp>
              <p:nvSpPr>
                <p:cNvPr id="212" name="Rectangle 211"/>
                <p:cNvSpPr/>
                <p:nvPr/>
              </p:nvSpPr>
              <p:spPr>
                <a:xfrm>
                  <a:off x="685800" y="2971800"/>
                  <a:ext cx="1066800" cy="685800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cxnSp>
              <p:nvCxnSpPr>
                <p:cNvPr id="213" name="Straight Connector 212"/>
                <p:cNvCxnSpPr/>
                <p:nvPr/>
              </p:nvCxnSpPr>
              <p:spPr>
                <a:xfrm>
                  <a:off x="838200" y="3200400"/>
                  <a:ext cx="609600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214" name="Straight Connector 213"/>
                <p:cNvCxnSpPr/>
                <p:nvPr/>
              </p:nvCxnSpPr>
              <p:spPr>
                <a:xfrm>
                  <a:off x="838200" y="3352800"/>
                  <a:ext cx="504825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215" name="Straight Connector 214"/>
                <p:cNvCxnSpPr/>
                <p:nvPr/>
              </p:nvCxnSpPr>
              <p:spPr>
                <a:xfrm>
                  <a:off x="923925" y="3495675"/>
                  <a:ext cx="447675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216" name="Straight Connector 215"/>
                <p:cNvCxnSpPr/>
                <p:nvPr/>
              </p:nvCxnSpPr>
              <p:spPr>
                <a:xfrm>
                  <a:off x="1066800" y="3429000"/>
                  <a:ext cx="609600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217" name="Straight Connector 216"/>
                <p:cNvCxnSpPr/>
                <p:nvPr/>
              </p:nvCxnSpPr>
              <p:spPr>
                <a:xfrm>
                  <a:off x="1219200" y="3581400"/>
                  <a:ext cx="447675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218" name="Straight Connector 217"/>
                <p:cNvCxnSpPr/>
                <p:nvPr/>
              </p:nvCxnSpPr>
              <p:spPr>
                <a:xfrm>
                  <a:off x="838200" y="3276600"/>
                  <a:ext cx="752475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</p:cxnSp>
          </p:grpSp>
        </p:grpSp>
      </p:grpSp>
      <p:cxnSp>
        <p:nvCxnSpPr>
          <p:cNvPr id="119" name="Straight Arrow Connector 118"/>
          <p:cNvCxnSpPr/>
          <p:nvPr/>
        </p:nvCxnSpPr>
        <p:spPr>
          <a:xfrm>
            <a:off x="3865343" y="6036314"/>
            <a:ext cx="245591" cy="0"/>
          </a:xfrm>
          <a:prstGeom prst="straightConnector1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20" name="TextBox 51"/>
          <p:cNvSpPr txBox="1"/>
          <p:nvPr/>
        </p:nvSpPr>
        <p:spPr>
          <a:xfrm>
            <a:off x="2120379" y="5307235"/>
            <a:ext cx="2298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Application Roadmaps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21" name="Picture 1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013" y="1796604"/>
            <a:ext cx="1350993" cy="54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" name="Down Ribbon 121"/>
          <p:cNvSpPr/>
          <p:nvPr/>
        </p:nvSpPr>
        <p:spPr>
          <a:xfrm>
            <a:off x="4066412" y="1295400"/>
            <a:ext cx="3336682" cy="428222"/>
          </a:xfrm>
          <a:prstGeom prst="ribbon">
            <a:avLst/>
          </a:prstGeom>
          <a:solidFill>
            <a:srgbClr val="C00000"/>
          </a:solidFill>
          <a:ln w="25400" cap="flat" cmpd="sng" algn="ctr">
            <a:solidFill>
              <a:srgbClr val="C0504D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</a:rPr>
              <a:t>Strategy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23" name="Picture 1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687" y="1796604"/>
            <a:ext cx="1350993" cy="54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" name="Shape 50"/>
          <p:cNvSpPr/>
          <p:nvPr/>
        </p:nvSpPr>
        <p:spPr>
          <a:xfrm rot="6716846">
            <a:off x="5610971" y="1855610"/>
            <a:ext cx="353796" cy="249946"/>
          </a:xfrm>
          <a:custGeom>
            <a:avLst/>
            <a:gdLst>
              <a:gd name="connsiteX0" fmla="*/ 0 w 3184230"/>
              <a:gd name="connsiteY0" fmla="*/ 1427229 h 1427229"/>
              <a:gd name="connsiteX1" fmla="*/ 2736508 w 3184230"/>
              <a:gd name="connsiteY1" fmla="*/ 178404 h 1427229"/>
              <a:gd name="connsiteX2" fmla="*/ 2716407 w 3184230"/>
              <a:gd name="connsiteY2" fmla="*/ 0 h 1427229"/>
              <a:gd name="connsiteX3" fmla="*/ 3184230 w 3184230"/>
              <a:gd name="connsiteY3" fmla="*/ 223433 h 1427229"/>
              <a:gd name="connsiteX4" fmla="*/ 2782838 w 3184230"/>
              <a:gd name="connsiteY4" fmla="*/ 589588 h 1427229"/>
              <a:gd name="connsiteX5" fmla="*/ 2762736 w 3184230"/>
              <a:gd name="connsiteY5" fmla="*/ 411185 h 1427229"/>
              <a:gd name="connsiteX6" fmla="*/ 0 w 3184230"/>
              <a:gd name="connsiteY6" fmla="*/ 1427229 h 1427229"/>
              <a:gd name="connsiteX0" fmla="*/ 0 w 3269764"/>
              <a:gd name="connsiteY0" fmla="*/ 1151931 h 1151931"/>
              <a:gd name="connsiteX1" fmla="*/ 2822042 w 3269764"/>
              <a:gd name="connsiteY1" fmla="*/ 178404 h 1151931"/>
              <a:gd name="connsiteX2" fmla="*/ 2801941 w 3269764"/>
              <a:gd name="connsiteY2" fmla="*/ 0 h 1151931"/>
              <a:gd name="connsiteX3" fmla="*/ 3269764 w 3269764"/>
              <a:gd name="connsiteY3" fmla="*/ 223433 h 1151931"/>
              <a:gd name="connsiteX4" fmla="*/ 2868372 w 3269764"/>
              <a:gd name="connsiteY4" fmla="*/ 589588 h 1151931"/>
              <a:gd name="connsiteX5" fmla="*/ 2848270 w 3269764"/>
              <a:gd name="connsiteY5" fmla="*/ 411185 h 1151931"/>
              <a:gd name="connsiteX6" fmla="*/ 0 w 3269764"/>
              <a:gd name="connsiteY6" fmla="*/ 1151931 h 1151931"/>
              <a:gd name="connsiteX0" fmla="*/ 0 w 3269764"/>
              <a:gd name="connsiteY0" fmla="*/ 1151931 h 1151931"/>
              <a:gd name="connsiteX1" fmla="*/ 2822042 w 3269764"/>
              <a:gd name="connsiteY1" fmla="*/ 178404 h 1151931"/>
              <a:gd name="connsiteX2" fmla="*/ 2801941 w 3269764"/>
              <a:gd name="connsiteY2" fmla="*/ 0 h 1151931"/>
              <a:gd name="connsiteX3" fmla="*/ 3269764 w 3269764"/>
              <a:gd name="connsiteY3" fmla="*/ 223433 h 1151931"/>
              <a:gd name="connsiteX4" fmla="*/ 2868372 w 3269764"/>
              <a:gd name="connsiteY4" fmla="*/ 589588 h 1151931"/>
              <a:gd name="connsiteX5" fmla="*/ 2848270 w 3269764"/>
              <a:gd name="connsiteY5" fmla="*/ 411185 h 1151931"/>
              <a:gd name="connsiteX6" fmla="*/ 0 w 3269764"/>
              <a:gd name="connsiteY6" fmla="*/ 1151931 h 1151931"/>
              <a:gd name="connsiteX0" fmla="*/ 0 w 3269764"/>
              <a:gd name="connsiteY0" fmla="*/ 1151931 h 1151931"/>
              <a:gd name="connsiteX1" fmla="*/ 2822042 w 3269764"/>
              <a:gd name="connsiteY1" fmla="*/ 178404 h 1151931"/>
              <a:gd name="connsiteX2" fmla="*/ 2801941 w 3269764"/>
              <a:gd name="connsiteY2" fmla="*/ 0 h 1151931"/>
              <a:gd name="connsiteX3" fmla="*/ 3269764 w 3269764"/>
              <a:gd name="connsiteY3" fmla="*/ 223433 h 1151931"/>
              <a:gd name="connsiteX4" fmla="*/ 2868372 w 3269764"/>
              <a:gd name="connsiteY4" fmla="*/ 589588 h 1151931"/>
              <a:gd name="connsiteX5" fmla="*/ 2848270 w 3269764"/>
              <a:gd name="connsiteY5" fmla="*/ 411185 h 1151931"/>
              <a:gd name="connsiteX6" fmla="*/ 0 w 3269764"/>
              <a:gd name="connsiteY6" fmla="*/ 1151931 h 1151931"/>
              <a:gd name="connsiteX0" fmla="*/ 0 w 3057818"/>
              <a:gd name="connsiteY0" fmla="*/ 864618 h 864618"/>
              <a:gd name="connsiteX1" fmla="*/ 2610096 w 3057818"/>
              <a:gd name="connsiteY1" fmla="*/ 178404 h 864618"/>
              <a:gd name="connsiteX2" fmla="*/ 2589995 w 3057818"/>
              <a:gd name="connsiteY2" fmla="*/ 0 h 864618"/>
              <a:gd name="connsiteX3" fmla="*/ 3057818 w 3057818"/>
              <a:gd name="connsiteY3" fmla="*/ 223433 h 864618"/>
              <a:gd name="connsiteX4" fmla="*/ 2656426 w 3057818"/>
              <a:gd name="connsiteY4" fmla="*/ 589588 h 864618"/>
              <a:gd name="connsiteX5" fmla="*/ 2636324 w 3057818"/>
              <a:gd name="connsiteY5" fmla="*/ 411185 h 864618"/>
              <a:gd name="connsiteX6" fmla="*/ 0 w 3057818"/>
              <a:gd name="connsiteY6" fmla="*/ 864618 h 864618"/>
              <a:gd name="connsiteX0" fmla="*/ 0 w 3057818"/>
              <a:gd name="connsiteY0" fmla="*/ 864618 h 870594"/>
              <a:gd name="connsiteX1" fmla="*/ 2610096 w 3057818"/>
              <a:gd name="connsiteY1" fmla="*/ 178404 h 870594"/>
              <a:gd name="connsiteX2" fmla="*/ 2589995 w 3057818"/>
              <a:gd name="connsiteY2" fmla="*/ 0 h 870594"/>
              <a:gd name="connsiteX3" fmla="*/ 3057818 w 3057818"/>
              <a:gd name="connsiteY3" fmla="*/ 223433 h 870594"/>
              <a:gd name="connsiteX4" fmla="*/ 2656426 w 3057818"/>
              <a:gd name="connsiteY4" fmla="*/ 589588 h 870594"/>
              <a:gd name="connsiteX5" fmla="*/ 2636324 w 3057818"/>
              <a:gd name="connsiteY5" fmla="*/ 411185 h 870594"/>
              <a:gd name="connsiteX6" fmla="*/ 0 w 3057818"/>
              <a:gd name="connsiteY6" fmla="*/ 864618 h 870594"/>
              <a:gd name="connsiteX0" fmla="*/ 0 w 3057818"/>
              <a:gd name="connsiteY0" fmla="*/ 864618 h 870594"/>
              <a:gd name="connsiteX1" fmla="*/ 2610096 w 3057818"/>
              <a:gd name="connsiteY1" fmla="*/ 178404 h 870594"/>
              <a:gd name="connsiteX2" fmla="*/ 2589995 w 3057818"/>
              <a:gd name="connsiteY2" fmla="*/ 0 h 870594"/>
              <a:gd name="connsiteX3" fmla="*/ 3057818 w 3057818"/>
              <a:gd name="connsiteY3" fmla="*/ 223433 h 870594"/>
              <a:gd name="connsiteX4" fmla="*/ 2656426 w 3057818"/>
              <a:gd name="connsiteY4" fmla="*/ 589588 h 870594"/>
              <a:gd name="connsiteX5" fmla="*/ 2636324 w 3057818"/>
              <a:gd name="connsiteY5" fmla="*/ 411185 h 870594"/>
              <a:gd name="connsiteX6" fmla="*/ 0 w 3057818"/>
              <a:gd name="connsiteY6" fmla="*/ 864618 h 870594"/>
              <a:gd name="connsiteX0" fmla="*/ 0 w 2618508"/>
              <a:gd name="connsiteY0" fmla="*/ 664191 h 674405"/>
              <a:gd name="connsiteX1" fmla="*/ 2170786 w 2618508"/>
              <a:gd name="connsiteY1" fmla="*/ 178404 h 674405"/>
              <a:gd name="connsiteX2" fmla="*/ 2150685 w 2618508"/>
              <a:gd name="connsiteY2" fmla="*/ 0 h 674405"/>
              <a:gd name="connsiteX3" fmla="*/ 2618508 w 2618508"/>
              <a:gd name="connsiteY3" fmla="*/ 223433 h 674405"/>
              <a:gd name="connsiteX4" fmla="*/ 2217116 w 2618508"/>
              <a:gd name="connsiteY4" fmla="*/ 589588 h 674405"/>
              <a:gd name="connsiteX5" fmla="*/ 2197014 w 2618508"/>
              <a:gd name="connsiteY5" fmla="*/ 411185 h 674405"/>
              <a:gd name="connsiteX6" fmla="*/ 0 w 2618508"/>
              <a:gd name="connsiteY6" fmla="*/ 664191 h 674405"/>
              <a:gd name="connsiteX0" fmla="*/ 0 w 2618508"/>
              <a:gd name="connsiteY0" fmla="*/ 664191 h 664191"/>
              <a:gd name="connsiteX1" fmla="*/ 2170786 w 2618508"/>
              <a:gd name="connsiteY1" fmla="*/ 178404 h 664191"/>
              <a:gd name="connsiteX2" fmla="*/ 2150685 w 2618508"/>
              <a:gd name="connsiteY2" fmla="*/ 0 h 664191"/>
              <a:gd name="connsiteX3" fmla="*/ 2618508 w 2618508"/>
              <a:gd name="connsiteY3" fmla="*/ 223433 h 664191"/>
              <a:gd name="connsiteX4" fmla="*/ 2217116 w 2618508"/>
              <a:gd name="connsiteY4" fmla="*/ 589588 h 664191"/>
              <a:gd name="connsiteX5" fmla="*/ 2197014 w 2618508"/>
              <a:gd name="connsiteY5" fmla="*/ 411185 h 664191"/>
              <a:gd name="connsiteX6" fmla="*/ 0 w 2618508"/>
              <a:gd name="connsiteY6" fmla="*/ 664191 h 664191"/>
              <a:gd name="connsiteX0" fmla="*/ 0 w 2618508"/>
              <a:gd name="connsiteY0" fmla="*/ 664191 h 664191"/>
              <a:gd name="connsiteX1" fmla="*/ 2170786 w 2618508"/>
              <a:gd name="connsiteY1" fmla="*/ 178404 h 664191"/>
              <a:gd name="connsiteX2" fmla="*/ 2150685 w 2618508"/>
              <a:gd name="connsiteY2" fmla="*/ 0 h 664191"/>
              <a:gd name="connsiteX3" fmla="*/ 2618508 w 2618508"/>
              <a:gd name="connsiteY3" fmla="*/ 223433 h 664191"/>
              <a:gd name="connsiteX4" fmla="*/ 2217116 w 2618508"/>
              <a:gd name="connsiteY4" fmla="*/ 589588 h 664191"/>
              <a:gd name="connsiteX5" fmla="*/ 2197014 w 2618508"/>
              <a:gd name="connsiteY5" fmla="*/ 411185 h 664191"/>
              <a:gd name="connsiteX6" fmla="*/ 0 w 2618508"/>
              <a:gd name="connsiteY6" fmla="*/ 664191 h 664191"/>
              <a:gd name="connsiteX0" fmla="*/ 0 w 2624905"/>
              <a:gd name="connsiteY0" fmla="*/ 626632 h 626632"/>
              <a:gd name="connsiteX1" fmla="*/ 2177183 w 2624905"/>
              <a:gd name="connsiteY1" fmla="*/ 178404 h 626632"/>
              <a:gd name="connsiteX2" fmla="*/ 2157082 w 2624905"/>
              <a:gd name="connsiteY2" fmla="*/ 0 h 626632"/>
              <a:gd name="connsiteX3" fmla="*/ 2624905 w 2624905"/>
              <a:gd name="connsiteY3" fmla="*/ 223433 h 626632"/>
              <a:gd name="connsiteX4" fmla="*/ 2223513 w 2624905"/>
              <a:gd name="connsiteY4" fmla="*/ 589588 h 626632"/>
              <a:gd name="connsiteX5" fmla="*/ 2203411 w 2624905"/>
              <a:gd name="connsiteY5" fmla="*/ 411185 h 626632"/>
              <a:gd name="connsiteX6" fmla="*/ 0 w 2624905"/>
              <a:gd name="connsiteY6" fmla="*/ 626632 h 626632"/>
              <a:gd name="connsiteX0" fmla="*/ 0 w 2624905"/>
              <a:gd name="connsiteY0" fmla="*/ 626632 h 626632"/>
              <a:gd name="connsiteX1" fmla="*/ 2177183 w 2624905"/>
              <a:gd name="connsiteY1" fmla="*/ 178404 h 626632"/>
              <a:gd name="connsiteX2" fmla="*/ 2157082 w 2624905"/>
              <a:gd name="connsiteY2" fmla="*/ 0 h 626632"/>
              <a:gd name="connsiteX3" fmla="*/ 2624905 w 2624905"/>
              <a:gd name="connsiteY3" fmla="*/ 223433 h 626632"/>
              <a:gd name="connsiteX4" fmla="*/ 2223513 w 2624905"/>
              <a:gd name="connsiteY4" fmla="*/ 589588 h 626632"/>
              <a:gd name="connsiteX5" fmla="*/ 2203411 w 2624905"/>
              <a:gd name="connsiteY5" fmla="*/ 411185 h 626632"/>
              <a:gd name="connsiteX6" fmla="*/ 0 w 2624905"/>
              <a:gd name="connsiteY6" fmla="*/ 626632 h 626632"/>
              <a:gd name="connsiteX0" fmla="*/ 0 w 2624905"/>
              <a:gd name="connsiteY0" fmla="*/ 626632 h 626632"/>
              <a:gd name="connsiteX1" fmla="*/ 2177183 w 2624905"/>
              <a:gd name="connsiteY1" fmla="*/ 178404 h 626632"/>
              <a:gd name="connsiteX2" fmla="*/ 2157082 w 2624905"/>
              <a:gd name="connsiteY2" fmla="*/ 0 h 626632"/>
              <a:gd name="connsiteX3" fmla="*/ 2624905 w 2624905"/>
              <a:gd name="connsiteY3" fmla="*/ 223433 h 626632"/>
              <a:gd name="connsiteX4" fmla="*/ 2223513 w 2624905"/>
              <a:gd name="connsiteY4" fmla="*/ 589588 h 626632"/>
              <a:gd name="connsiteX5" fmla="*/ 2203411 w 2624905"/>
              <a:gd name="connsiteY5" fmla="*/ 411185 h 626632"/>
              <a:gd name="connsiteX6" fmla="*/ 0 w 2624905"/>
              <a:gd name="connsiteY6" fmla="*/ 626632 h 626632"/>
              <a:gd name="connsiteX0" fmla="*/ 0 w 2698629"/>
              <a:gd name="connsiteY0" fmla="*/ 590878 h 590878"/>
              <a:gd name="connsiteX1" fmla="*/ 2250907 w 2698629"/>
              <a:gd name="connsiteY1" fmla="*/ 178404 h 590878"/>
              <a:gd name="connsiteX2" fmla="*/ 2230806 w 2698629"/>
              <a:gd name="connsiteY2" fmla="*/ 0 h 590878"/>
              <a:gd name="connsiteX3" fmla="*/ 2698629 w 2698629"/>
              <a:gd name="connsiteY3" fmla="*/ 223433 h 590878"/>
              <a:gd name="connsiteX4" fmla="*/ 2297237 w 2698629"/>
              <a:gd name="connsiteY4" fmla="*/ 589588 h 590878"/>
              <a:gd name="connsiteX5" fmla="*/ 2277135 w 2698629"/>
              <a:gd name="connsiteY5" fmla="*/ 411185 h 590878"/>
              <a:gd name="connsiteX6" fmla="*/ 0 w 2698629"/>
              <a:gd name="connsiteY6" fmla="*/ 590878 h 590878"/>
              <a:gd name="connsiteX0" fmla="*/ 0 w 3107017"/>
              <a:gd name="connsiteY0" fmla="*/ 627391 h 627391"/>
              <a:gd name="connsiteX1" fmla="*/ 2659295 w 3107017"/>
              <a:gd name="connsiteY1" fmla="*/ 178404 h 627391"/>
              <a:gd name="connsiteX2" fmla="*/ 2639194 w 3107017"/>
              <a:gd name="connsiteY2" fmla="*/ 0 h 627391"/>
              <a:gd name="connsiteX3" fmla="*/ 3107017 w 3107017"/>
              <a:gd name="connsiteY3" fmla="*/ 223433 h 627391"/>
              <a:gd name="connsiteX4" fmla="*/ 2705625 w 3107017"/>
              <a:gd name="connsiteY4" fmla="*/ 589588 h 627391"/>
              <a:gd name="connsiteX5" fmla="*/ 2685523 w 3107017"/>
              <a:gd name="connsiteY5" fmla="*/ 411185 h 627391"/>
              <a:gd name="connsiteX6" fmla="*/ 0 w 3107017"/>
              <a:gd name="connsiteY6" fmla="*/ 627391 h 627391"/>
              <a:gd name="connsiteX0" fmla="*/ 0 w 3107017"/>
              <a:gd name="connsiteY0" fmla="*/ 627391 h 627391"/>
              <a:gd name="connsiteX1" fmla="*/ 2659295 w 3107017"/>
              <a:gd name="connsiteY1" fmla="*/ 178404 h 627391"/>
              <a:gd name="connsiteX2" fmla="*/ 2639194 w 3107017"/>
              <a:gd name="connsiteY2" fmla="*/ 0 h 627391"/>
              <a:gd name="connsiteX3" fmla="*/ 3107017 w 3107017"/>
              <a:gd name="connsiteY3" fmla="*/ 223433 h 627391"/>
              <a:gd name="connsiteX4" fmla="*/ 2705625 w 3107017"/>
              <a:gd name="connsiteY4" fmla="*/ 589588 h 627391"/>
              <a:gd name="connsiteX5" fmla="*/ 2685523 w 3107017"/>
              <a:gd name="connsiteY5" fmla="*/ 411185 h 627391"/>
              <a:gd name="connsiteX6" fmla="*/ 0 w 3107017"/>
              <a:gd name="connsiteY6" fmla="*/ 627391 h 627391"/>
              <a:gd name="connsiteX0" fmla="*/ 0 w 3107017"/>
              <a:gd name="connsiteY0" fmla="*/ 627391 h 627391"/>
              <a:gd name="connsiteX1" fmla="*/ 2659295 w 3107017"/>
              <a:gd name="connsiteY1" fmla="*/ 178404 h 627391"/>
              <a:gd name="connsiteX2" fmla="*/ 2639194 w 3107017"/>
              <a:gd name="connsiteY2" fmla="*/ 0 h 627391"/>
              <a:gd name="connsiteX3" fmla="*/ 3107017 w 3107017"/>
              <a:gd name="connsiteY3" fmla="*/ 223433 h 627391"/>
              <a:gd name="connsiteX4" fmla="*/ 2705625 w 3107017"/>
              <a:gd name="connsiteY4" fmla="*/ 589588 h 627391"/>
              <a:gd name="connsiteX5" fmla="*/ 2685523 w 3107017"/>
              <a:gd name="connsiteY5" fmla="*/ 411185 h 627391"/>
              <a:gd name="connsiteX6" fmla="*/ 0 w 3107017"/>
              <a:gd name="connsiteY6" fmla="*/ 627391 h 627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07017" h="627391">
                <a:moveTo>
                  <a:pt x="0" y="627391"/>
                </a:moveTo>
                <a:cubicBezTo>
                  <a:pt x="442378" y="518728"/>
                  <a:pt x="1188760" y="376630"/>
                  <a:pt x="2659295" y="178404"/>
                </a:cubicBezTo>
                <a:lnTo>
                  <a:pt x="2639194" y="0"/>
                </a:lnTo>
                <a:lnTo>
                  <a:pt x="3107017" y="223433"/>
                </a:lnTo>
                <a:lnTo>
                  <a:pt x="2705625" y="589588"/>
                </a:lnTo>
                <a:lnTo>
                  <a:pt x="2685523" y="411185"/>
                </a:lnTo>
                <a:cubicBezTo>
                  <a:pt x="1374404" y="490475"/>
                  <a:pt x="451289" y="584243"/>
                  <a:pt x="0" y="627391"/>
                </a:cubicBezTo>
                <a:close/>
              </a:path>
            </a:pathLst>
          </a:cu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5" name="TextBox 65"/>
          <p:cNvSpPr txBox="1"/>
          <p:nvPr/>
        </p:nvSpPr>
        <p:spPr>
          <a:xfrm>
            <a:off x="3848100" y="2919022"/>
            <a:ext cx="3771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Capability Roadmaps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126" name="Group 125"/>
          <p:cNvGrpSpPr/>
          <p:nvPr/>
        </p:nvGrpSpPr>
        <p:grpSpPr>
          <a:xfrm>
            <a:off x="3704588" y="3173086"/>
            <a:ext cx="892564" cy="562790"/>
            <a:chOff x="-201934" y="3491841"/>
            <a:chExt cx="2068834" cy="1232559"/>
          </a:xfrm>
        </p:grpSpPr>
        <p:sp>
          <p:nvSpPr>
            <p:cNvPr id="193" name="Rectangle 192"/>
            <p:cNvSpPr/>
            <p:nvPr/>
          </p:nvSpPr>
          <p:spPr>
            <a:xfrm>
              <a:off x="800100" y="4038600"/>
              <a:ext cx="1066800" cy="685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752475" y="3971925"/>
              <a:ext cx="1066800" cy="685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704850" y="3905250"/>
              <a:ext cx="1066800" cy="685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</a:endParaRPr>
            </a:p>
          </p:txBody>
        </p:sp>
        <p:grpSp>
          <p:nvGrpSpPr>
            <p:cNvPr id="196" name="Group 195"/>
            <p:cNvGrpSpPr/>
            <p:nvPr/>
          </p:nvGrpSpPr>
          <p:grpSpPr>
            <a:xfrm>
              <a:off x="-201934" y="3491841"/>
              <a:ext cx="1922450" cy="1032534"/>
              <a:chOff x="-17450" y="2777466"/>
              <a:chExt cx="1922450" cy="1032534"/>
            </a:xfrm>
          </p:grpSpPr>
          <p:sp>
            <p:nvSpPr>
              <p:cNvPr id="197" name="TextBox 76"/>
              <p:cNvSpPr txBox="1"/>
              <p:nvPr/>
            </p:nvSpPr>
            <p:spPr>
              <a:xfrm>
                <a:off x="-17450" y="2777466"/>
                <a:ext cx="734770" cy="564858"/>
              </a:xfrm>
              <a:prstGeom prst="rect">
                <a:avLst/>
              </a:prstGeom>
              <a:noFill/>
              <a:ln>
                <a:solidFill>
                  <a:sysClr val="window" lastClr="FFFFFF">
                    <a:lumMod val="75000"/>
                  </a:sysClr>
                </a:solidFill>
              </a:ln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rPr>
                  <a:t>C</a:t>
                </a:r>
                <a:r>
                  <a:rPr kumimoji="0" 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rPr>
                  <a:t>1</a:t>
                </a:r>
              </a:p>
            </p:txBody>
          </p:sp>
          <p:grpSp>
            <p:nvGrpSpPr>
              <p:cNvPr id="198" name="Group 197"/>
              <p:cNvGrpSpPr/>
              <p:nvPr/>
            </p:nvGrpSpPr>
            <p:grpSpPr>
              <a:xfrm>
                <a:off x="838200" y="3124200"/>
                <a:ext cx="1066800" cy="685800"/>
                <a:chOff x="685800" y="2971800"/>
                <a:chExt cx="1066800" cy="685800"/>
              </a:xfrm>
            </p:grpSpPr>
            <p:sp>
              <p:nvSpPr>
                <p:cNvPr id="199" name="Rectangle 198"/>
                <p:cNvSpPr/>
                <p:nvPr/>
              </p:nvSpPr>
              <p:spPr>
                <a:xfrm>
                  <a:off x="685800" y="2971800"/>
                  <a:ext cx="1066800" cy="685800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cxnSp>
              <p:nvCxnSpPr>
                <p:cNvPr id="200" name="Straight Connector 199"/>
                <p:cNvCxnSpPr/>
                <p:nvPr/>
              </p:nvCxnSpPr>
              <p:spPr>
                <a:xfrm>
                  <a:off x="838200" y="3200400"/>
                  <a:ext cx="609600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201" name="Straight Connector 200"/>
                <p:cNvCxnSpPr/>
                <p:nvPr/>
              </p:nvCxnSpPr>
              <p:spPr>
                <a:xfrm>
                  <a:off x="838200" y="3352800"/>
                  <a:ext cx="504825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202" name="Straight Connector 201"/>
                <p:cNvCxnSpPr/>
                <p:nvPr/>
              </p:nvCxnSpPr>
              <p:spPr>
                <a:xfrm>
                  <a:off x="923925" y="3495675"/>
                  <a:ext cx="447675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203" name="Straight Connector 202"/>
                <p:cNvCxnSpPr/>
                <p:nvPr/>
              </p:nvCxnSpPr>
              <p:spPr>
                <a:xfrm>
                  <a:off x="1066800" y="3429000"/>
                  <a:ext cx="609600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204" name="Straight Connector 203"/>
                <p:cNvCxnSpPr/>
                <p:nvPr/>
              </p:nvCxnSpPr>
              <p:spPr>
                <a:xfrm>
                  <a:off x="1219200" y="3581400"/>
                  <a:ext cx="447675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205" name="Straight Connector 204"/>
                <p:cNvCxnSpPr/>
                <p:nvPr/>
              </p:nvCxnSpPr>
              <p:spPr>
                <a:xfrm>
                  <a:off x="838200" y="3276600"/>
                  <a:ext cx="752475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</p:cxnSp>
          </p:grpSp>
        </p:grpSp>
      </p:grpSp>
      <p:cxnSp>
        <p:nvCxnSpPr>
          <p:cNvPr id="127" name="Straight Arrow Connector 126"/>
          <p:cNvCxnSpPr>
            <a:stCxn id="193" idx="2"/>
          </p:cNvCxnSpPr>
          <p:nvPr/>
        </p:nvCxnSpPr>
        <p:spPr>
          <a:xfrm>
            <a:off x="4367025" y="3735873"/>
            <a:ext cx="2595" cy="485723"/>
          </a:xfrm>
          <a:prstGeom prst="straightConnector1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28" name="TextBox 119"/>
          <p:cNvSpPr txBox="1"/>
          <p:nvPr/>
        </p:nvSpPr>
        <p:spPr>
          <a:xfrm>
            <a:off x="4711700" y="4119590"/>
            <a:ext cx="2298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Investments/Projects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29" name="Straight Connector 128"/>
          <p:cNvCxnSpPr/>
          <p:nvPr/>
        </p:nvCxnSpPr>
        <p:spPr>
          <a:xfrm>
            <a:off x="728968" y="5334000"/>
            <a:ext cx="8110232" cy="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dash"/>
          </a:ln>
          <a:effectLst/>
        </p:spPr>
      </p:cxnSp>
      <p:cxnSp>
        <p:nvCxnSpPr>
          <p:cNvPr id="130" name="Straight Arrow Connector 129"/>
          <p:cNvCxnSpPr/>
          <p:nvPr/>
        </p:nvCxnSpPr>
        <p:spPr>
          <a:xfrm>
            <a:off x="2836167" y="1611044"/>
            <a:ext cx="945035" cy="0"/>
          </a:xfrm>
          <a:prstGeom prst="straightConnector1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31" name="TextBox 127"/>
          <p:cNvSpPr txBox="1"/>
          <p:nvPr/>
        </p:nvSpPr>
        <p:spPr>
          <a:xfrm>
            <a:off x="2352324" y="1315200"/>
            <a:ext cx="188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defines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1285339" y="3144911"/>
            <a:ext cx="1477144" cy="812843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3" name="TextBox 129"/>
          <p:cNvSpPr txBox="1"/>
          <p:nvPr/>
        </p:nvSpPr>
        <p:spPr>
          <a:xfrm>
            <a:off x="1094642" y="3191487"/>
            <a:ext cx="18859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Business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Capability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Owners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4" name="Rounded Rectangle 133"/>
          <p:cNvSpPr/>
          <p:nvPr/>
        </p:nvSpPr>
        <p:spPr>
          <a:xfrm>
            <a:off x="3975255" y="2460464"/>
            <a:ext cx="1090185" cy="457200"/>
          </a:xfrm>
          <a:prstGeom prst="roundRect">
            <a:avLst/>
          </a:prstGeom>
          <a:solidFill>
            <a:srgbClr val="C00000"/>
          </a:solidFill>
          <a:ln w="25400" cap="flat" cmpd="sng" algn="ctr">
            <a:solidFill>
              <a:srgbClr val="C0504D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</a:rPr>
              <a:t>Marketing &amp; Messaging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5" name="Rounded Rectangle 134"/>
          <p:cNvSpPr/>
          <p:nvPr/>
        </p:nvSpPr>
        <p:spPr>
          <a:xfrm>
            <a:off x="5182763" y="2460464"/>
            <a:ext cx="1090185" cy="457200"/>
          </a:xfrm>
          <a:prstGeom prst="roundRect">
            <a:avLst/>
          </a:prstGeom>
          <a:solidFill>
            <a:srgbClr val="C00000"/>
          </a:solidFill>
          <a:ln w="25400" cap="flat" cmpd="sng" algn="ctr">
            <a:solidFill>
              <a:srgbClr val="C0504D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</a:rPr>
              <a:t>Loyalty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6390271" y="2460464"/>
            <a:ext cx="1090185" cy="457200"/>
          </a:xfrm>
          <a:prstGeom prst="roundRect">
            <a:avLst/>
          </a:prstGeom>
          <a:solidFill>
            <a:srgbClr val="C00000"/>
          </a:solidFill>
          <a:ln w="25400" cap="flat" cmpd="sng" algn="ctr">
            <a:solidFill>
              <a:srgbClr val="C0504D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</a:rPr>
              <a:t>Promotion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1285339" y="2257792"/>
            <a:ext cx="1449848" cy="535844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8" name="TextBox 134"/>
          <p:cNvSpPr txBox="1"/>
          <p:nvPr/>
        </p:nvSpPr>
        <p:spPr>
          <a:xfrm>
            <a:off x="1104414" y="2270309"/>
            <a:ext cx="18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Corporate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Strategy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139" name="Group 138"/>
          <p:cNvGrpSpPr/>
          <p:nvPr/>
        </p:nvGrpSpPr>
        <p:grpSpPr>
          <a:xfrm>
            <a:off x="5085308" y="3175358"/>
            <a:ext cx="892564" cy="562790"/>
            <a:chOff x="-201934" y="3491841"/>
            <a:chExt cx="2068834" cy="1232559"/>
          </a:xfrm>
        </p:grpSpPr>
        <p:sp>
          <p:nvSpPr>
            <p:cNvPr id="180" name="Rectangle 179"/>
            <p:cNvSpPr/>
            <p:nvPr/>
          </p:nvSpPr>
          <p:spPr>
            <a:xfrm>
              <a:off x="800100" y="4038600"/>
              <a:ext cx="1066800" cy="685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752475" y="3971925"/>
              <a:ext cx="1066800" cy="685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704850" y="3905250"/>
              <a:ext cx="1066800" cy="685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</a:endParaRPr>
            </a:p>
          </p:txBody>
        </p:sp>
        <p:grpSp>
          <p:nvGrpSpPr>
            <p:cNvPr id="183" name="Group 182"/>
            <p:cNvGrpSpPr/>
            <p:nvPr/>
          </p:nvGrpSpPr>
          <p:grpSpPr>
            <a:xfrm>
              <a:off x="-201934" y="3491841"/>
              <a:ext cx="1922450" cy="1032534"/>
              <a:chOff x="-17450" y="2777466"/>
              <a:chExt cx="1922450" cy="1032534"/>
            </a:xfrm>
          </p:grpSpPr>
          <p:sp>
            <p:nvSpPr>
              <p:cNvPr id="184" name="TextBox 141"/>
              <p:cNvSpPr txBox="1"/>
              <p:nvPr/>
            </p:nvSpPr>
            <p:spPr>
              <a:xfrm>
                <a:off x="-17450" y="2777466"/>
                <a:ext cx="734770" cy="564858"/>
              </a:xfrm>
              <a:prstGeom prst="rect">
                <a:avLst/>
              </a:prstGeom>
              <a:noFill/>
              <a:ln>
                <a:solidFill>
                  <a:sysClr val="window" lastClr="FFFFFF">
                    <a:lumMod val="75000"/>
                  </a:sysClr>
                </a:solidFill>
              </a:ln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rPr>
                  <a:t>C</a:t>
                </a:r>
                <a:r>
                  <a:rPr kumimoji="0" 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rPr>
                  <a:t>1</a:t>
                </a:r>
              </a:p>
            </p:txBody>
          </p:sp>
          <p:grpSp>
            <p:nvGrpSpPr>
              <p:cNvPr id="185" name="Group 184"/>
              <p:cNvGrpSpPr/>
              <p:nvPr/>
            </p:nvGrpSpPr>
            <p:grpSpPr>
              <a:xfrm>
                <a:off x="838200" y="3124200"/>
                <a:ext cx="1066800" cy="685800"/>
                <a:chOff x="685800" y="2971800"/>
                <a:chExt cx="1066800" cy="685800"/>
              </a:xfrm>
            </p:grpSpPr>
            <p:sp>
              <p:nvSpPr>
                <p:cNvPr id="186" name="Rectangle 185"/>
                <p:cNvSpPr/>
                <p:nvPr/>
              </p:nvSpPr>
              <p:spPr>
                <a:xfrm>
                  <a:off x="685800" y="2971800"/>
                  <a:ext cx="1066800" cy="685800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cxnSp>
              <p:nvCxnSpPr>
                <p:cNvPr id="187" name="Straight Connector 186"/>
                <p:cNvCxnSpPr/>
                <p:nvPr/>
              </p:nvCxnSpPr>
              <p:spPr>
                <a:xfrm>
                  <a:off x="838200" y="3200400"/>
                  <a:ext cx="609600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88" name="Straight Connector 187"/>
                <p:cNvCxnSpPr/>
                <p:nvPr/>
              </p:nvCxnSpPr>
              <p:spPr>
                <a:xfrm>
                  <a:off x="838200" y="3352800"/>
                  <a:ext cx="504825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89" name="Straight Connector 188"/>
                <p:cNvCxnSpPr/>
                <p:nvPr/>
              </p:nvCxnSpPr>
              <p:spPr>
                <a:xfrm>
                  <a:off x="923925" y="3495675"/>
                  <a:ext cx="447675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90" name="Straight Connector 189"/>
                <p:cNvCxnSpPr/>
                <p:nvPr/>
              </p:nvCxnSpPr>
              <p:spPr>
                <a:xfrm>
                  <a:off x="1066800" y="3429000"/>
                  <a:ext cx="609600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91" name="Straight Connector 190"/>
                <p:cNvCxnSpPr/>
                <p:nvPr/>
              </p:nvCxnSpPr>
              <p:spPr>
                <a:xfrm>
                  <a:off x="1219200" y="3581400"/>
                  <a:ext cx="447675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92" name="Straight Connector 191"/>
                <p:cNvCxnSpPr/>
                <p:nvPr/>
              </p:nvCxnSpPr>
              <p:spPr>
                <a:xfrm>
                  <a:off x="838200" y="3276600"/>
                  <a:ext cx="752475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</p:cxnSp>
          </p:grpSp>
        </p:grpSp>
      </p:grpSp>
      <p:cxnSp>
        <p:nvCxnSpPr>
          <p:cNvPr id="140" name="Straight Arrow Connector 139"/>
          <p:cNvCxnSpPr>
            <a:stCxn id="180" idx="2"/>
          </p:cNvCxnSpPr>
          <p:nvPr/>
        </p:nvCxnSpPr>
        <p:spPr>
          <a:xfrm>
            <a:off x="5747745" y="3738145"/>
            <a:ext cx="2595" cy="485723"/>
          </a:xfrm>
          <a:prstGeom prst="straightConnector1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grpSp>
        <p:nvGrpSpPr>
          <p:cNvPr id="141" name="Group 140"/>
          <p:cNvGrpSpPr/>
          <p:nvPr/>
        </p:nvGrpSpPr>
        <p:grpSpPr>
          <a:xfrm>
            <a:off x="6340924" y="3175358"/>
            <a:ext cx="892564" cy="562790"/>
            <a:chOff x="-201934" y="3491841"/>
            <a:chExt cx="2068834" cy="1232559"/>
          </a:xfrm>
        </p:grpSpPr>
        <p:sp>
          <p:nvSpPr>
            <p:cNvPr id="167" name="Rectangle 166"/>
            <p:cNvSpPr/>
            <p:nvPr/>
          </p:nvSpPr>
          <p:spPr>
            <a:xfrm>
              <a:off x="800100" y="4038600"/>
              <a:ext cx="1066800" cy="685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752475" y="3971925"/>
              <a:ext cx="1066800" cy="685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704850" y="3905250"/>
              <a:ext cx="1066800" cy="685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</a:endParaRPr>
            </a:p>
          </p:txBody>
        </p:sp>
        <p:grpSp>
          <p:nvGrpSpPr>
            <p:cNvPr id="170" name="Group 169"/>
            <p:cNvGrpSpPr/>
            <p:nvPr/>
          </p:nvGrpSpPr>
          <p:grpSpPr>
            <a:xfrm>
              <a:off x="-201934" y="3491841"/>
              <a:ext cx="1922450" cy="1032534"/>
              <a:chOff x="-17450" y="2777466"/>
              <a:chExt cx="1922450" cy="1032534"/>
            </a:xfrm>
          </p:grpSpPr>
          <p:sp>
            <p:nvSpPr>
              <p:cNvPr id="171" name="TextBox 156"/>
              <p:cNvSpPr txBox="1"/>
              <p:nvPr/>
            </p:nvSpPr>
            <p:spPr>
              <a:xfrm>
                <a:off x="-17450" y="2777466"/>
                <a:ext cx="734770" cy="564858"/>
              </a:xfrm>
              <a:prstGeom prst="rect">
                <a:avLst/>
              </a:prstGeom>
              <a:noFill/>
              <a:ln>
                <a:solidFill>
                  <a:sysClr val="window" lastClr="FFFFFF">
                    <a:lumMod val="75000"/>
                  </a:sysClr>
                </a:solidFill>
              </a:ln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rPr>
                  <a:t>C</a:t>
                </a:r>
                <a:r>
                  <a:rPr kumimoji="0" 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rPr>
                  <a:t>1</a:t>
                </a:r>
              </a:p>
            </p:txBody>
          </p:sp>
          <p:grpSp>
            <p:nvGrpSpPr>
              <p:cNvPr id="172" name="Group 171"/>
              <p:cNvGrpSpPr/>
              <p:nvPr/>
            </p:nvGrpSpPr>
            <p:grpSpPr>
              <a:xfrm>
                <a:off x="838200" y="3124200"/>
                <a:ext cx="1066800" cy="685800"/>
                <a:chOff x="685800" y="2971800"/>
                <a:chExt cx="1066800" cy="685800"/>
              </a:xfrm>
            </p:grpSpPr>
            <p:sp>
              <p:nvSpPr>
                <p:cNvPr id="173" name="Rectangle 172"/>
                <p:cNvSpPr/>
                <p:nvPr/>
              </p:nvSpPr>
              <p:spPr>
                <a:xfrm>
                  <a:off x="685800" y="2971800"/>
                  <a:ext cx="1066800" cy="685800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cxnSp>
              <p:nvCxnSpPr>
                <p:cNvPr id="174" name="Straight Connector 173"/>
                <p:cNvCxnSpPr/>
                <p:nvPr/>
              </p:nvCxnSpPr>
              <p:spPr>
                <a:xfrm>
                  <a:off x="838200" y="3200400"/>
                  <a:ext cx="609600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75" name="Straight Connector 174"/>
                <p:cNvCxnSpPr/>
                <p:nvPr/>
              </p:nvCxnSpPr>
              <p:spPr>
                <a:xfrm>
                  <a:off x="838200" y="3352800"/>
                  <a:ext cx="504825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76" name="Straight Connector 175"/>
                <p:cNvCxnSpPr/>
                <p:nvPr/>
              </p:nvCxnSpPr>
              <p:spPr>
                <a:xfrm>
                  <a:off x="923925" y="3495675"/>
                  <a:ext cx="447675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77" name="Straight Connector 176"/>
                <p:cNvCxnSpPr/>
                <p:nvPr/>
              </p:nvCxnSpPr>
              <p:spPr>
                <a:xfrm>
                  <a:off x="1066800" y="3429000"/>
                  <a:ext cx="609600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78" name="Straight Connector 177"/>
                <p:cNvCxnSpPr/>
                <p:nvPr/>
              </p:nvCxnSpPr>
              <p:spPr>
                <a:xfrm>
                  <a:off x="1219200" y="3581400"/>
                  <a:ext cx="447675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79" name="Straight Connector 178"/>
                <p:cNvCxnSpPr/>
                <p:nvPr/>
              </p:nvCxnSpPr>
              <p:spPr>
                <a:xfrm>
                  <a:off x="838200" y="3276600"/>
                  <a:ext cx="752475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</p:cxnSp>
          </p:grpSp>
        </p:grpSp>
      </p:grpSp>
      <p:cxnSp>
        <p:nvCxnSpPr>
          <p:cNvPr id="142" name="Straight Arrow Connector 141"/>
          <p:cNvCxnSpPr>
            <a:stCxn id="167" idx="2"/>
          </p:cNvCxnSpPr>
          <p:nvPr/>
        </p:nvCxnSpPr>
        <p:spPr>
          <a:xfrm>
            <a:off x="7003361" y="3738145"/>
            <a:ext cx="2595" cy="485723"/>
          </a:xfrm>
          <a:prstGeom prst="straightConnector1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43" name="TextBox 167"/>
          <p:cNvSpPr txBox="1"/>
          <p:nvPr/>
        </p:nvSpPr>
        <p:spPr>
          <a:xfrm>
            <a:off x="2303420" y="3283719"/>
            <a:ext cx="188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creates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4" name="TextBox 169"/>
          <p:cNvSpPr txBox="1"/>
          <p:nvPr/>
        </p:nvSpPr>
        <p:spPr>
          <a:xfrm>
            <a:off x="2322470" y="2331611"/>
            <a:ext cx="188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translates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1091629" y="5513862"/>
            <a:ext cx="1081026" cy="801825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6" name="TextBox 171"/>
          <p:cNvSpPr txBox="1"/>
          <p:nvPr/>
        </p:nvSpPr>
        <p:spPr>
          <a:xfrm>
            <a:off x="990600" y="5743459"/>
            <a:ext cx="123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IT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47" name="Straight Arrow Connector 146"/>
          <p:cNvCxnSpPr/>
          <p:nvPr/>
        </p:nvCxnSpPr>
        <p:spPr>
          <a:xfrm>
            <a:off x="2260230" y="6071436"/>
            <a:ext cx="666741" cy="1399"/>
          </a:xfrm>
          <a:prstGeom prst="straightConnector1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48" name="TextBox 173"/>
          <p:cNvSpPr txBox="1"/>
          <p:nvPr/>
        </p:nvSpPr>
        <p:spPr>
          <a:xfrm>
            <a:off x="1749174" y="5793420"/>
            <a:ext cx="14015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creates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1285339" y="4256615"/>
            <a:ext cx="1477144" cy="812843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50" name="TextBox 178"/>
          <p:cNvSpPr txBox="1"/>
          <p:nvPr/>
        </p:nvSpPr>
        <p:spPr>
          <a:xfrm>
            <a:off x="1076155" y="4381930"/>
            <a:ext cx="18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ysClr val="windowText" lastClr="000000"/>
                </a:solidFill>
                <a:latin typeface="Calibri"/>
              </a:rPr>
              <a:t>IT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and Business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Capability Owners</a:t>
            </a:r>
          </a:p>
        </p:txBody>
      </p:sp>
      <p:sp>
        <p:nvSpPr>
          <p:cNvPr id="151" name="TextBox 180"/>
          <p:cNvSpPr txBox="1"/>
          <p:nvPr/>
        </p:nvSpPr>
        <p:spPr>
          <a:xfrm>
            <a:off x="2379620" y="4325843"/>
            <a:ext cx="188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generates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52" name="TextBox 181"/>
          <p:cNvSpPr txBox="1"/>
          <p:nvPr/>
        </p:nvSpPr>
        <p:spPr>
          <a:xfrm>
            <a:off x="3924300" y="2138955"/>
            <a:ext cx="3771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Capabilities impacted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1285339" y="1299451"/>
            <a:ext cx="1449848" cy="535844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54" name="TextBox 105"/>
          <p:cNvSpPr txBox="1"/>
          <p:nvPr/>
        </p:nvSpPr>
        <p:spPr>
          <a:xfrm>
            <a:off x="1091714" y="1311968"/>
            <a:ext cx="18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Corporate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Strategy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55" name="Straight Arrow Connector 154"/>
          <p:cNvCxnSpPr/>
          <p:nvPr/>
        </p:nvCxnSpPr>
        <p:spPr>
          <a:xfrm>
            <a:off x="2836820" y="2610771"/>
            <a:ext cx="944382" cy="0"/>
          </a:xfrm>
          <a:prstGeom prst="straightConnector1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56" name="Straight Arrow Connector 155"/>
          <p:cNvCxnSpPr/>
          <p:nvPr/>
        </p:nvCxnSpPr>
        <p:spPr>
          <a:xfrm>
            <a:off x="2836820" y="3585451"/>
            <a:ext cx="929392" cy="0"/>
          </a:xfrm>
          <a:prstGeom prst="straightConnector1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57" name="Straight Arrow Connector 156"/>
          <p:cNvCxnSpPr/>
          <p:nvPr/>
        </p:nvCxnSpPr>
        <p:spPr>
          <a:xfrm>
            <a:off x="2836820" y="4652251"/>
            <a:ext cx="929392" cy="0"/>
          </a:xfrm>
          <a:prstGeom prst="straightConnector1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pic>
        <p:nvPicPr>
          <p:cNvPr id="102" name="Picture 2" descr="C:\Users\Z048608\AppData\Local\Microsoft\Windows\Temporary Internet Files\Content.Outlook\0X7RVGZX\TCBAF_Logo_FINAL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2715"/>
            <a:ext cx="2700528" cy="33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55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Panel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600200"/>
            <a:ext cx="7315200" cy="4848940"/>
          </a:xfrm>
        </p:spPr>
        <p:txBody>
          <a:bodyPr/>
          <a:lstStyle/>
          <a:p>
            <a:pPr marL="0" indent="0">
              <a:spcAft>
                <a:spcPts val="1200"/>
              </a:spcAft>
            </a:pPr>
            <a:r>
              <a:rPr lang="en-US" sz="1800" b="1" dirty="0" smtClean="0">
                <a:solidFill>
                  <a:srgbClr val="C00000"/>
                </a:solidFill>
              </a:rPr>
              <a:t>Cody Fleischfresser</a:t>
            </a:r>
            <a:r>
              <a:rPr lang="en-US" sz="1800" b="1" dirty="0" smtClean="0"/>
              <a:t>, Director of Client Experience</a:t>
            </a:r>
            <a:br>
              <a:rPr lang="en-US" sz="1800" b="1" dirty="0" smtClean="0"/>
            </a:br>
            <a:r>
              <a:rPr lang="en-US" sz="1800" b="1" dirty="0" err="1" smtClean="0"/>
              <a:t>Ameriprise</a:t>
            </a:r>
            <a:r>
              <a:rPr lang="en-US" sz="1800" b="1" dirty="0" smtClean="0"/>
              <a:t> Financial</a:t>
            </a:r>
          </a:p>
          <a:p>
            <a:pPr marL="0" indent="0">
              <a:spcAft>
                <a:spcPts val="1200"/>
              </a:spcAft>
            </a:pPr>
            <a:endParaRPr lang="en-US" sz="1800" b="1" dirty="0" smtClean="0"/>
          </a:p>
          <a:p>
            <a:pPr marL="0" indent="0">
              <a:spcAft>
                <a:spcPts val="1200"/>
              </a:spcAft>
            </a:pPr>
            <a:r>
              <a:rPr lang="en-US" sz="1800" b="1" dirty="0">
                <a:solidFill>
                  <a:srgbClr val="C00000"/>
                </a:solidFill>
              </a:rPr>
              <a:t>Tim </a:t>
            </a:r>
            <a:r>
              <a:rPr lang="en-US" sz="1800" b="1" dirty="0" err="1" smtClean="0">
                <a:solidFill>
                  <a:srgbClr val="C00000"/>
                </a:solidFill>
              </a:rPr>
              <a:t>Jennissen</a:t>
            </a:r>
            <a:r>
              <a:rPr lang="en-US" sz="1800" b="1" dirty="0" smtClean="0"/>
              <a:t>, Principle Enterprise Architect</a:t>
            </a:r>
            <a:br>
              <a:rPr lang="en-US" sz="1800" b="1" dirty="0" smtClean="0"/>
            </a:br>
            <a:r>
              <a:rPr lang="en-US" sz="1800" b="1" dirty="0" smtClean="0"/>
              <a:t>Blue Cross and Blue Shield of MN</a:t>
            </a:r>
          </a:p>
          <a:p>
            <a:pPr marL="0" indent="0">
              <a:spcAft>
                <a:spcPts val="1200"/>
              </a:spcAft>
            </a:pPr>
            <a:endParaRPr lang="en-US" sz="1800" b="1" dirty="0" smtClean="0"/>
          </a:p>
          <a:p>
            <a:pPr marL="0" indent="0">
              <a:spcAft>
                <a:spcPts val="1200"/>
              </a:spcAft>
            </a:pPr>
            <a:r>
              <a:rPr lang="en-US" sz="1800" b="1" dirty="0">
                <a:solidFill>
                  <a:srgbClr val="C00000"/>
                </a:solidFill>
              </a:rPr>
              <a:t>Chris Sullivan</a:t>
            </a:r>
            <a:r>
              <a:rPr lang="en-US" sz="1800" b="1" dirty="0"/>
              <a:t>, </a:t>
            </a:r>
            <a:r>
              <a:rPr lang="en-US" sz="1800" b="1" dirty="0" smtClean="0"/>
              <a:t>Director Finance </a:t>
            </a:r>
            <a:r>
              <a:rPr lang="en-US" sz="1800" b="1" dirty="0"/>
              <a:t>Business Systems </a:t>
            </a:r>
            <a:r>
              <a:rPr lang="en-US" sz="1800" b="1" dirty="0" smtClean="0"/>
              <a:t>Services</a:t>
            </a:r>
            <a:br>
              <a:rPr lang="en-US" sz="1800" b="1" dirty="0" smtClean="0"/>
            </a:br>
            <a:r>
              <a:rPr lang="en-US" sz="1800" b="1" dirty="0" smtClean="0"/>
              <a:t>Target Corporation</a:t>
            </a:r>
          </a:p>
          <a:p>
            <a:pPr marL="0" indent="0">
              <a:spcAft>
                <a:spcPts val="1200"/>
              </a:spcAft>
            </a:pPr>
            <a:endParaRPr lang="en-US" sz="1800" b="1" dirty="0" smtClean="0"/>
          </a:p>
          <a:p>
            <a:pPr marL="0" indent="0">
              <a:spcAft>
                <a:spcPts val="1200"/>
              </a:spcAft>
            </a:pPr>
            <a:r>
              <a:rPr lang="en-US" sz="1800" b="1" dirty="0">
                <a:solidFill>
                  <a:srgbClr val="C00000"/>
                </a:solidFill>
              </a:rPr>
              <a:t>Stacey Smith</a:t>
            </a:r>
            <a:r>
              <a:rPr lang="en-US" sz="1800" b="1" dirty="0"/>
              <a:t>, Senior Business </a:t>
            </a:r>
            <a:r>
              <a:rPr lang="en-US" sz="1800" b="1" dirty="0" smtClean="0"/>
              <a:t>Architect</a:t>
            </a:r>
            <a:br>
              <a:rPr lang="en-US" sz="1800" b="1" dirty="0" smtClean="0"/>
            </a:br>
            <a:r>
              <a:rPr lang="en-US" sz="1800" b="1" dirty="0" smtClean="0"/>
              <a:t>US Bank</a:t>
            </a:r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808CEE-30EA-4836-A4A5-E60621F5A49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02" y="1519925"/>
            <a:ext cx="1752600" cy="76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45" y="2543175"/>
            <a:ext cx="168071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71" y="3823488"/>
            <a:ext cx="957263" cy="68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4" y="4847156"/>
            <a:ext cx="1947596" cy="7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Z048608\AppData\Local\Microsoft\Windows\Temporary Internet Files\Content.Outlook\0X7RVGZX\TCBAF_Logo_FINAL (2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2715"/>
            <a:ext cx="2700528" cy="33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17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ayhtFAMRdkiRMs_wPaJzU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G0XEEaJQkmIKmAZmL0ot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DL85V2YDkGxCR1XfYd6K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heme/theme1.xml><?xml version="1.0" encoding="utf-8"?>
<a:theme xmlns:a="http://schemas.openxmlformats.org/drawingml/2006/main" name="CF_CH4842">
  <a:themeElements>
    <a:clrScheme name="">
      <a:dk1>
        <a:srgbClr val="000000"/>
      </a:dk1>
      <a:lt1>
        <a:srgbClr val="B2B2B2"/>
      </a:lt1>
      <a:dk2>
        <a:srgbClr val="FFFFFF"/>
      </a:dk2>
      <a:lt2>
        <a:srgbClr val="000000"/>
      </a:lt2>
      <a:accent1>
        <a:srgbClr val="99CCFF"/>
      </a:accent1>
      <a:accent2>
        <a:srgbClr val="FFCC33"/>
      </a:accent2>
      <a:accent3>
        <a:srgbClr val="D5D5D5"/>
      </a:accent3>
      <a:accent4>
        <a:srgbClr val="000000"/>
      </a:accent4>
      <a:accent5>
        <a:srgbClr val="CAE2FF"/>
      </a:accent5>
      <a:accent6>
        <a:srgbClr val="E7B92D"/>
      </a:accent6>
      <a:hlink>
        <a:srgbClr val="000000"/>
      </a:hlink>
      <a:folHlink>
        <a:srgbClr val="CC0000"/>
      </a:folHlink>
    </a:clrScheme>
    <a:fontScheme name="CF_CH484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F_CH4842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F_CH484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F_CH4842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F_CH4842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F_CH4842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F_CH4842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F_CH4842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16429</TotalTime>
  <Words>582</Words>
  <Application>Microsoft Office PowerPoint</Application>
  <PresentationFormat>On-screen Show (4:3)</PresentationFormat>
  <Paragraphs>122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CF_CH4842</vt:lpstr>
      <vt:lpstr>Twin Cities Business Architecture Forum Capability Ownership / Management</vt:lpstr>
      <vt:lpstr>Welcome to Target!</vt:lpstr>
      <vt:lpstr>PowerPoint Presentation</vt:lpstr>
      <vt:lpstr>Our Journey so Far</vt:lpstr>
      <vt:lpstr>Business Capability Ownership Roles</vt:lpstr>
      <vt:lpstr>Aspirations for Enterprise Planning</vt:lpstr>
      <vt:lpstr>Panel Discussion</vt:lpstr>
    </vt:vector>
  </TitlesOfParts>
  <Company>Target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Capability Roles</dc:title>
  <dc:creator>Graeme.Webster</dc:creator>
  <cp:lastModifiedBy>Jeffrey.Dreher</cp:lastModifiedBy>
  <cp:revision>39</cp:revision>
  <dcterms:created xsi:type="dcterms:W3CDTF">2013-02-08T19:08:21Z</dcterms:created>
  <dcterms:modified xsi:type="dcterms:W3CDTF">2014-09-16T16:04:08Z</dcterms:modified>
</cp:coreProperties>
</file>