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57" r:id="rId2"/>
    <p:sldId id="258" r:id="rId3"/>
    <p:sldId id="259" r:id="rId4"/>
    <p:sldId id="269" r:id="rId5"/>
    <p:sldId id="285" r:id="rId6"/>
    <p:sldId id="280" r:id="rId7"/>
    <p:sldId id="281" r:id="rId8"/>
    <p:sldId id="282" r:id="rId9"/>
    <p:sldId id="283" r:id="rId10"/>
    <p:sldId id="286" r:id="rId11"/>
    <p:sldId id="284" r:id="rId12"/>
    <p:sldId id="272" r:id="rId13"/>
    <p:sldId id="270" r:id="rId14"/>
    <p:sldId id="274" r:id="rId15"/>
    <p:sldId id="276" r:id="rId16"/>
    <p:sldId id="278" r:id="rId17"/>
    <p:sldId id="271" r:id="rId18"/>
    <p:sldId id="27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414">
          <p15:clr>
            <a:srgbClr val="A4A3A4"/>
          </p15:clr>
        </p15:guide>
        <p15:guide id="8" pos="822">
          <p15:clr>
            <a:srgbClr val="A4A3A4"/>
          </p15:clr>
        </p15:guide>
        <p15:guide id="9" pos="1650">
          <p15:clr>
            <a:srgbClr val="A4A3A4"/>
          </p15:clr>
        </p15:guide>
        <p15:guide id="10" pos="2466">
          <p15:clr>
            <a:srgbClr val="A4A3A4"/>
          </p15:clr>
        </p15:guide>
        <p15:guide id="11" pos="3294">
          <p15:clr>
            <a:srgbClr val="A4A3A4"/>
          </p15:clr>
        </p15:guide>
        <p15:guide id="12" pos="4110">
          <p15:clr>
            <a:srgbClr val="A4A3A4"/>
          </p15:clr>
        </p15:guide>
        <p15:guide id="13" pos="4938">
          <p15:clr>
            <a:srgbClr val="A4A3A4"/>
          </p15:clr>
        </p15:guide>
        <p15:guide id="14" pos="5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0" d="100"/>
          <a:sy n="130" d="100"/>
        </p:scale>
        <p:origin x="1074" y="132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4"/>
        <p:guide pos="822"/>
        <p:guide pos="1650"/>
        <p:guide pos="2466"/>
        <p:guide pos="3294"/>
        <p:guide pos="4110"/>
        <p:guide pos="4938"/>
        <p:guide pos="5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BE34E-598B-43A5-A269-A0620AFB432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D4DCC2-A5F9-4A5B-B339-9FEE1F2B9793}">
      <dgm:prSet phldrT="[Text]" custT="1"/>
      <dgm:spPr/>
      <dgm:t>
        <a:bodyPr/>
        <a:lstStyle/>
        <a:p>
          <a:r>
            <a:rPr lang="en-US" sz="1400" dirty="0" smtClean="0"/>
            <a:t>Portfolio Process Improvement Initiative</a:t>
          </a:r>
          <a:endParaRPr lang="en-US" sz="1400" dirty="0"/>
        </a:p>
      </dgm:t>
    </dgm:pt>
    <dgm:pt modelId="{FC6525F3-FB24-4509-A62F-467D2D7C824E}" type="parTrans" cxnId="{8F29AC25-3C66-47D2-97E3-CA6A31EC3EAA}">
      <dgm:prSet/>
      <dgm:spPr/>
      <dgm:t>
        <a:bodyPr/>
        <a:lstStyle/>
        <a:p>
          <a:endParaRPr lang="en-US"/>
        </a:p>
      </dgm:t>
    </dgm:pt>
    <dgm:pt modelId="{6BC32B33-AEC3-4A4D-BAE5-84D00E45A765}" type="sibTrans" cxnId="{8F29AC25-3C66-47D2-97E3-CA6A31EC3EAA}">
      <dgm:prSet/>
      <dgm:spPr/>
      <dgm:t>
        <a:bodyPr/>
        <a:lstStyle/>
        <a:p>
          <a:endParaRPr lang="en-US"/>
        </a:p>
      </dgm:t>
    </dgm:pt>
    <dgm:pt modelId="{83F69678-CBBE-4434-B7D7-DBFC6097594D}">
      <dgm:prSet phldrT="[Text]" custT="1"/>
      <dgm:spPr/>
      <dgm:t>
        <a:bodyPr/>
        <a:lstStyle/>
        <a:p>
          <a:r>
            <a:rPr lang="en-US" sz="1400" dirty="0" smtClean="0"/>
            <a:t>-Creation of Arch Board</a:t>
          </a:r>
        </a:p>
        <a:p>
          <a:r>
            <a:rPr lang="en-US" sz="1400" dirty="0" smtClean="0"/>
            <a:t>-Biz Arch Role </a:t>
          </a:r>
        </a:p>
        <a:p>
          <a:r>
            <a:rPr lang="en-US" sz="1400" dirty="0" smtClean="0"/>
            <a:t>-Alignment with EA</a:t>
          </a:r>
        </a:p>
        <a:p>
          <a:r>
            <a:rPr lang="en-US" sz="1400" dirty="0" smtClean="0"/>
            <a:t>-Fully allocated resources</a:t>
          </a:r>
        </a:p>
        <a:p>
          <a:r>
            <a:rPr lang="en-US" sz="1400" dirty="0" smtClean="0"/>
            <a:t>-Pre-planning value-add</a:t>
          </a:r>
          <a:endParaRPr lang="en-US" sz="1400" dirty="0"/>
        </a:p>
      </dgm:t>
    </dgm:pt>
    <dgm:pt modelId="{5515A69E-54E2-4E5F-B370-170F0165E505}" type="parTrans" cxnId="{140C14C7-7670-4832-AFA2-FF9903CCC9F7}">
      <dgm:prSet/>
      <dgm:spPr/>
      <dgm:t>
        <a:bodyPr/>
        <a:lstStyle/>
        <a:p>
          <a:endParaRPr lang="en-US"/>
        </a:p>
      </dgm:t>
    </dgm:pt>
    <dgm:pt modelId="{0EF41683-23AC-4EA4-9679-64061E39E53B}" type="sibTrans" cxnId="{140C14C7-7670-4832-AFA2-FF9903CCC9F7}">
      <dgm:prSet/>
      <dgm:spPr/>
      <dgm:t>
        <a:bodyPr/>
        <a:lstStyle/>
        <a:p>
          <a:endParaRPr lang="en-US"/>
        </a:p>
      </dgm:t>
    </dgm:pt>
    <dgm:pt modelId="{8ACBEC7C-4560-45D5-A0E5-7D8E40018C38}">
      <dgm:prSet phldrT="[Text]" custT="1"/>
      <dgm:spPr/>
      <dgm:t>
        <a:bodyPr/>
        <a:lstStyle/>
        <a:p>
          <a:r>
            <a:rPr lang="en-US" sz="1400" dirty="0" smtClean="0"/>
            <a:t>- Draft Capability Model</a:t>
          </a:r>
        </a:p>
        <a:p>
          <a:r>
            <a:rPr lang="en-US" sz="1400" dirty="0" smtClean="0"/>
            <a:t>-Socialize the message</a:t>
          </a:r>
        </a:p>
        <a:p>
          <a:r>
            <a:rPr lang="en-US" sz="1400" dirty="0" smtClean="0"/>
            <a:t>-Blueprint Phase 1</a:t>
          </a:r>
        </a:p>
        <a:p>
          <a:r>
            <a:rPr lang="en-US" sz="1400" dirty="0" smtClean="0"/>
            <a:t>-Restart</a:t>
          </a:r>
        </a:p>
        <a:p>
          <a:r>
            <a:rPr lang="en-US" sz="1400" dirty="0" smtClean="0"/>
            <a:t>-Checkpoints</a:t>
          </a:r>
        </a:p>
        <a:p>
          <a:r>
            <a:rPr lang="en-US" sz="1400" dirty="0" smtClean="0"/>
            <a:t>-Build network</a:t>
          </a:r>
        </a:p>
        <a:p>
          <a:r>
            <a:rPr lang="en-US" sz="1400" dirty="0" smtClean="0"/>
            <a:t>-Resource add approval</a:t>
          </a:r>
          <a:endParaRPr lang="en-US" sz="1400" dirty="0"/>
        </a:p>
      </dgm:t>
    </dgm:pt>
    <dgm:pt modelId="{230CF5C9-A713-4830-82CE-1A679FE5CAB0}" type="parTrans" cxnId="{F864DCA8-D36A-4AB2-A2FB-9E629838CF7B}">
      <dgm:prSet/>
      <dgm:spPr/>
      <dgm:t>
        <a:bodyPr/>
        <a:lstStyle/>
        <a:p>
          <a:endParaRPr lang="en-US"/>
        </a:p>
      </dgm:t>
    </dgm:pt>
    <dgm:pt modelId="{32F80A1B-B603-493D-A420-9FDF3BEDA139}" type="sibTrans" cxnId="{F864DCA8-D36A-4AB2-A2FB-9E629838CF7B}">
      <dgm:prSet/>
      <dgm:spPr/>
      <dgm:t>
        <a:bodyPr/>
        <a:lstStyle/>
        <a:p>
          <a:endParaRPr lang="en-US"/>
        </a:p>
      </dgm:t>
    </dgm:pt>
    <dgm:pt modelId="{3E50E929-5386-40D2-B905-6A25A7C0C614}" type="pres">
      <dgm:prSet presAssocID="{676BE34E-598B-43A5-A269-A0620AFB4320}" presName="arrowDiagram" presStyleCnt="0">
        <dgm:presLayoutVars>
          <dgm:chMax val="5"/>
          <dgm:dir/>
          <dgm:resizeHandles val="exact"/>
        </dgm:presLayoutVars>
      </dgm:prSet>
      <dgm:spPr/>
    </dgm:pt>
    <dgm:pt modelId="{5D27060F-DF93-425F-A7A7-083E30218DAB}" type="pres">
      <dgm:prSet presAssocID="{676BE34E-598B-43A5-A269-A0620AFB4320}" presName="arrow" presStyleLbl="bgShp" presStyleIdx="0" presStyleCnt="1"/>
      <dgm:spPr/>
    </dgm:pt>
    <dgm:pt modelId="{7B24DF27-8C17-46F5-BF88-7F9E4DB76D7B}" type="pres">
      <dgm:prSet presAssocID="{676BE34E-598B-43A5-A269-A0620AFB4320}" presName="arrowDiagram3" presStyleCnt="0"/>
      <dgm:spPr/>
    </dgm:pt>
    <dgm:pt modelId="{6399FEF5-298E-4966-A2F9-9958327E5C81}" type="pres">
      <dgm:prSet presAssocID="{56D4DCC2-A5F9-4A5B-B339-9FEE1F2B9793}" presName="bullet3a" presStyleLbl="node1" presStyleIdx="0" presStyleCnt="3"/>
      <dgm:spPr/>
    </dgm:pt>
    <dgm:pt modelId="{472F3093-9F38-4451-BA28-98D1DC837EA7}" type="pres">
      <dgm:prSet presAssocID="{56D4DCC2-A5F9-4A5B-B339-9FEE1F2B9793}" presName="textBox3a" presStyleLbl="revTx" presStyleIdx="0" presStyleCnt="3" custScaleX="125179" custScaleY="23107" custLinFactNeighborX="18074" custLinFactNeighborY="-31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E67E0-DE5D-49A6-A450-092728C44780}" type="pres">
      <dgm:prSet presAssocID="{83F69678-CBBE-4434-B7D7-DBFC6097594D}" presName="bullet3b" presStyleLbl="node1" presStyleIdx="1" presStyleCnt="3"/>
      <dgm:spPr/>
    </dgm:pt>
    <dgm:pt modelId="{A7564882-5245-49C6-B92C-863DF3BD8DFD}" type="pres">
      <dgm:prSet presAssocID="{83F69678-CBBE-4434-B7D7-DBFC6097594D}" presName="textBox3b" presStyleLbl="revTx" presStyleIdx="1" presStyleCnt="3" custScaleX="124009" custScaleY="86742" custLinFactNeighborX="20669" custLinFactNeighborY="-9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0870-BCC1-43E4-B7A8-995F4734F503}" type="pres">
      <dgm:prSet presAssocID="{8ACBEC7C-4560-45D5-A0E5-7D8E40018C38}" presName="bullet3c" presStyleLbl="node1" presStyleIdx="2" presStyleCnt="3"/>
      <dgm:spPr/>
    </dgm:pt>
    <dgm:pt modelId="{3299D96C-31EE-4F77-97FA-6AB653FF5B32}" type="pres">
      <dgm:prSet presAssocID="{8ACBEC7C-4560-45D5-A0E5-7D8E40018C38}" presName="textBox3c" presStyleLbl="revTx" presStyleIdx="2" presStyleCnt="3" custScaleY="78143" custLinFactNeighborX="13922" custLinFactNeighborY="-13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9AC25-3C66-47D2-97E3-CA6A31EC3EAA}" srcId="{676BE34E-598B-43A5-A269-A0620AFB4320}" destId="{56D4DCC2-A5F9-4A5B-B339-9FEE1F2B9793}" srcOrd="0" destOrd="0" parTransId="{FC6525F3-FB24-4509-A62F-467D2D7C824E}" sibTransId="{6BC32B33-AEC3-4A4D-BAE5-84D00E45A765}"/>
    <dgm:cxn modelId="{140C14C7-7670-4832-AFA2-FF9903CCC9F7}" srcId="{676BE34E-598B-43A5-A269-A0620AFB4320}" destId="{83F69678-CBBE-4434-B7D7-DBFC6097594D}" srcOrd="1" destOrd="0" parTransId="{5515A69E-54E2-4E5F-B370-170F0165E505}" sibTransId="{0EF41683-23AC-4EA4-9679-64061E39E53B}"/>
    <dgm:cxn modelId="{D1398533-35BE-4987-8265-AB7E3CE77020}" type="presOf" srcId="{676BE34E-598B-43A5-A269-A0620AFB4320}" destId="{3E50E929-5386-40D2-B905-6A25A7C0C614}" srcOrd="0" destOrd="0" presId="urn:microsoft.com/office/officeart/2005/8/layout/arrow2"/>
    <dgm:cxn modelId="{90C6B80F-9F6F-4B7B-A076-2434B6D05664}" type="presOf" srcId="{8ACBEC7C-4560-45D5-A0E5-7D8E40018C38}" destId="{3299D96C-31EE-4F77-97FA-6AB653FF5B32}" srcOrd="0" destOrd="0" presId="urn:microsoft.com/office/officeart/2005/8/layout/arrow2"/>
    <dgm:cxn modelId="{F1E6ED30-ED6A-4C11-8B16-B4D639D4C624}" type="presOf" srcId="{83F69678-CBBE-4434-B7D7-DBFC6097594D}" destId="{A7564882-5245-49C6-B92C-863DF3BD8DFD}" srcOrd="0" destOrd="0" presId="urn:microsoft.com/office/officeart/2005/8/layout/arrow2"/>
    <dgm:cxn modelId="{F864DCA8-D36A-4AB2-A2FB-9E629838CF7B}" srcId="{676BE34E-598B-43A5-A269-A0620AFB4320}" destId="{8ACBEC7C-4560-45D5-A0E5-7D8E40018C38}" srcOrd="2" destOrd="0" parTransId="{230CF5C9-A713-4830-82CE-1A679FE5CAB0}" sibTransId="{32F80A1B-B603-493D-A420-9FDF3BEDA139}"/>
    <dgm:cxn modelId="{97D5F112-8D84-4B00-AA06-FC4FA78CBC5C}" type="presOf" srcId="{56D4DCC2-A5F9-4A5B-B339-9FEE1F2B9793}" destId="{472F3093-9F38-4451-BA28-98D1DC837EA7}" srcOrd="0" destOrd="0" presId="urn:microsoft.com/office/officeart/2005/8/layout/arrow2"/>
    <dgm:cxn modelId="{1A49B83F-CD18-440A-A6C1-E898353D7958}" type="presParOf" srcId="{3E50E929-5386-40D2-B905-6A25A7C0C614}" destId="{5D27060F-DF93-425F-A7A7-083E30218DAB}" srcOrd="0" destOrd="0" presId="urn:microsoft.com/office/officeart/2005/8/layout/arrow2"/>
    <dgm:cxn modelId="{57121F12-3D49-42FC-9CBF-67158AE16E2E}" type="presParOf" srcId="{3E50E929-5386-40D2-B905-6A25A7C0C614}" destId="{7B24DF27-8C17-46F5-BF88-7F9E4DB76D7B}" srcOrd="1" destOrd="0" presId="urn:microsoft.com/office/officeart/2005/8/layout/arrow2"/>
    <dgm:cxn modelId="{B3290221-DBD4-48ED-8959-BD36F2252FF0}" type="presParOf" srcId="{7B24DF27-8C17-46F5-BF88-7F9E4DB76D7B}" destId="{6399FEF5-298E-4966-A2F9-9958327E5C81}" srcOrd="0" destOrd="0" presId="urn:microsoft.com/office/officeart/2005/8/layout/arrow2"/>
    <dgm:cxn modelId="{82F0B6E9-6305-48D3-B5BE-D759BF284186}" type="presParOf" srcId="{7B24DF27-8C17-46F5-BF88-7F9E4DB76D7B}" destId="{472F3093-9F38-4451-BA28-98D1DC837EA7}" srcOrd="1" destOrd="0" presId="urn:microsoft.com/office/officeart/2005/8/layout/arrow2"/>
    <dgm:cxn modelId="{D6AF73C2-8041-42CB-BFCC-8B564A53A80B}" type="presParOf" srcId="{7B24DF27-8C17-46F5-BF88-7F9E4DB76D7B}" destId="{FBAE67E0-DE5D-49A6-A450-092728C44780}" srcOrd="2" destOrd="0" presId="urn:microsoft.com/office/officeart/2005/8/layout/arrow2"/>
    <dgm:cxn modelId="{293B86E4-B43D-4E73-BBAD-52B6549645F8}" type="presParOf" srcId="{7B24DF27-8C17-46F5-BF88-7F9E4DB76D7B}" destId="{A7564882-5245-49C6-B92C-863DF3BD8DFD}" srcOrd="3" destOrd="0" presId="urn:microsoft.com/office/officeart/2005/8/layout/arrow2"/>
    <dgm:cxn modelId="{A2AC68F7-7068-45DA-A96F-9587A4263594}" type="presParOf" srcId="{7B24DF27-8C17-46F5-BF88-7F9E4DB76D7B}" destId="{689E0870-BCC1-43E4-B7A8-995F4734F503}" srcOrd="4" destOrd="0" presId="urn:microsoft.com/office/officeart/2005/8/layout/arrow2"/>
    <dgm:cxn modelId="{DD938047-C787-4A6E-8847-B5A120AC4526}" type="presParOf" srcId="{7B24DF27-8C17-46F5-BF88-7F9E4DB76D7B}" destId="{3299D96C-31EE-4F77-97FA-6AB653FF5B3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B7A2-FCE9-4DD4-87BC-C6E11163D84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ACC0-E92B-48DE-879D-807DDD5CE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Questions: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hired you to build a business architecture practice we can use as tool to solve business problems. Help me understand how you are going about accomplishing that. 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 steps process that starts with learning and discovery work.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Collaborative discussion with various SMEs and Functional leads to capture what we collectively know about the domain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Document the outcomes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 these outcomes to drive EA discussion and build a multi-year EA Packet for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me more about capability domains and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they are used to set clear expectation with business and IT leaders?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they are used to set clear expectation with business and IT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to summarize…Can you tell the audience the benefit of leading strategic planning efforts with business architecture?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Biz</a:t>
            </a:r>
            <a:r>
              <a:rPr lang="en-US" baseline="0" dirty="0" smtClean="0"/>
              <a:t> Arch – one of the principles is that it i</a:t>
            </a:r>
            <a:r>
              <a:rPr lang="en-US" dirty="0" smtClean="0"/>
              <a:t>sn’t about the deliverables – remember that. I’m including</a:t>
            </a:r>
            <a:r>
              <a:rPr lang="en-US" baseline="0" dirty="0" smtClean="0"/>
              <a:t> them for reference.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Roadmap: Key for the new leadership (“what have you done” story).</a:t>
            </a:r>
          </a:p>
          <a:p>
            <a:r>
              <a:rPr lang="en-US" baseline="0" dirty="0" smtClean="0"/>
              <a:t>Glossy: A way to communicate with our stakeholders.</a:t>
            </a:r>
          </a:p>
          <a:p>
            <a:r>
              <a:rPr lang="en-US" baseline="0" dirty="0" smtClean="0"/>
              <a:t>Trouble with the BA group (why can’t we do what you’re doing on the pre-planning stuff)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6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</a:rPr>
              <a:t>©2016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Creating a Business Architecture Practice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Charleston Thomas / Kristin Schroeder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843462"/>
            <a:ext cx="78272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TCBAF Summit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1, 2016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762000"/>
          </a:xfrm>
        </p:spPr>
        <p:txBody>
          <a:bodyPr/>
          <a:lstStyle/>
          <a:p>
            <a:r>
              <a:rPr lang="en-US" dirty="0" smtClean="0"/>
              <a:t>Benefits of Orbus  (EA Platform)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8" y="967143"/>
            <a:ext cx="6805810" cy="414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0043" y="5148962"/>
            <a:ext cx="577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Orbus allows the </a:t>
            </a:r>
            <a:r>
              <a:rPr lang="en-US" b="1" i="1" dirty="0" smtClean="0">
                <a:solidFill>
                  <a:srgbClr val="FF0000"/>
                </a:solidFill>
              </a:rPr>
              <a:t>Mayo </a:t>
            </a:r>
            <a:r>
              <a:rPr lang="en-US" b="1" i="1" dirty="0">
                <a:solidFill>
                  <a:srgbClr val="FF0000"/>
                </a:solidFill>
              </a:rPr>
              <a:t>community to shine a light on the strategic </a:t>
            </a:r>
            <a:r>
              <a:rPr lang="en-US" b="1" i="1" dirty="0" smtClean="0">
                <a:solidFill>
                  <a:srgbClr val="FF0000"/>
                </a:solidFill>
              </a:rPr>
              <a:t>direction/implications </a:t>
            </a:r>
            <a:r>
              <a:rPr lang="en-US" b="1" i="1" dirty="0">
                <a:solidFill>
                  <a:srgbClr val="FF0000"/>
                </a:solidFill>
              </a:rPr>
              <a:t>of the company </a:t>
            </a:r>
            <a:r>
              <a:rPr lang="en-US" b="1" i="1" dirty="0" smtClean="0">
                <a:solidFill>
                  <a:srgbClr val="FF0000"/>
                </a:solidFill>
              </a:rPr>
              <a:t>and/or </a:t>
            </a:r>
            <a:r>
              <a:rPr lang="en-US" b="1" i="1" dirty="0">
                <a:solidFill>
                  <a:srgbClr val="FF0000"/>
                </a:solidFill>
              </a:rPr>
              <a:t>specified domains.</a:t>
            </a:r>
          </a:p>
        </p:txBody>
      </p:sp>
    </p:spTree>
    <p:extLst>
      <p:ext uri="{BB962C8B-B14F-4D97-AF65-F5344CB8AC3E}">
        <p14:creationId xmlns:p14="http://schemas.microsoft.com/office/powerpoint/2010/main" val="324975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766119"/>
          </a:xfrm>
        </p:spPr>
        <p:txBody>
          <a:bodyPr/>
          <a:lstStyle/>
          <a:p>
            <a:pPr algn="ctr"/>
            <a:r>
              <a:rPr lang="en-US" u="sng" dirty="0" smtClean="0"/>
              <a:t>Why Business Architecture?</a:t>
            </a:r>
            <a:endParaRPr lang="en-US" u="sng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6213" y="704094"/>
            <a:ext cx="8120702" cy="6858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Coordinated and collaborative visioning sessions focused on a specific business area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381186" y="1637292"/>
            <a:ext cx="7542171" cy="685800"/>
          </a:xfrm>
          <a:prstGeom prst="rect">
            <a:avLst/>
          </a:prstGeom>
        </p:spPr>
        <p:txBody>
          <a:bodyPr vert="horz" lIns="0" tIns="228600" rIns="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Capability-based approach to strategic planning that addresses the competence required to execute on your vision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6213" y="3171799"/>
            <a:ext cx="7021332" cy="6858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None/>
              <a:defRPr sz="32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692150" indent="-234950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Increased alignment amongst Biz and IT leadership which ensures expected outcomes are clear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6824" y="4562186"/>
            <a:ext cx="7126534" cy="685800"/>
          </a:xfrm>
          <a:prstGeom prst="rect">
            <a:avLst/>
          </a:prstGeom>
        </p:spPr>
        <p:txBody>
          <a:bodyPr vert="horz" lIns="0" tIns="228600" rIns="0" bIns="4572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3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Comprehensive EA reviews that covers grouping of projects and reduces time invested in getting efforts approved</a:t>
            </a:r>
          </a:p>
        </p:txBody>
      </p:sp>
    </p:spTree>
    <p:extLst>
      <p:ext uri="{BB962C8B-B14F-4D97-AF65-F5344CB8AC3E}">
        <p14:creationId xmlns:p14="http://schemas.microsoft.com/office/powerpoint/2010/main" val="23918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827264" cy="1371600"/>
          </a:xfrm>
        </p:spPr>
        <p:txBody>
          <a:bodyPr/>
          <a:lstStyle/>
          <a:p>
            <a:pPr algn="ctr"/>
            <a:r>
              <a:rPr lang="en-US" dirty="0" smtClean="0"/>
              <a:t>Business Architecture: </a:t>
            </a:r>
            <a:br>
              <a:rPr lang="en-US" dirty="0" smtClean="0"/>
            </a:br>
            <a:r>
              <a:rPr lang="en-US" dirty="0" smtClean="0"/>
              <a:t>Segment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Laboratory Medicine and Pathology</a:t>
            </a:r>
          </a:p>
          <a:p>
            <a:r>
              <a:rPr lang="en-US" dirty="0" smtClean="0"/>
              <a:t>~ 3,500 employees</a:t>
            </a:r>
          </a:p>
          <a:p>
            <a:r>
              <a:rPr lang="en-US" dirty="0" smtClean="0"/>
              <a:t>&gt; 60 laboratories (MN, FL, AZ)</a:t>
            </a:r>
          </a:p>
          <a:p>
            <a:r>
              <a:rPr lang="en-US" dirty="0" smtClean="0"/>
              <a:t>Mayo Medical Laboratories (reference lab)</a:t>
            </a:r>
          </a:p>
          <a:p>
            <a:pPr lvl="1"/>
            <a:r>
              <a:rPr lang="en-US" dirty="0" smtClean="0"/>
              <a:t>Global presence</a:t>
            </a:r>
          </a:p>
          <a:p>
            <a:pPr lvl="1"/>
            <a:r>
              <a:rPr lang="en-US" dirty="0" smtClean="0"/>
              <a:t>For-profit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DLMP: Our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56226"/>
              </p:ext>
            </p:extLst>
          </p:nvPr>
        </p:nvGraphicFramePr>
        <p:xfrm>
          <a:off x="658813" y="1371600"/>
          <a:ext cx="78263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28327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2014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5215" y="3408454"/>
            <a:ext cx="484775" cy="1714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SPAD</a:t>
            </a:r>
          </a:p>
        </p:txBody>
      </p:sp>
      <p:sp>
        <p:nvSpPr>
          <p:cNvPr id="139" name="Chevron 138"/>
          <p:cNvSpPr/>
          <p:nvPr/>
        </p:nvSpPr>
        <p:spPr bwMode="gray">
          <a:xfrm>
            <a:off x="4642594" y="2992567"/>
            <a:ext cx="844424" cy="434888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Plan</a:t>
            </a:r>
          </a:p>
        </p:txBody>
      </p:sp>
      <p:sp>
        <p:nvSpPr>
          <p:cNvPr id="127" name="Chevron 126"/>
          <p:cNvSpPr/>
          <p:nvPr/>
        </p:nvSpPr>
        <p:spPr bwMode="gray">
          <a:xfrm>
            <a:off x="3878866" y="2993018"/>
            <a:ext cx="943787" cy="434888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Initiate</a:t>
            </a:r>
          </a:p>
        </p:txBody>
      </p:sp>
      <p:sp>
        <p:nvSpPr>
          <p:cNvPr id="128" name="Chevron 127"/>
          <p:cNvSpPr/>
          <p:nvPr/>
        </p:nvSpPr>
        <p:spPr bwMode="gray">
          <a:xfrm>
            <a:off x="5392610" y="2978396"/>
            <a:ext cx="950774" cy="440267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Execute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C7A-CBD6-4100-B63A-2A6DC9D9F72A}" type="datetime1">
              <a:rPr lang="en-US" smtClean="0">
                <a:solidFill>
                  <a:srgbClr val="99CCFF">
                    <a:lumMod val="75000"/>
                  </a:srgbClr>
                </a:solidFill>
              </a:rPr>
              <a:pPr/>
              <a:t>11/18/2016</a:t>
            </a:fld>
            <a:endParaRPr lang="en-US" dirty="0">
              <a:solidFill>
                <a:srgbClr val="99CCFF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99CCFF">
                    <a:lumMod val="75000"/>
                  </a:srgbClr>
                </a:solidFill>
              </a:rPr>
              <a:pPr/>
              <a:t>15</a:t>
            </a:fld>
            <a:endParaRPr lang="en-US">
              <a:solidFill>
                <a:srgbClr val="99CCFF">
                  <a:lumMod val="75000"/>
                </a:srgbClr>
              </a:solidFill>
            </a:endParaRPr>
          </a:p>
        </p:txBody>
      </p:sp>
      <p:cxnSp>
        <p:nvCxnSpPr>
          <p:cNvPr id="22" name="Straight Arrow Connector 21"/>
          <p:cNvCxnSpPr>
            <a:stCxn id="50" idx="0"/>
          </p:cNvCxnSpPr>
          <p:nvPr/>
        </p:nvCxnSpPr>
        <p:spPr>
          <a:xfrm flipH="1" flipV="1">
            <a:off x="5388655" y="3559324"/>
            <a:ext cx="822" cy="450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277232" y="3440365"/>
            <a:ext cx="105" cy="780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39420" y="4009712"/>
            <a:ext cx="9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Approval to Execute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27150" y="4248014"/>
            <a:ext cx="9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Approval to Implement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40" y="4658961"/>
            <a:ext cx="310796" cy="417968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871451" y="3477608"/>
            <a:ext cx="0" cy="500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721027" y="3474614"/>
            <a:ext cx="0" cy="855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42412" y="4026091"/>
            <a:ext cx="1256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Prioritization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&amp;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Initiate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74446" y="4335714"/>
            <a:ext cx="9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Approval to Plan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43" y="4658960"/>
            <a:ext cx="310796" cy="41796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54" y="4658959"/>
            <a:ext cx="310796" cy="417968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V="1">
            <a:off x="2932995" y="3477994"/>
            <a:ext cx="0" cy="8153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63774" y="4295183"/>
            <a:ext cx="114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Approval to Investigate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87" y="4658961"/>
            <a:ext cx="310796" cy="417968"/>
          </a:xfrm>
          <a:prstGeom prst="rect">
            <a:avLst/>
          </a:prstGeom>
        </p:spPr>
      </p:pic>
      <p:sp>
        <p:nvSpPr>
          <p:cNvPr id="71" name="Right Arrow 70"/>
          <p:cNvSpPr/>
          <p:nvPr/>
        </p:nvSpPr>
        <p:spPr>
          <a:xfrm>
            <a:off x="1638739" y="2938362"/>
            <a:ext cx="569147" cy="50094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  <a:latin typeface="Calibri" panose="020F0502020204030204" pitchFamily="34" charset="0"/>
              </a:rPr>
              <a:t>Intake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893796" y="1718893"/>
            <a:ext cx="3043076" cy="380383"/>
            <a:chOff x="3352800" y="1600200"/>
            <a:chExt cx="5105400" cy="676236"/>
          </a:xfrm>
        </p:grpSpPr>
        <p:sp>
          <p:nvSpPr>
            <p:cNvPr id="81" name="Right Brace 80"/>
            <p:cNvSpPr/>
            <p:nvPr/>
          </p:nvSpPr>
          <p:spPr>
            <a:xfrm rot="16200000">
              <a:off x="5719782" y="-461982"/>
              <a:ext cx="371436" cy="5105400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046AD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60783" y="1600200"/>
              <a:ext cx="2514599" cy="441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46AD"/>
                  </a:solidFill>
                  <a:latin typeface="Calibri" panose="020F0502020204030204" pitchFamily="34" charset="0"/>
                </a:rPr>
                <a:t>Effort Delivery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64138" y="1709988"/>
            <a:ext cx="2198846" cy="385762"/>
            <a:chOff x="91440" y="1600200"/>
            <a:chExt cx="3185160" cy="685799"/>
          </a:xfrm>
        </p:grpSpPr>
        <p:sp>
          <p:nvSpPr>
            <p:cNvPr id="84" name="Right Brace 83"/>
            <p:cNvSpPr/>
            <p:nvPr/>
          </p:nvSpPr>
          <p:spPr>
            <a:xfrm rot="16200000">
              <a:off x="1498302" y="507701"/>
              <a:ext cx="371436" cy="3185160"/>
            </a:xfrm>
            <a:prstGeom prst="rightBrac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8159C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05895" y="1600200"/>
              <a:ext cx="1964017" cy="441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8159C1"/>
                  </a:solidFill>
                  <a:latin typeface="Calibri" panose="020F0502020204030204" pitchFamily="34" charset="0"/>
                </a:rPr>
                <a:t>Portfolio Planning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53805" y="1706367"/>
            <a:ext cx="891009" cy="385762"/>
            <a:chOff x="91440" y="1600200"/>
            <a:chExt cx="3185164" cy="685799"/>
          </a:xfrm>
        </p:grpSpPr>
        <p:sp>
          <p:nvSpPr>
            <p:cNvPr id="90" name="Right Brace 89"/>
            <p:cNvSpPr/>
            <p:nvPr/>
          </p:nvSpPr>
          <p:spPr>
            <a:xfrm rot="16200000">
              <a:off x="1498302" y="507701"/>
              <a:ext cx="371436" cy="31851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prstClr val="black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" y="1600200"/>
              <a:ext cx="3185164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18B918"/>
                  </a:solidFill>
                  <a:latin typeface="Calibri" panose="020F0502020204030204" pitchFamily="34" charset="0"/>
                </a:rPr>
                <a:t>Ongoing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276371" y="1002213"/>
            <a:ext cx="7341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prstClr val="white"/>
                </a:solidFill>
                <a:latin typeface="Calibri" panose="020F0502020204030204" pitchFamily="34" charset="0"/>
              </a:rPr>
              <a:t>Initial</a:t>
            </a:r>
          </a:p>
          <a:p>
            <a:pPr algn="ctr"/>
            <a:r>
              <a:rPr lang="en-US" sz="750" b="1" dirty="0">
                <a:solidFill>
                  <a:prstClr val="white"/>
                </a:solidFill>
                <a:latin typeface="Calibri" panose="020F0502020204030204" pitchFamily="34" charset="0"/>
              </a:rPr>
              <a:t> Value </a:t>
            </a:r>
          </a:p>
          <a:p>
            <a:pPr algn="ctr"/>
            <a:r>
              <a:rPr lang="en-US" sz="750" b="1" dirty="0">
                <a:solidFill>
                  <a:prstClr val="white"/>
                </a:solidFill>
                <a:latin typeface="Calibri" panose="020F0502020204030204" pitchFamily="34" charset="0"/>
              </a:rPr>
              <a:t>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705" y="5185555"/>
            <a:ext cx="5272298" cy="54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54079" y="5688313"/>
            <a:ext cx="194394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LBTA = Lab Business &amp; Technical Architecture</a:t>
            </a:r>
          </a:p>
        </p:txBody>
      </p:sp>
      <p:pic>
        <p:nvPicPr>
          <p:cNvPr id="72" name="Picture 71" descr="153413-01 Funnel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03" y="2461671"/>
            <a:ext cx="416869" cy="6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278217" y="3335360"/>
            <a:ext cx="6770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Administrator Approval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49204" y="2017137"/>
            <a:ext cx="133226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6AD"/>
                </a:solidFill>
                <a:latin typeface="Calibri" panose="020F0502020204030204" pitchFamily="34" charset="0"/>
              </a:rPr>
              <a:t>Develop - Test - Implement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878866" y="2013622"/>
            <a:ext cx="148054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6AD"/>
                </a:solidFill>
                <a:latin typeface="Calibri" panose="020F0502020204030204" pitchFamily="34" charset="0"/>
              </a:rPr>
              <a:t>Business Case – Detail Planning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27027" y="2017137"/>
            <a:ext cx="171342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8159C1"/>
                </a:solidFill>
                <a:latin typeface="Calibri" panose="020F0502020204030204" pitchFamily="34" charset="0"/>
              </a:rPr>
              <a:t>Architectural Fit – Scoping - Approach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006854" y="2207513"/>
            <a:ext cx="96295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Preliminary strategic and technical assessment, business and financial assessment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983350" y="2238217"/>
            <a:ext cx="103092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Detailed technical assessment, concept testing, develop the product definition and project plan.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31132" y="2229661"/>
            <a:ext cx="84027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“What?”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“Why?”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“Can we?”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“Should we?”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“When?”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28118" y="5283444"/>
            <a:ext cx="3864602" cy="622841"/>
            <a:chOff x="1180157" y="5825308"/>
            <a:chExt cx="5152802" cy="830454"/>
          </a:xfrm>
        </p:grpSpPr>
        <p:sp>
          <p:nvSpPr>
            <p:cNvPr id="6" name="TextBox 5"/>
            <p:cNvSpPr txBox="1"/>
            <p:nvPr/>
          </p:nvSpPr>
          <p:spPr>
            <a:xfrm>
              <a:off x="1453714" y="6209315"/>
              <a:ext cx="1868513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black"/>
                  </a:solidFill>
                </a:rPr>
                <a:t>Administration Approval / Hard Stop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0157" y="5825308"/>
              <a:ext cx="273557" cy="373033"/>
            </a:xfrm>
            <a:prstGeom prst="rect">
              <a:avLst/>
            </a:prstGeom>
          </p:spPr>
        </p:pic>
        <p:sp>
          <p:nvSpPr>
            <p:cNvPr id="113" name="Flowchart: Decision 112"/>
            <p:cNvSpPr/>
            <p:nvPr/>
          </p:nvSpPr>
          <p:spPr>
            <a:xfrm flipH="1">
              <a:off x="1202734" y="6269757"/>
              <a:ext cx="250979" cy="281075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88" dirty="0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44392" y="5952459"/>
              <a:ext cx="168699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black"/>
                  </a:solidFill>
                </a:rPr>
                <a:t>IMPT Governance Gate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47905" y="5915999"/>
              <a:ext cx="2485054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black"/>
                  </a:solidFill>
                </a:rPr>
                <a:t>LBTA Checkpoint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1322" y="2990648"/>
            <a:ext cx="394214" cy="416733"/>
            <a:chOff x="6394427" y="2833242"/>
            <a:chExt cx="525619" cy="55564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4427" y="2833242"/>
              <a:ext cx="525619" cy="555644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6531048" y="2951349"/>
              <a:ext cx="25991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07" y="4658961"/>
            <a:ext cx="310796" cy="417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6004" y="5593651"/>
            <a:ext cx="61187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5/23/16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50420" y="2088386"/>
            <a:ext cx="230833" cy="3064818"/>
            <a:chOff x="35770" y="1641513"/>
            <a:chExt cx="307777" cy="4086424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-828816" y="4555576"/>
              <a:ext cx="2036947" cy="307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 pitchFamily="34" charset="0"/>
                </a:rPr>
                <a:t>Governance / Checkpoints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-828815" y="2506099"/>
              <a:ext cx="2036947" cy="307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 pitchFamily="34" charset="0"/>
                </a:rPr>
                <a:t>Process Flow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715393" y="5554133"/>
            <a:ext cx="194394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IMPT = Information Management Portfolio Team</a:t>
            </a:r>
          </a:p>
        </p:txBody>
      </p:sp>
      <p:sp>
        <p:nvSpPr>
          <p:cNvPr id="111" name="Flowchart: Connector 110"/>
          <p:cNvSpPr/>
          <p:nvPr/>
        </p:nvSpPr>
        <p:spPr>
          <a:xfrm>
            <a:off x="6727262" y="3427836"/>
            <a:ext cx="274383" cy="304136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F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2" name="Flowchart: Connector 121"/>
          <p:cNvSpPr/>
          <p:nvPr/>
        </p:nvSpPr>
        <p:spPr>
          <a:xfrm>
            <a:off x="3351268" y="3435557"/>
            <a:ext cx="478844" cy="296416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L1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3" name="Flowchart: Connector 122"/>
          <p:cNvSpPr/>
          <p:nvPr/>
        </p:nvSpPr>
        <p:spPr>
          <a:xfrm>
            <a:off x="3806395" y="5328558"/>
            <a:ext cx="204098" cy="22557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4" name="Chevron 123"/>
          <p:cNvSpPr/>
          <p:nvPr/>
        </p:nvSpPr>
        <p:spPr bwMode="gray">
          <a:xfrm>
            <a:off x="6907783" y="2969890"/>
            <a:ext cx="1055939" cy="447638"/>
          </a:xfrm>
          <a:prstGeom prst="chevron">
            <a:avLst/>
          </a:prstGeom>
          <a:solidFill>
            <a:schemeClr val="accent1"/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Maintain &amp;  Support</a:t>
            </a:r>
          </a:p>
        </p:txBody>
      </p:sp>
      <p:sp>
        <p:nvSpPr>
          <p:cNvPr id="125" name="Chevron 124"/>
          <p:cNvSpPr/>
          <p:nvPr/>
        </p:nvSpPr>
        <p:spPr bwMode="gray">
          <a:xfrm>
            <a:off x="1955272" y="2912961"/>
            <a:ext cx="1059066" cy="56493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Initial Screen/ Value Score</a:t>
            </a:r>
          </a:p>
        </p:txBody>
      </p:sp>
      <p:sp>
        <p:nvSpPr>
          <p:cNvPr id="126" name="Chevron 125"/>
          <p:cNvSpPr/>
          <p:nvPr/>
        </p:nvSpPr>
        <p:spPr bwMode="gray">
          <a:xfrm>
            <a:off x="2941902" y="2995558"/>
            <a:ext cx="1068591" cy="426710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Pre- Planning</a:t>
            </a:r>
          </a:p>
        </p:txBody>
      </p:sp>
      <p:sp>
        <p:nvSpPr>
          <p:cNvPr id="129" name="Chevron 128"/>
          <p:cNvSpPr/>
          <p:nvPr/>
        </p:nvSpPr>
        <p:spPr bwMode="gray">
          <a:xfrm>
            <a:off x="6281041" y="2969890"/>
            <a:ext cx="833330" cy="440267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68580" rIns="68580" rtlCol="0" anchor="ctr" anchorCtr="0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Close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724155" y="3003884"/>
            <a:ext cx="394214" cy="416733"/>
            <a:chOff x="6311302" y="2761992"/>
            <a:chExt cx="525619" cy="555644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1302" y="2761992"/>
              <a:ext cx="525619" cy="555644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6447923" y="2891973"/>
              <a:ext cx="25991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33275" y="3002059"/>
            <a:ext cx="394214" cy="416733"/>
            <a:chOff x="6311302" y="2761992"/>
            <a:chExt cx="525619" cy="555644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1302" y="2761992"/>
              <a:ext cx="525619" cy="555644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6447923" y="2880099"/>
              <a:ext cx="25991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190473" y="2995557"/>
            <a:ext cx="394214" cy="416733"/>
            <a:chOff x="6311302" y="2761992"/>
            <a:chExt cx="525619" cy="555644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1302" y="2761992"/>
              <a:ext cx="525619" cy="555644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6447923" y="2891973"/>
              <a:ext cx="25991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4</a:t>
              </a:r>
            </a:p>
          </p:txBody>
        </p:sp>
      </p:grpSp>
      <p:sp>
        <p:nvSpPr>
          <p:cNvPr id="76" name="Flowchart: Decision 75"/>
          <p:cNvSpPr/>
          <p:nvPr/>
        </p:nvSpPr>
        <p:spPr>
          <a:xfrm flipH="1">
            <a:off x="1413028" y="3044839"/>
            <a:ext cx="251111" cy="280973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>
              <a:solidFill>
                <a:prstClr val="white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674345" y="3005534"/>
            <a:ext cx="394214" cy="416733"/>
            <a:chOff x="6311302" y="2761992"/>
            <a:chExt cx="525619" cy="555644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1302" y="2761992"/>
              <a:ext cx="525619" cy="555644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6459798" y="2891973"/>
              <a:ext cx="25991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sp>
        <p:nvSpPr>
          <p:cNvPr id="88" name="Flowchart: Connector 87"/>
          <p:cNvSpPr/>
          <p:nvPr/>
        </p:nvSpPr>
        <p:spPr>
          <a:xfrm>
            <a:off x="5029200" y="5331445"/>
            <a:ext cx="204098" cy="22557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F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2809" y="5348344"/>
            <a:ext cx="186379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prstClr val="black"/>
                </a:solidFill>
              </a:rPr>
              <a:t>Future LBTA Checkpoint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71935" y="5802613"/>
            <a:ext cx="223150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  <a:latin typeface="Calibri" panose="020F0502020204030204" pitchFamily="34" charset="0"/>
              </a:rPr>
              <a:t>SPAD= Security, Privacy, Architecture, Data Assurance</a:t>
            </a:r>
          </a:p>
        </p:txBody>
      </p:sp>
      <p:sp>
        <p:nvSpPr>
          <p:cNvPr id="86" name="Flowchart: Connector 85"/>
          <p:cNvSpPr/>
          <p:nvPr/>
        </p:nvSpPr>
        <p:spPr>
          <a:xfrm>
            <a:off x="5781545" y="3469885"/>
            <a:ext cx="478844" cy="296416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L3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4881575" y="3459324"/>
            <a:ext cx="478844" cy="296416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L2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75759" y="5019869"/>
            <a:ext cx="982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QA Meeting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38154" y="363577"/>
            <a:ext cx="619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46AD"/>
                </a:solidFill>
                <a:ea typeface="+mj-ea"/>
                <a:cs typeface="+mj-cs"/>
              </a:rPr>
              <a:t>More about Pre-Planning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3" y="3278444"/>
            <a:ext cx="4264059" cy="198730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64" y="304800"/>
            <a:ext cx="4281055" cy="32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1" y="990600"/>
            <a:ext cx="4466359" cy="21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05" y="2993070"/>
            <a:ext cx="3567995" cy="26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66" y="4007675"/>
            <a:ext cx="3089234" cy="231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6078" y="5046365"/>
            <a:ext cx="2939922" cy="158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2" y="5038200"/>
            <a:ext cx="2890638" cy="136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69105">
            <a:off x="1373226" y="156142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ROADMAP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13841" y="1447800"/>
            <a:ext cx="201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GLOSSY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521094">
            <a:off x="3358440" y="4376967"/>
            <a:ext cx="297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CAPABILITY</a:t>
            </a:r>
            <a:r>
              <a:rPr lang="en-US" sz="2000" b="1" dirty="0" smtClean="0">
                <a:solidFill>
                  <a:schemeClr val="bg1"/>
                </a:solidFill>
              </a:rPr>
              <a:t>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358287">
            <a:off x="771168" y="4457414"/>
            <a:ext cx="190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BLUEPRINT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 rot="1575637">
            <a:off x="6711727" y="4774342"/>
            <a:ext cx="247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INVESTIGATION NOTES SUMMARY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" y="0"/>
            <a:ext cx="7634844" cy="605642"/>
          </a:xfrm>
        </p:spPr>
        <p:txBody>
          <a:bodyPr/>
          <a:lstStyle/>
          <a:p>
            <a:r>
              <a:rPr lang="en-US" dirty="0" smtClean="0"/>
              <a:t>Sample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/ Critical 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Executive sponsor / leadership support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Solid rapport / relationships with key </a:t>
            </a:r>
            <a:r>
              <a:rPr lang="en-US" sz="2400" dirty="0" smtClean="0"/>
              <a:t>leaders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EA Platform / Strategic Architecture Repository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Stay engaged with Portfolio Mgmt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Provide value </a:t>
            </a:r>
            <a:r>
              <a:rPr lang="en-US" sz="2400" dirty="0" smtClean="0"/>
              <a:t>early / choose a place to be strategic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Build an industry network; leverage the learnings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Socialize </a:t>
            </a:r>
            <a:r>
              <a:rPr lang="en-US" sz="2400" dirty="0"/>
              <a:t>the message, and keep it simple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Think big, start small, move fast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25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adoption</a:t>
            </a:r>
          </a:p>
          <a:p>
            <a:r>
              <a:rPr lang="en-US" dirty="0" smtClean="0"/>
              <a:t>Apply to the practice</a:t>
            </a:r>
          </a:p>
          <a:p>
            <a:r>
              <a:rPr lang="en-US" dirty="0" smtClean="0"/>
              <a:t>Book of Business Roadmapping</a:t>
            </a:r>
            <a:endParaRPr lang="en-US" dirty="0"/>
          </a:p>
          <a:p>
            <a:r>
              <a:rPr lang="en-US" dirty="0" smtClean="0"/>
              <a:t>Enforced Architectural Standards</a:t>
            </a:r>
          </a:p>
          <a:p>
            <a:r>
              <a:rPr lang="en-US" dirty="0" smtClean="0"/>
              <a:t>Partnership with CX – How do we work together?</a:t>
            </a:r>
          </a:p>
          <a:p>
            <a:r>
              <a:rPr lang="en-US" dirty="0" smtClean="0"/>
              <a:t>Capability Assessments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pic>
        <p:nvPicPr>
          <p:cNvPr id="1035" name="Picture 11" descr="Image result for thank you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62375"/>
            <a:ext cx="4419600" cy="23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8368" y="1676400"/>
            <a:ext cx="7827264" cy="4495800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About Mayo</a:t>
            </a:r>
          </a:p>
          <a:p>
            <a:r>
              <a:rPr lang="en-US" dirty="0" smtClean="0"/>
              <a:t>A Tale of Two Practices</a:t>
            </a:r>
          </a:p>
          <a:p>
            <a:r>
              <a:rPr lang="en-US" dirty="0" smtClean="0"/>
              <a:t>Lessons Learned / Critical Success Factors</a:t>
            </a:r>
          </a:p>
          <a:p>
            <a:r>
              <a:rPr lang="en-US" dirty="0" smtClean="0"/>
              <a:t>Q &amp;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 Clinic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A flyover….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major campuses + MCHS</a:t>
            </a:r>
          </a:p>
          <a:p>
            <a:r>
              <a:rPr lang="en-US" dirty="0" smtClean="0"/>
              <a:t>Approximately 60,000 employees</a:t>
            </a:r>
          </a:p>
          <a:p>
            <a:r>
              <a:rPr lang="en-US" dirty="0" smtClean="0"/>
              <a:t>Ranked no. 1 “best hospital” by US News &amp; World Report for 2016-2017</a:t>
            </a:r>
          </a:p>
          <a:p>
            <a:pPr lvl="1"/>
            <a:r>
              <a:rPr lang="en-US" dirty="0" smtClean="0"/>
              <a:t>Ranked no. 1 in 8 specialties</a:t>
            </a:r>
          </a:p>
          <a:p>
            <a:r>
              <a:rPr lang="en-US" dirty="0" smtClean="0"/>
              <a:t>Primary value: the needs of the patient come first</a:t>
            </a:r>
          </a:p>
          <a:p>
            <a:r>
              <a:rPr lang="en-US" dirty="0" smtClean="0"/>
              <a:t>3 shields: clinical practice, research, and education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Investments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8" y="3686175"/>
            <a:ext cx="1845438" cy="14043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686176"/>
            <a:ext cx="2362200" cy="1404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3686175"/>
            <a:ext cx="1727200" cy="1471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7" y="152400"/>
            <a:ext cx="2487168" cy="1660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068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Enterprise</a:t>
            </a:r>
          </a:p>
          <a:p>
            <a:pPr algn="ctr"/>
            <a:r>
              <a:rPr lang="en-US" dirty="0" smtClean="0"/>
              <a:t>Architecture</a:t>
            </a:r>
          </a:p>
          <a:p>
            <a:pPr algn="ctr"/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6086" y="5105400"/>
            <a:ext cx="272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Enterprise </a:t>
            </a:r>
          </a:p>
          <a:p>
            <a:pPr algn="ctr"/>
            <a:r>
              <a:rPr lang="en-US" dirty="0" smtClean="0"/>
              <a:t>Architecture</a:t>
            </a:r>
          </a:p>
          <a:p>
            <a:pPr algn="ctr"/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8326" y="5157533"/>
            <a:ext cx="156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Consolidated Portfolio Mgmt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223897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 Clinic made 3 major investments which allowed Business Architecture to grow roots and mature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25748" y="436099"/>
            <a:ext cx="4656406" cy="8299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Strategic Imperative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61846" y="1139479"/>
            <a:ext cx="400929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Detailed Description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083" y="3418449"/>
            <a:ext cx="1589649" cy="1012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3-5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Success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8304" y="3418449"/>
            <a:ext cx="1589649" cy="1012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3-5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Pain Points/ Obstacles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1525" y="3418449"/>
            <a:ext cx="1589649" cy="1012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 Implications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8403" y="3418449"/>
            <a:ext cx="1589649" cy="1012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Implication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7969" y="3418449"/>
            <a:ext cx="1684774" cy="1012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Implications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75658" y="2191657"/>
            <a:ext cx="3207656" cy="122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2763129" y="2191657"/>
            <a:ext cx="1620185" cy="122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4383314" y="2191657"/>
            <a:ext cx="123036" cy="122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4383314" y="2191657"/>
            <a:ext cx="1909914" cy="122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383314" y="2191657"/>
            <a:ext cx="3657042" cy="122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74167" y="4850295"/>
            <a:ext cx="1638121" cy="556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98082" y="4850296"/>
            <a:ext cx="1484548" cy="556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Biz Areas</a:t>
            </a:r>
            <a:endParaRPr lang="en-US" dirty="0"/>
          </a:p>
        </p:txBody>
      </p:sp>
      <p:cxnSp>
        <p:nvCxnSpPr>
          <p:cNvPr id="20" name="Straight Connector 19"/>
          <p:cNvCxnSpPr>
            <a:stCxn id="9" idx="2"/>
            <a:endCxn id="17" idx="0"/>
          </p:cNvCxnSpPr>
          <p:nvPr/>
        </p:nvCxnSpPr>
        <p:spPr>
          <a:xfrm>
            <a:off x="6293228" y="4431323"/>
            <a:ext cx="0" cy="418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18" idx="0"/>
          </p:cNvCxnSpPr>
          <p:nvPr/>
        </p:nvCxnSpPr>
        <p:spPr>
          <a:xfrm>
            <a:off x="8040356" y="4431323"/>
            <a:ext cx="0" cy="41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75491"/>
          </a:xfrm>
        </p:spPr>
        <p:txBody>
          <a:bodyPr/>
          <a:lstStyle/>
          <a:p>
            <a:r>
              <a:rPr lang="en-US" dirty="0" smtClean="0"/>
              <a:t>3 Step Process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7" y="1572321"/>
            <a:ext cx="8349092" cy="3044283"/>
          </a:xfrm>
        </p:spPr>
      </p:pic>
      <p:sp>
        <p:nvSpPr>
          <p:cNvPr id="2" name="Oval 1"/>
          <p:cNvSpPr/>
          <p:nvPr/>
        </p:nvSpPr>
        <p:spPr>
          <a:xfrm>
            <a:off x="6763265" y="4011827"/>
            <a:ext cx="691978" cy="24713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07892" y="3196281"/>
            <a:ext cx="1235676" cy="1491049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58962"/>
            <a:ext cx="1232948" cy="3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6895729" cy="975491"/>
          </a:xfrm>
        </p:spPr>
        <p:txBody>
          <a:bodyPr/>
          <a:lstStyle/>
          <a:p>
            <a:pPr algn="ctr"/>
            <a:r>
              <a:rPr lang="en-US" dirty="0" smtClean="0"/>
              <a:t>Capability Domain Components</a:t>
            </a:r>
            <a:br>
              <a:rPr lang="en-US" dirty="0" smtClean="0"/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9" y="681667"/>
            <a:ext cx="6006210" cy="5457196"/>
          </a:xfrm>
        </p:spPr>
      </p:pic>
      <p:sp>
        <p:nvSpPr>
          <p:cNvPr id="2" name="TextBox 1"/>
          <p:cNvSpPr txBox="1"/>
          <p:nvPr/>
        </p:nvSpPr>
        <p:spPr>
          <a:xfrm>
            <a:off x="2314217" y="5650048"/>
            <a:ext cx="425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These are typically business representatives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520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956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566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Heat Map Legend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0" y="1920531"/>
            <a:ext cx="7029242" cy="340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368" y="1735865"/>
            <a:ext cx="96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Today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144" y="1568787"/>
            <a:ext cx="12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Future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519211"/>
            <a:ext cx="467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goal is, over time, we invest in efforts that convert the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capabilities to a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6016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75491"/>
          </a:xfrm>
        </p:spPr>
        <p:txBody>
          <a:bodyPr/>
          <a:lstStyle/>
          <a:p>
            <a:r>
              <a:rPr lang="en-US" dirty="0" smtClean="0"/>
              <a:t>Cross Domain Program Roadmapping</a:t>
            </a:r>
            <a:br>
              <a:rPr lang="en-US" dirty="0" smtClean="0"/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0" y="580765"/>
            <a:ext cx="6902605" cy="5591436"/>
          </a:xfrm>
        </p:spPr>
      </p:pic>
      <p:sp>
        <p:nvSpPr>
          <p:cNvPr id="2" name="Oval 1"/>
          <p:cNvSpPr/>
          <p:nvPr/>
        </p:nvSpPr>
        <p:spPr>
          <a:xfrm>
            <a:off x="1984248" y="1524000"/>
            <a:ext cx="1978152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-lightblue-stacked">
  <a:themeElements>
    <a:clrScheme name="Custom 4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FF5A76"/>
      </a:accent2>
      <a:accent3>
        <a:srgbClr val="15A8E5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light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light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mc-lightblue-stacked</Template>
  <TotalTime>1028</TotalTime>
  <Words>827</Words>
  <Application>Microsoft Office PowerPoint</Application>
  <PresentationFormat>On-screen Show (4:3)</PresentationFormat>
  <Paragraphs>186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mc-lightblue-stacked</vt:lpstr>
      <vt:lpstr>Creating a Business Architecture Practice</vt:lpstr>
      <vt:lpstr>Agenda</vt:lpstr>
      <vt:lpstr>Mayo Clinic A flyover….</vt:lpstr>
      <vt:lpstr>3 Major Investments</vt:lpstr>
      <vt:lpstr>PowerPoint Presentation</vt:lpstr>
      <vt:lpstr>3 Step Process</vt:lpstr>
      <vt:lpstr>Capability Domain Components </vt:lpstr>
      <vt:lpstr>Heat Map Legend</vt:lpstr>
      <vt:lpstr>Cross Domain Program Roadmapping </vt:lpstr>
      <vt:lpstr>Benefits of Orbus  (EA Platform)</vt:lpstr>
      <vt:lpstr>Why Business Architecture?</vt:lpstr>
      <vt:lpstr>Business Architecture:  Segment Level</vt:lpstr>
      <vt:lpstr>DLMP</vt:lpstr>
      <vt:lpstr>DLMP: Our Journey</vt:lpstr>
      <vt:lpstr>PowerPoint Presentation</vt:lpstr>
      <vt:lpstr>Sample Deliverables</vt:lpstr>
      <vt:lpstr>Lessons Learned / Critical Success Factors</vt:lpstr>
      <vt:lpstr>On the Horizon</vt:lpstr>
      <vt:lpstr>Questions &amp; Discussion</vt:lpstr>
    </vt:vector>
  </TitlesOfParts>
  <Company>Mayo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Presentation Subtitle Here</dc:title>
  <dc:creator>Kristin C Schroeder</dc:creator>
  <dc:description>v2.16</dc:description>
  <cp:lastModifiedBy>Thomas, Charleston B.</cp:lastModifiedBy>
  <cp:revision>37</cp:revision>
  <dcterms:created xsi:type="dcterms:W3CDTF">2016-11-10T18:24:43Z</dcterms:created>
  <dcterms:modified xsi:type="dcterms:W3CDTF">2016-11-18T20:44:39Z</dcterms:modified>
</cp:coreProperties>
</file>