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7" r:id="rId3"/>
    <p:sldId id="274" r:id="rId4"/>
    <p:sldId id="268" r:id="rId5"/>
    <p:sldId id="269" r:id="rId6"/>
    <p:sldId id="273" r:id="rId7"/>
    <p:sldId id="275" r:id="rId8"/>
    <p:sldId id="258" r:id="rId9"/>
    <p:sldId id="271" r:id="rId10"/>
    <p:sldId id="272" r:id="rId11"/>
    <p:sldId id="276" r:id="rId12"/>
    <p:sldId id="259" r:id="rId13"/>
    <p:sldId id="261" r:id="rId14"/>
    <p:sldId id="278" r:id="rId15"/>
    <p:sldId id="277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>
        <p:scale>
          <a:sx n="60" d="100"/>
          <a:sy n="60" d="100"/>
        </p:scale>
        <p:origin x="-156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86057-0988-44BB-9452-C5C64FFF854F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F38D4-5FB8-4643-BD49-57AB9765EB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38D4-5FB8-4643-BD49-57AB9765EB1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B61F-5B7E-4D9A-82AF-1C3F02375540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FFC0-5FC5-42F3-8FE2-915819758B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arywatersauer@gmail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nny@tnjscot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2"/>
            <a:ext cx="7772400" cy="1470025"/>
          </a:xfrm>
        </p:spPr>
        <p:txBody>
          <a:bodyPr/>
          <a:lstStyle/>
          <a:p>
            <a:r>
              <a:rPr lang="en-US" dirty="0" smtClean="0"/>
              <a:t>Linking Business Architecture and Business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TCBAF Summit</a:t>
            </a:r>
          </a:p>
          <a:p>
            <a:r>
              <a:rPr lang="en-US" dirty="0" smtClean="0"/>
              <a:t>December 1, 2016</a:t>
            </a:r>
          </a:p>
          <a:p>
            <a:endParaRPr lang="en-US" dirty="0" smtClean="0"/>
          </a:p>
          <a:p>
            <a:r>
              <a:rPr lang="en-US" dirty="0" smtClean="0"/>
              <a:t>Presenter: Mary Auer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Value Stream Map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entagon 32"/>
          <p:cNvSpPr/>
          <p:nvPr/>
        </p:nvSpPr>
        <p:spPr>
          <a:xfrm>
            <a:off x="533400" y="1981200"/>
            <a:ext cx="17526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 Management</a:t>
            </a:r>
            <a:endParaRPr lang="en-US" dirty="0"/>
          </a:p>
        </p:txBody>
      </p:sp>
      <p:sp>
        <p:nvSpPr>
          <p:cNvPr id="35" name="Pentagon 34"/>
          <p:cNvSpPr/>
          <p:nvPr/>
        </p:nvSpPr>
        <p:spPr>
          <a:xfrm>
            <a:off x="2438400" y="1981200"/>
            <a:ext cx="17526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Management</a:t>
            </a:r>
            <a:endParaRPr lang="en-US" dirty="0"/>
          </a:p>
        </p:txBody>
      </p:sp>
      <p:sp>
        <p:nvSpPr>
          <p:cNvPr id="36" name="Pentagon 35"/>
          <p:cNvSpPr/>
          <p:nvPr/>
        </p:nvSpPr>
        <p:spPr>
          <a:xfrm>
            <a:off x="4343400" y="1981200"/>
            <a:ext cx="17526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Manufacturing</a:t>
            </a:r>
            <a:endParaRPr lang="en-US" dirty="0"/>
          </a:p>
        </p:txBody>
      </p:sp>
      <p:sp>
        <p:nvSpPr>
          <p:cNvPr id="39" name="Pentagon 38"/>
          <p:cNvSpPr/>
          <p:nvPr/>
        </p:nvSpPr>
        <p:spPr>
          <a:xfrm>
            <a:off x="6400800" y="1981200"/>
            <a:ext cx="17526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Transportation and Logistics</a:t>
            </a:r>
            <a:endParaRPr lang="en-US" dirty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228600" y="3733800"/>
            <a:ext cx="86868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Visibility to upstream and downstream capabilities helps identify upstream and downstream stakeholders and processes</a:t>
            </a:r>
            <a:endParaRPr lang="en-US" dirty="0"/>
          </a:p>
        </p:txBody>
      </p:sp>
      <p:sp>
        <p:nvSpPr>
          <p:cNvPr id="9" name="Curved Down Arrow 8"/>
          <p:cNvSpPr/>
          <p:nvPr/>
        </p:nvSpPr>
        <p:spPr>
          <a:xfrm>
            <a:off x="7696200" y="60198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Biz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Strategy to Capability Map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00400" y="1066800"/>
            <a:ext cx="1676400" cy="12954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Strategy</a:t>
            </a:r>
          </a:p>
        </p:txBody>
      </p:sp>
      <p:sp>
        <p:nvSpPr>
          <p:cNvPr id="5" name="Oval 4"/>
          <p:cNvSpPr/>
          <p:nvPr/>
        </p:nvSpPr>
        <p:spPr>
          <a:xfrm>
            <a:off x="4876800" y="2667000"/>
            <a:ext cx="1676400" cy="838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Action 2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2667000"/>
            <a:ext cx="1676400" cy="838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Action 1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429000" y="4114800"/>
            <a:ext cx="1066800" cy="533400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Outcome 1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7162800" y="4114800"/>
            <a:ext cx="1066800" cy="533400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Outcome 3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5181600" y="4114800"/>
            <a:ext cx="1066800" cy="533400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Outcome 2</a:t>
            </a:r>
          </a:p>
        </p:txBody>
      </p:sp>
      <p:cxnSp>
        <p:nvCxnSpPr>
          <p:cNvPr id="10" name="Straight Arrow Connector 9"/>
          <p:cNvCxnSpPr>
            <a:stCxn id="7" idx="0"/>
            <a:endCxn id="5" idx="3"/>
          </p:cNvCxnSpPr>
          <p:nvPr/>
        </p:nvCxnSpPr>
        <p:spPr>
          <a:xfrm flipV="1">
            <a:off x="3962400" y="3382449"/>
            <a:ext cx="1159903" cy="732351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0"/>
            <a:endCxn id="5" idx="4"/>
          </p:cNvCxnSpPr>
          <p:nvPr/>
        </p:nvCxnSpPr>
        <p:spPr>
          <a:xfrm flipV="1">
            <a:off x="5715000" y="3505200"/>
            <a:ext cx="0" cy="6096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  <a:endCxn id="5" idx="5"/>
          </p:cNvCxnSpPr>
          <p:nvPr/>
        </p:nvCxnSpPr>
        <p:spPr>
          <a:xfrm flipH="1" flipV="1">
            <a:off x="6307697" y="3382449"/>
            <a:ext cx="1388503" cy="732351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  <a:endCxn id="4" idx="5"/>
          </p:cNvCxnSpPr>
          <p:nvPr/>
        </p:nvCxnSpPr>
        <p:spPr>
          <a:xfrm flipH="1" flipV="1">
            <a:off x="4631297" y="2172493"/>
            <a:ext cx="1083703" cy="49450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  <a:endCxn id="4" idx="3"/>
          </p:cNvCxnSpPr>
          <p:nvPr/>
        </p:nvCxnSpPr>
        <p:spPr>
          <a:xfrm flipV="1">
            <a:off x="2743200" y="2172493"/>
            <a:ext cx="702703" cy="49450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57400" y="5410200"/>
            <a:ext cx="1155700" cy="76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Capability 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5410200"/>
            <a:ext cx="1143000" cy="76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Capability 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48200" y="5410200"/>
            <a:ext cx="1066800" cy="76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Capability C</a:t>
            </a:r>
          </a:p>
        </p:txBody>
      </p:sp>
      <p:cxnSp>
        <p:nvCxnSpPr>
          <p:cNvPr id="18" name="Straight Arrow Connector 17"/>
          <p:cNvCxnSpPr>
            <a:stCxn id="7" idx="2"/>
            <a:endCxn id="15" idx="0"/>
          </p:cNvCxnSpPr>
          <p:nvPr/>
        </p:nvCxnSpPr>
        <p:spPr>
          <a:xfrm flipH="1">
            <a:off x="2635250" y="4648200"/>
            <a:ext cx="1327150" cy="7620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6" idx="0"/>
          </p:cNvCxnSpPr>
          <p:nvPr/>
        </p:nvCxnSpPr>
        <p:spPr>
          <a:xfrm flipH="1">
            <a:off x="3924300" y="4648200"/>
            <a:ext cx="38100" cy="7620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17" idx="0"/>
          </p:cNvCxnSpPr>
          <p:nvPr/>
        </p:nvCxnSpPr>
        <p:spPr>
          <a:xfrm>
            <a:off x="3962400" y="4648200"/>
            <a:ext cx="1219200" cy="7620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rved Down Arrow 21"/>
          <p:cNvSpPr/>
          <p:nvPr/>
        </p:nvSpPr>
        <p:spPr>
          <a:xfrm>
            <a:off x="7696200" y="60198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Biz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 smtClean="0"/>
              <a:t>Capability Gap Assessment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43400" y="914400"/>
            <a:ext cx="45720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When performing the Gap assessment details about the enables are captured: </a:t>
            </a:r>
          </a:p>
          <a:p>
            <a:pPr marL="284163" indent="-284163"/>
            <a:endParaRPr lang="en-US" sz="1800" dirty="0" smtClean="0"/>
          </a:p>
          <a:p>
            <a:pPr marL="284163" indent="-284163"/>
            <a:r>
              <a:rPr lang="en-US" sz="1800" dirty="0" smtClean="0"/>
              <a:t>Who are the people being taken into account, key stakeholders, impacted teams</a:t>
            </a:r>
          </a:p>
          <a:p>
            <a:pPr marL="284163" indent="-284163"/>
            <a:endParaRPr lang="en-US" sz="1800" dirty="0" smtClean="0"/>
          </a:p>
          <a:p>
            <a:pPr marL="284163" indent="-284163"/>
            <a:r>
              <a:rPr lang="en-US" sz="1800" dirty="0" smtClean="0"/>
              <a:t>What processes have the opportunities for improvement or are impacted by the other gaps identified</a:t>
            </a:r>
          </a:p>
          <a:p>
            <a:pPr marL="284163" indent="-284163"/>
            <a:endParaRPr lang="en-US" sz="1800" dirty="0" smtClean="0"/>
          </a:p>
          <a:p>
            <a:pPr marL="284163" indent="-284163"/>
            <a:r>
              <a:rPr lang="en-US" sz="1800" dirty="0" smtClean="0"/>
              <a:t>What data objects are missing or not easily accessible</a:t>
            </a:r>
          </a:p>
          <a:p>
            <a:pPr marL="284163" indent="-284163"/>
            <a:endParaRPr lang="en-US" sz="1800" dirty="0" smtClean="0"/>
          </a:p>
          <a:p>
            <a:pPr marL="284163" indent="-284163"/>
            <a:r>
              <a:rPr lang="en-US" sz="1800" dirty="0" smtClean="0"/>
              <a:t>Which systems are underperforming, exist in the environment and could be expanded to fill the gaps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5096011"/>
              </p:ext>
            </p:extLst>
          </p:nvPr>
        </p:nvGraphicFramePr>
        <p:xfrm>
          <a:off x="457200" y="1341439"/>
          <a:ext cx="3733800" cy="425628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Busines</a:t>
                      </a:r>
                      <a:r>
                        <a:rPr lang="en-US" sz="1500" b="1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</a:rPr>
                        <a:t>s Strategy</a:t>
                      </a:r>
                      <a:endParaRPr lang="en-US" sz="15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Capability 1</a:t>
                      </a:r>
                      <a:endParaRPr lang="en-US" sz="15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EEECE1"/>
                          </a:solidFill>
                          <a:latin typeface="Calibri"/>
                        </a:rPr>
                        <a:t>People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Future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Gap Statement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EEECE1"/>
                          </a:solidFill>
                          <a:latin typeface="Calibri"/>
                        </a:rPr>
                        <a:t>Process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Future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0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Gap Statement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EEECE1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Future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0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Gap Statement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rgbClr val="EEECE1"/>
                          </a:solidFill>
                          <a:latin typeface="Calibri"/>
                        </a:rPr>
                        <a:t>Technology</a:t>
                      </a:r>
                      <a:endParaRPr lang="en-US" sz="1500" b="1" i="0" u="none" strike="noStrike" dirty="0">
                        <a:solidFill>
                          <a:srgbClr val="EEECE1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Future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1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9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Gap Statement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Down Arrow 9"/>
          <p:cNvSpPr/>
          <p:nvPr/>
        </p:nvSpPr>
        <p:spPr>
          <a:xfrm>
            <a:off x="7696200" y="60198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Biz Arch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6867525" cy="480507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76200" dist="114300" dir="30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Project Charter and Business Case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6096000" y="762000"/>
            <a:ext cx="2514600" cy="11430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Update project charter to ask for Impacted Strategy and Impacted Capabilities on all projects.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3733800" y="3048000"/>
            <a:ext cx="2667000" cy="10668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Roadmap projects pull details for business case from the Business Capability Gap Assessment.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3400" y="2133600"/>
            <a:ext cx="2286000" cy="4572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810000" y="2133600"/>
            <a:ext cx="2286000" cy="4572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33400" y="2743200"/>
            <a:ext cx="1981200" cy="4572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hape 20"/>
          <p:cNvCxnSpPr>
            <a:stCxn id="17" idx="4"/>
            <a:endCxn id="13" idx="1"/>
          </p:cNvCxnSpPr>
          <p:nvPr/>
        </p:nvCxnSpPr>
        <p:spPr>
          <a:xfrm rot="16200000" flipH="1">
            <a:off x="2438400" y="2286000"/>
            <a:ext cx="381000" cy="2209800"/>
          </a:xfrm>
          <a:prstGeom prst="curvedConnector2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hape 22"/>
          <p:cNvCxnSpPr>
            <a:stCxn id="15" idx="0"/>
            <a:endCxn id="12" idx="1"/>
          </p:cNvCxnSpPr>
          <p:nvPr/>
        </p:nvCxnSpPr>
        <p:spPr>
          <a:xfrm rot="5400000" flipH="1" flipV="1">
            <a:off x="3486150" y="-476250"/>
            <a:ext cx="800100" cy="4419600"/>
          </a:xfrm>
          <a:prstGeom prst="curvedConnector2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Shape 25"/>
          <p:cNvCxnSpPr>
            <a:stCxn id="16" idx="0"/>
            <a:endCxn id="12" idx="1"/>
          </p:cNvCxnSpPr>
          <p:nvPr/>
        </p:nvCxnSpPr>
        <p:spPr>
          <a:xfrm rot="5400000" flipH="1" flipV="1">
            <a:off x="5124450" y="1162050"/>
            <a:ext cx="800100" cy="1143000"/>
          </a:xfrm>
          <a:prstGeom prst="curvedConnector2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Flowchart: Process 18"/>
          <p:cNvSpPr/>
          <p:nvPr/>
        </p:nvSpPr>
        <p:spPr>
          <a:xfrm>
            <a:off x="3657600" y="4800600"/>
            <a:ext cx="2667000" cy="9144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Stakeholders identified based on Capability Enablers and Gap Assessment.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7200" y="4038600"/>
            <a:ext cx="1981200" cy="4572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hape 21"/>
          <p:cNvCxnSpPr>
            <a:stCxn id="20" idx="4"/>
            <a:endCxn id="19" idx="1"/>
          </p:cNvCxnSpPr>
          <p:nvPr/>
        </p:nvCxnSpPr>
        <p:spPr>
          <a:xfrm rot="16200000" flipH="1">
            <a:off x="2171700" y="3771900"/>
            <a:ext cx="762000" cy="2209800"/>
          </a:xfrm>
          <a:prstGeom prst="curvedConnector2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Curved Down Arrow 23"/>
          <p:cNvSpPr/>
          <p:nvPr/>
        </p:nvSpPr>
        <p:spPr>
          <a:xfrm rot="10800000">
            <a:off x="7696200" y="60198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8601" y="5867400"/>
            <a:ext cx="68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Biz </a:t>
            </a:r>
            <a:r>
              <a:rPr lang="en-US" dirty="0" err="1" smtClean="0"/>
              <a:t>Anlys</a:t>
            </a:r>
            <a:endParaRPr lang="en-US" dirty="0"/>
          </a:p>
        </p:txBody>
      </p:sp>
      <p:sp>
        <p:nvSpPr>
          <p:cNvPr id="28" name="Curved Down Arrow 27"/>
          <p:cNvSpPr/>
          <p:nvPr/>
        </p:nvSpPr>
        <p:spPr>
          <a:xfrm>
            <a:off x="7772400" y="53340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Biz Arch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Business Process Model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124200" y="17526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Capture Order</a:t>
            </a:r>
            <a:endParaRPr lang="en-US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3124200" y="28956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Review Order </a:t>
            </a:r>
            <a:endParaRPr lang="en-US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3124200" y="40386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Confirm Pricing</a:t>
            </a:r>
            <a:endParaRPr lang="en-US" sz="1600" dirty="0"/>
          </a:p>
        </p:txBody>
      </p:sp>
      <p:sp>
        <p:nvSpPr>
          <p:cNvPr id="24" name="Flowchart: Document 23"/>
          <p:cNvSpPr/>
          <p:nvPr/>
        </p:nvSpPr>
        <p:spPr>
          <a:xfrm>
            <a:off x="5029200" y="2156046"/>
            <a:ext cx="1066800" cy="381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Flowchart: Predefined Process 24"/>
          <p:cNvSpPr/>
          <p:nvPr/>
        </p:nvSpPr>
        <p:spPr>
          <a:xfrm>
            <a:off x="5029200" y="1089246"/>
            <a:ext cx="1066800" cy="533400"/>
          </a:xfrm>
          <a:prstGeom prst="flowChartPredefined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5029200" y="1698846"/>
            <a:ext cx="1066800" cy="381000"/>
          </a:xfrm>
          <a:prstGeom prst="flowChartProcess">
            <a:avLst/>
          </a:prstGeom>
          <a:solidFill>
            <a:srgbClr val="EDE87B"/>
          </a:solidFill>
          <a:ln>
            <a:solidFill>
              <a:srgbClr val="C8C3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Customer Service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124200" y="51816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Approve Order</a:t>
            </a:r>
            <a:endParaRPr lang="en-US" sz="1600" dirty="0"/>
          </a:p>
        </p:txBody>
      </p:sp>
      <p:sp>
        <p:nvSpPr>
          <p:cNvPr id="34" name="Down Arrow 33"/>
          <p:cNvSpPr/>
          <p:nvPr/>
        </p:nvSpPr>
        <p:spPr>
          <a:xfrm>
            <a:off x="3810000" y="2514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7" name="Down Arrow 36"/>
          <p:cNvSpPr/>
          <p:nvPr/>
        </p:nvSpPr>
        <p:spPr>
          <a:xfrm>
            <a:off x="3810000" y="4800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8" name="Down Arrow 37"/>
          <p:cNvSpPr/>
          <p:nvPr/>
        </p:nvSpPr>
        <p:spPr>
          <a:xfrm>
            <a:off x="3810000" y="3657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1143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 / System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24600" y="167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324600" y="228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/ Data</a:t>
            </a:r>
            <a:endParaRPr lang="en-US" dirty="0"/>
          </a:p>
        </p:txBody>
      </p:sp>
      <p:sp>
        <p:nvSpPr>
          <p:cNvPr id="44" name="Flowchart: Document 43"/>
          <p:cNvSpPr/>
          <p:nvPr/>
        </p:nvSpPr>
        <p:spPr>
          <a:xfrm>
            <a:off x="5029200" y="2613246"/>
            <a:ext cx="1066800" cy="381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Material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Flowchart: Document 44"/>
          <p:cNvSpPr/>
          <p:nvPr/>
        </p:nvSpPr>
        <p:spPr>
          <a:xfrm>
            <a:off x="1447800" y="3619500"/>
            <a:ext cx="1066800" cy="381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Flowchart: Predefined Process 45"/>
          <p:cNvSpPr/>
          <p:nvPr/>
        </p:nvSpPr>
        <p:spPr>
          <a:xfrm>
            <a:off x="1447800" y="2552700"/>
            <a:ext cx="1066800" cy="533400"/>
          </a:xfrm>
          <a:prstGeom prst="flowChartPredefined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SAP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Flowchart: Process 46"/>
          <p:cNvSpPr/>
          <p:nvPr/>
        </p:nvSpPr>
        <p:spPr>
          <a:xfrm>
            <a:off x="1447800" y="3162300"/>
            <a:ext cx="1066800" cy="381000"/>
          </a:xfrm>
          <a:prstGeom prst="flowChartProcess">
            <a:avLst/>
          </a:prstGeom>
          <a:solidFill>
            <a:srgbClr val="EDE87B"/>
          </a:solidFill>
          <a:ln>
            <a:solidFill>
              <a:srgbClr val="C8C3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Service Advisor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Flowchart: Document 47"/>
          <p:cNvSpPr/>
          <p:nvPr/>
        </p:nvSpPr>
        <p:spPr>
          <a:xfrm>
            <a:off x="1447800" y="4076700"/>
            <a:ext cx="1066800" cy="381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Material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Elbow Connector 2"/>
          <p:cNvCxnSpPr>
            <a:stCxn id="19" idx="1"/>
            <a:endCxn id="46" idx="3"/>
          </p:cNvCxnSpPr>
          <p:nvPr/>
        </p:nvCxnSpPr>
        <p:spPr>
          <a:xfrm rot="10800000">
            <a:off x="2514600" y="2819400"/>
            <a:ext cx="609600" cy="4191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endCxn id="47" idx="3"/>
          </p:cNvCxnSpPr>
          <p:nvPr/>
        </p:nvCxnSpPr>
        <p:spPr>
          <a:xfrm rot="10800000" flipV="1">
            <a:off x="2514600" y="3238500"/>
            <a:ext cx="762000" cy="114300"/>
          </a:xfrm>
          <a:prstGeom prst="bentConnector3">
            <a:avLst>
              <a:gd name="adj1" fmla="val 598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19" idx="1"/>
            <a:endCxn id="45" idx="3"/>
          </p:cNvCxnSpPr>
          <p:nvPr/>
        </p:nvCxnSpPr>
        <p:spPr>
          <a:xfrm rot="10800000" flipV="1">
            <a:off x="2514600" y="3238500"/>
            <a:ext cx="609600" cy="5715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18" idx="3"/>
            <a:endCxn id="25" idx="1"/>
          </p:cNvCxnSpPr>
          <p:nvPr/>
        </p:nvCxnSpPr>
        <p:spPr>
          <a:xfrm flipV="1">
            <a:off x="4648200" y="1355946"/>
            <a:ext cx="381000" cy="73955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18" idx="3"/>
            <a:endCxn id="29" idx="1"/>
          </p:cNvCxnSpPr>
          <p:nvPr/>
        </p:nvCxnSpPr>
        <p:spPr>
          <a:xfrm flipV="1">
            <a:off x="4648200" y="1889346"/>
            <a:ext cx="381000" cy="20615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8" idx="3"/>
            <a:endCxn id="24" idx="1"/>
          </p:cNvCxnSpPr>
          <p:nvPr/>
        </p:nvCxnSpPr>
        <p:spPr>
          <a:xfrm>
            <a:off x="4648200" y="2095500"/>
            <a:ext cx="381000" cy="25104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8" idx="3"/>
            <a:endCxn id="44" idx="1"/>
          </p:cNvCxnSpPr>
          <p:nvPr/>
        </p:nvCxnSpPr>
        <p:spPr>
          <a:xfrm>
            <a:off x="4648200" y="2095500"/>
            <a:ext cx="381000" cy="70824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9" idx="1"/>
            <a:endCxn id="48" idx="3"/>
          </p:cNvCxnSpPr>
          <p:nvPr/>
        </p:nvCxnSpPr>
        <p:spPr>
          <a:xfrm rot="10800000" flipV="1">
            <a:off x="2514600" y="3238500"/>
            <a:ext cx="609600" cy="1028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rved Down Arrow 32"/>
          <p:cNvSpPr/>
          <p:nvPr/>
        </p:nvSpPr>
        <p:spPr>
          <a:xfrm rot="10800000">
            <a:off x="7696200" y="60198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48601" y="5867400"/>
            <a:ext cx="68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Biz </a:t>
            </a:r>
            <a:r>
              <a:rPr lang="en-US" dirty="0" err="1" smtClean="0"/>
              <a:t>Anlys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rved Left Arrow 11"/>
          <p:cNvSpPr/>
          <p:nvPr/>
        </p:nvSpPr>
        <p:spPr>
          <a:xfrm rot="16751991">
            <a:off x="4125617" y="622793"/>
            <a:ext cx="1500435" cy="4081748"/>
          </a:xfrm>
          <a:prstGeom prst="curved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838200"/>
            <a:ext cx="23505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Group 22"/>
          <p:cNvGrpSpPr/>
          <p:nvPr/>
        </p:nvGrpSpPr>
        <p:grpSpPr>
          <a:xfrm>
            <a:off x="6477000" y="2057400"/>
            <a:ext cx="1761899" cy="2029435"/>
            <a:chOff x="6183128" y="1600199"/>
            <a:chExt cx="1761899" cy="2029435"/>
          </a:xfrm>
        </p:grpSpPr>
        <p:sp>
          <p:nvSpPr>
            <p:cNvPr id="15" name="Rectangle 14"/>
            <p:cNvSpPr/>
            <p:nvPr/>
          </p:nvSpPr>
          <p:spPr>
            <a:xfrm>
              <a:off x="6248400" y="1600199"/>
              <a:ext cx="1676400" cy="1997903"/>
            </a:xfrm>
            <a:prstGeom prst="rect">
              <a:avLst/>
            </a:prstGeom>
            <a:solidFill>
              <a:schemeClr val="bg1">
                <a:lumMod val="85000"/>
                <a:alpha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3128" y="1600199"/>
              <a:ext cx="1761899" cy="2029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Communication Cycle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Curved Left Arrow 26"/>
          <p:cNvSpPr/>
          <p:nvPr/>
        </p:nvSpPr>
        <p:spPr>
          <a:xfrm rot="5979225">
            <a:off x="3675915" y="2165161"/>
            <a:ext cx="1500435" cy="4081750"/>
          </a:xfrm>
          <a:prstGeom prst="curved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962400"/>
            <a:ext cx="2209800" cy="22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572000"/>
            <a:ext cx="2438400" cy="170610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76200" dist="114300" dir="30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635224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930624"/>
            <a:ext cx="3276600" cy="34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Take-a-Ways: </a:t>
            </a:r>
            <a:r>
              <a:rPr lang="en-US" sz="4400" dirty="0" smtClean="0"/>
              <a:t>Keys to Communication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Educate Business Analyst on Business Architecture</a:t>
            </a:r>
          </a:p>
          <a:p>
            <a:r>
              <a:rPr lang="en-US" dirty="0" smtClean="0"/>
              <a:t>Drive common language</a:t>
            </a:r>
          </a:p>
          <a:p>
            <a:r>
              <a:rPr lang="en-US" dirty="0" smtClean="0"/>
              <a:t>Develop ongoing partnership with Business Analyst team</a:t>
            </a:r>
          </a:p>
          <a:p>
            <a:r>
              <a:rPr lang="en-US" dirty="0" smtClean="0"/>
              <a:t>Include Business Analysts </a:t>
            </a:r>
          </a:p>
          <a:p>
            <a:r>
              <a:rPr lang="en-US" dirty="0" smtClean="0"/>
              <a:t>Look for other connections</a:t>
            </a:r>
          </a:p>
          <a:p>
            <a:pPr lvl="1"/>
            <a:r>
              <a:rPr lang="en-US" dirty="0" smtClean="0"/>
              <a:t>Requirements Traceability Matrix</a:t>
            </a:r>
          </a:p>
          <a:p>
            <a:pPr lvl="1"/>
            <a:r>
              <a:rPr lang="en-US" dirty="0" smtClean="0"/>
              <a:t>Data Flow Diagrams</a:t>
            </a:r>
          </a:p>
          <a:p>
            <a:pPr lvl="1"/>
            <a:r>
              <a:rPr lang="en-US" dirty="0" smtClean="0"/>
              <a:t>SIPOC</a:t>
            </a:r>
          </a:p>
          <a:p>
            <a:pPr lvl="1"/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...etc.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Contact Information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5"/>
          </a:xfrm>
        </p:spPr>
        <p:txBody>
          <a:bodyPr/>
          <a:lstStyle/>
          <a:p>
            <a:r>
              <a:rPr lang="en-US" dirty="0" smtClean="0"/>
              <a:t>Mary Waters, MBA</a:t>
            </a:r>
          </a:p>
          <a:p>
            <a:pPr lvl="1"/>
            <a:r>
              <a:rPr lang="en-US" dirty="0" smtClean="0"/>
              <a:t>Independent Consultant at Concord USA</a:t>
            </a:r>
          </a:p>
          <a:p>
            <a:pPr lvl="1"/>
            <a:r>
              <a:rPr lang="en-US" dirty="0" smtClean="0">
                <a:hlinkClick r:id="rId3"/>
              </a:rPr>
              <a:t>marywatersauer@gmail.com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Jenny  Scott, CBAP</a:t>
            </a:r>
          </a:p>
          <a:p>
            <a:pPr lvl="1"/>
            <a:r>
              <a:rPr lang="en-US" dirty="0" smtClean="0"/>
              <a:t>Principle IT Business Analyst at Hennepin County</a:t>
            </a:r>
          </a:p>
          <a:p>
            <a:pPr lvl="1"/>
            <a:r>
              <a:rPr lang="en-US" dirty="0" smtClean="0">
                <a:hlinkClick r:id="rId4"/>
              </a:rPr>
              <a:t>jenny@tnjscott.com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208" y="838200"/>
            <a:ext cx="179677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Business Analysis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6684" y="2819400"/>
            <a:ext cx="169399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System Changes</a:t>
            </a:r>
            <a:endParaRPr lang="en-US" dirty="0"/>
          </a:p>
        </p:txBody>
      </p:sp>
      <p:cxnSp>
        <p:nvCxnSpPr>
          <p:cNvPr id="28" name="Straight Connector 27"/>
          <p:cNvCxnSpPr>
            <a:stCxn id="21" idx="0"/>
            <a:endCxn id="31" idx="2"/>
          </p:cNvCxnSpPr>
          <p:nvPr/>
        </p:nvCxnSpPr>
        <p:spPr>
          <a:xfrm flipH="1" flipV="1">
            <a:off x="1539214" y="2274332"/>
            <a:ext cx="4465" cy="5450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1028" y="1905000"/>
            <a:ext cx="14963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cxnSp>
        <p:nvCxnSpPr>
          <p:cNvPr id="32" name="Straight Connector 31"/>
          <p:cNvCxnSpPr>
            <a:stCxn id="31" idx="0"/>
            <a:endCxn id="4" idx="2"/>
          </p:cNvCxnSpPr>
          <p:nvPr/>
        </p:nvCxnSpPr>
        <p:spPr>
          <a:xfrm flipH="1" flipV="1">
            <a:off x="1529595" y="1207532"/>
            <a:ext cx="9619" cy="6974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62200" y="1491734"/>
            <a:ext cx="215822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00" y="2329934"/>
            <a:ext cx="261334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Stakeholder Management</a:t>
            </a:r>
            <a:endParaRPr lang="en-US" dirty="0"/>
          </a:p>
        </p:txBody>
      </p:sp>
      <p:cxnSp>
        <p:nvCxnSpPr>
          <p:cNvPr id="42" name="Straight Connector 41"/>
          <p:cNvCxnSpPr>
            <a:stCxn id="41" idx="0"/>
            <a:endCxn id="40" idx="2"/>
          </p:cNvCxnSpPr>
          <p:nvPr/>
        </p:nvCxnSpPr>
        <p:spPr>
          <a:xfrm flipH="1" flipV="1">
            <a:off x="3441310" y="1861066"/>
            <a:ext cx="532362" cy="4688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0" idx="0"/>
            <a:endCxn id="4" idx="3"/>
          </p:cNvCxnSpPr>
          <p:nvPr/>
        </p:nvCxnSpPr>
        <p:spPr>
          <a:xfrm flipH="1" flipV="1">
            <a:off x="2427982" y="1022866"/>
            <a:ext cx="1013328" cy="4688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43400" y="685800"/>
            <a:ext cx="230473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Portfolio Management</a:t>
            </a:r>
            <a:endParaRPr lang="en-US" dirty="0"/>
          </a:p>
        </p:txBody>
      </p:sp>
      <p:cxnSp>
        <p:nvCxnSpPr>
          <p:cNvPr id="56" name="Straight Connector 55"/>
          <p:cNvCxnSpPr>
            <a:stCxn id="193" idx="3"/>
            <a:endCxn id="192" idx="1"/>
          </p:cNvCxnSpPr>
          <p:nvPr/>
        </p:nvCxnSpPr>
        <p:spPr>
          <a:xfrm>
            <a:off x="1723893" y="6280666"/>
            <a:ext cx="714507" cy="2286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0"/>
            <a:endCxn id="55" idx="1"/>
          </p:cNvCxnSpPr>
          <p:nvPr/>
        </p:nvCxnSpPr>
        <p:spPr>
          <a:xfrm flipV="1">
            <a:off x="3441310" y="870466"/>
            <a:ext cx="902090" cy="6212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1" idx="0"/>
            <a:endCxn id="55" idx="2"/>
          </p:cNvCxnSpPr>
          <p:nvPr/>
        </p:nvCxnSpPr>
        <p:spPr>
          <a:xfrm flipV="1">
            <a:off x="3973672" y="1055132"/>
            <a:ext cx="1522095" cy="1274802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286000" y="4114800"/>
            <a:ext cx="225965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Technical Architecture</a:t>
            </a:r>
            <a:endParaRPr lang="en-US" dirty="0"/>
          </a:p>
        </p:txBody>
      </p:sp>
      <p:cxnSp>
        <p:nvCxnSpPr>
          <p:cNvPr id="65" name="Straight Connector 64"/>
          <p:cNvCxnSpPr>
            <a:stCxn id="64" idx="0"/>
            <a:endCxn id="21" idx="3"/>
          </p:cNvCxnSpPr>
          <p:nvPr/>
        </p:nvCxnSpPr>
        <p:spPr>
          <a:xfrm flipH="1" flipV="1">
            <a:off x="2390674" y="3004066"/>
            <a:ext cx="1025155" cy="11107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352800" y="3276600"/>
            <a:ext cx="245919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cxnSp>
        <p:nvCxnSpPr>
          <p:cNvPr id="69" name="Straight Connector 68"/>
          <p:cNvCxnSpPr>
            <a:stCxn id="68" idx="1"/>
            <a:endCxn id="21" idx="3"/>
          </p:cNvCxnSpPr>
          <p:nvPr/>
        </p:nvCxnSpPr>
        <p:spPr>
          <a:xfrm flipH="1" flipV="1">
            <a:off x="2390674" y="3004066"/>
            <a:ext cx="962126" cy="4572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5800" y="4800600"/>
            <a:ext cx="184005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Process Modeling</a:t>
            </a:r>
            <a:endParaRPr lang="en-US" dirty="0"/>
          </a:p>
        </p:txBody>
      </p:sp>
      <p:cxnSp>
        <p:nvCxnSpPr>
          <p:cNvPr id="73" name="Straight Connector 72"/>
          <p:cNvCxnSpPr>
            <a:stCxn id="72" idx="0"/>
            <a:endCxn id="21" idx="2"/>
          </p:cNvCxnSpPr>
          <p:nvPr/>
        </p:nvCxnSpPr>
        <p:spPr>
          <a:xfrm flipH="1" flipV="1">
            <a:off x="1543679" y="3188732"/>
            <a:ext cx="62149" cy="16118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67400" y="2514600"/>
            <a:ext cx="235558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Business Requirements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943600" y="1752600"/>
            <a:ext cx="266592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Stakeholder Requirements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429000" y="4800600"/>
            <a:ext cx="12448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676400" y="5486400"/>
            <a:ext cx="8942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971800" y="5715000"/>
            <a:ext cx="82606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191000" y="5410200"/>
            <a:ext cx="62055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cxnSp>
        <p:nvCxnSpPr>
          <p:cNvPr id="87" name="Straight Connector 86"/>
          <p:cNvCxnSpPr>
            <a:stCxn id="83" idx="1"/>
            <a:endCxn id="72" idx="3"/>
          </p:cNvCxnSpPr>
          <p:nvPr/>
        </p:nvCxnSpPr>
        <p:spPr>
          <a:xfrm flipH="1">
            <a:off x="2525856" y="4985266"/>
            <a:ext cx="90314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6" idx="1"/>
            <a:endCxn id="72" idx="3"/>
          </p:cNvCxnSpPr>
          <p:nvPr/>
        </p:nvCxnSpPr>
        <p:spPr>
          <a:xfrm flipH="1" flipV="1">
            <a:off x="2525856" y="4985266"/>
            <a:ext cx="1665144" cy="6096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4" idx="0"/>
            <a:endCxn id="72" idx="2"/>
          </p:cNvCxnSpPr>
          <p:nvPr/>
        </p:nvCxnSpPr>
        <p:spPr>
          <a:xfrm flipH="1" flipV="1">
            <a:off x="1605828" y="5169932"/>
            <a:ext cx="517714" cy="3164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5" idx="0"/>
            <a:endCxn id="72" idx="2"/>
          </p:cNvCxnSpPr>
          <p:nvPr/>
        </p:nvCxnSpPr>
        <p:spPr>
          <a:xfrm flipH="1" flipV="1">
            <a:off x="1605828" y="5169932"/>
            <a:ext cx="1779002" cy="5450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4" idx="3"/>
            <a:endCxn id="85" idx="1"/>
          </p:cNvCxnSpPr>
          <p:nvPr/>
        </p:nvCxnSpPr>
        <p:spPr>
          <a:xfrm>
            <a:off x="2570684" y="5671066"/>
            <a:ext cx="401116" cy="2286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6" idx="1"/>
            <a:endCxn id="84" idx="3"/>
          </p:cNvCxnSpPr>
          <p:nvPr/>
        </p:nvCxnSpPr>
        <p:spPr>
          <a:xfrm flipH="1">
            <a:off x="2570684" y="5594866"/>
            <a:ext cx="1620316" cy="762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3" idx="2"/>
            <a:endCxn id="84" idx="3"/>
          </p:cNvCxnSpPr>
          <p:nvPr/>
        </p:nvCxnSpPr>
        <p:spPr>
          <a:xfrm flipH="1">
            <a:off x="2570684" y="5169932"/>
            <a:ext cx="1480763" cy="5011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83" idx="0"/>
            <a:endCxn id="68" idx="2"/>
          </p:cNvCxnSpPr>
          <p:nvPr/>
        </p:nvCxnSpPr>
        <p:spPr>
          <a:xfrm flipV="1">
            <a:off x="4051447" y="3645932"/>
            <a:ext cx="530953" cy="11546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1" idx="2"/>
            <a:endCxn id="85" idx="0"/>
          </p:cNvCxnSpPr>
          <p:nvPr/>
        </p:nvCxnSpPr>
        <p:spPr>
          <a:xfrm flipH="1">
            <a:off x="3384830" y="2699266"/>
            <a:ext cx="588842" cy="30157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3" idx="0"/>
            <a:endCxn id="21" idx="2"/>
          </p:cNvCxnSpPr>
          <p:nvPr/>
        </p:nvCxnSpPr>
        <p:spPr>
          <a:xfrm flipH="1" flipV="1">
            <a:off x="1543679" y="3188732"/>
            <a:ext cx="2507768" cy="16118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31" idx="3"/>
            <a:endCxn id="82" idx="1"/>
          </p:cNvCxnSpPr>
          <p:nvPr/>
        </p:nvCxnSpPr>
        <p:spPr>
          <a:xfrm flipV="1">
            <a:off x="2287400" y="1937266"/>
            <a:ext cx="3656200" cy="1524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31" idx="3"/>
            <a:endCxn id="81" idx="1"/>
          </p:cNvCxnSpPr>
          <p:nvPr/>
        </p:nvCxnSpPr>
        <p:spPr>
          <a:xfrm>
            <a:off x="2287400" y="2089666"/>
            <a:ext cx="3580000" cy="6096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41" idx="3"/>
            <a:endCxn id="82" idx="1"/>
          </p:cNvCxnSpPr>
          <p:nvPr/>
        </p:nvCxnSpPr>
        <p:spPr>
          <a:xfrm flipV="1">
            <a:off x="5280344" y="1937266"/>
            <a:ext cx="663256" cy="5773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6248400" y="3276600"/>
            <a:ext cx="193258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695046" y="3980446"/>
            <a:ext cx="183473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Data Architecture</a:t>
            </a:r>
            <a:endParaRPr lang="en-US" dirty="0"/>
          </a:p>
        </p:txBody>
      </p:sp>
      <p:cxnSp>
        <p:nvCxnSpPr>
          <p:cNvPr id="133" name="Straight Connector 132"/>
          <p:cNvCxnSpPr>
            <a:stCxn id="131" idx="1"/>
            <a:endCxn id="86" idx="3"/>
          </p:cNvCxnSpPr>
          <p:nvPr/>
        </p:nvCxnSpPr>
        <p:spPr>
          <a:xfrm flipH="1">
            <a:off x="4811554" y="3461266"/>
            <a:ext cx="1436846" cy="21336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1" idx="2"/>
            <a:endCxn id="132" idx="0"/>
          </p:cNvCxnSpPr>
          <p:nvPr/>
        </p:nvCxnSpPr>
        <p:spPr>
          <a:xfrm>
            <a:off x="7214690" y="3645932"/>
            <a:ext cx="397723" cy="33451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86" idx="3"/>
            <a:endCxn id="132" idx="2"/>
          </p:cNvCxnSpPr>
          <p:nvPr/>
        </p:nvCxnSpPr>
        <p:spPr>
          <a:xfrm flipV="1">
            <a:off x="4811554" y="4349778"/>
            <a:ext cx="2800859" cy="124508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21" idx="3"/>
            <a:endCxn id="132" idx="1"/>
          </p:cNvCxnSpPr>
          <p:nvPr/>
        </p:nvCxnSpPr>
        <p:spPr>
          <a:xfrm>
            <a:off x="2390674" y="3004066"/>
            <a:ext cx="4304372" cy="116104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31" idx="1"/>
            <a:endCxn id="21" idx="3"/>
          </p:cNvCxnSpPr>
          <p:nvPr/>
        </p:nvCxnSpPr>
        <p:spPr>
          <a:xfrm flipH="1" flipV="1">
            <a:off x="2390674" y="3004066"/>
            <a:ext cx="3857726" cy="4572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31" idx="0"/>
            <a:endCxn id="81" idx="2"/>
          </p:cNvCxnSpPr>
          <p:nvPr/>
        </p:nvCxnSpPr>
        <p:spPr>
          <a:xfrm flipH="1" flipV="1">
            <a:off x="7045191" y="2883932"/>
            <a:ext cx="169499" cy="3926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31" idx="0"/>
            <a:endCxn id="82" idx="2"/>
          </p:cNvCxnSpPr>
          <p:nvPr/>
        </p:nvCxnSpPr>
        <p:spPr>
          <a:xfrm flipV="1">
            <a:off x="7214690" y="2121932"/>
            <a:ext cx="61872" cy="11546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58" idx="1"/>
            <a:endCxn id="41" idx="0"/>
          </p:cNvCxnSpPr>
          <p:nvPr/>
        </p:nvCxnSpPr>
        <p:spPr>
          <a:xfrm flipH="1">
            <a:off x="3973672" y="1403866"/>
            <a:ext cx="2427128" cy="9260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6400800" y="1219200"/>
            <a:ext cx="21968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Change Management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228600" y="3733800"/>
            <a:ext cx="210846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Process Architecture</a:t>
            </a:r>
            <a:endParaRPr lang="en-US" dirty="0"/>
          </a:p>
        </p:txBody>
      </p:sp>
      <p:cxnSp>
        <p:nvCxnSpPr>
          <p:cNvPr id="165" name="Straight Connector 164"/>
          <p:cNvCxnSpPr>
            <a:stCxn id="164" idx="2"/>
            <a:endCxn id="72" idx="0"/>
          </p:cNvCxnSpPr>
          <p:nvPr/>
        </p:nvCxnSpPr>
        <p:spPr>
          <a:xfrm>
            <a:off x="1282831" y="4103132"/>
            <a:ext cx="322997" cy="6974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400804" y="5410200"/>
            <a:ext cx="236083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Enterprise Architecture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257800" y="4648200"/>
            <a:ext cx="217469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Solution Architecture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4572000" y="5867400"/>
            <a:ext cx="215385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Security Architecture</a:t>
            </a:r>
            <a:endParaRPr lang="en-US" dirty="0"/>
          </a:p>
        </p:txBody>
      </p:sp>
      <p:cxnSp>
        <p:nvCxnSpPr>
          <p:cNvPr id="171" name="Straight Connector 170"/>
          <p:cNvCxnSpPr>
            <a:stCxn id="169" idx="1"/>
            <a:endCxn id="64" idx="3"/>
          </p:cNvCxnSpPr>
          <p:nvPr/>
        </p:nvCxnSpPr>
        <p:spPr>
          <a:xfrm flipH="1" flipV="1">
            <a:off x="4545658" y="4299466"/>
            <a:ext cx="712142" cy="5334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68" idx="2"/>
            <a:endCxn id="169" idx="1"/>
          </p:cNvCxnSpPr>
          <p:nvPr/>
        </p:nvCxnSpPr>
        <p:spPr>
          <a:xfrm>
            <a:off x="4582400" y="3645932"/>
            <a:ext cx="675400" cy="11869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9" idx="1"/>
            <a:endCxn id="164" idx="3"/>
          </p:cNvCxnSpPr>
          <p:nvPr/>
        </p:nvCxnSpPr>
        <p:spPr>
          <a:xfrm flipH="1" flipV="1">
            <a:off x="2337062" y="3918466"/>
            <a:ext cx="2920738" cy="9144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69" idx="2"/>
            <a:endCxn id="170" idx="0"/>
          </p:cNvCxnSpPr>
          <p:nvPr/>
        </p:nvCxnSpPr>
        <p:spPr>
          <a:xfrm flipH="1">
            <a:off x="5648930" y="5017532"/>
            <a:ext cx="696219" cy="8498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68" idx="0"/>
            <a:endCxn id="169" idx="2"/>
          </p:cNvCxnSpPr>
          <p:nvPr/>
        </p:nvCxnSpPr>
        <p:spPr>
          <a:xfrm flipH="1" flipV="1">
            <a:off x="6345149" y="5017532"/>
            <a:ext cx="1236075" cy="3926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68" idx="2"/>
            <a:endCxn id="170" idx="3"/>
          </p:cNvCxnSpPr>
          <p:nvPr/>
        </p:nvCxnSpPr>
        <p:spPr>
          <a:xfrm flipH="1">
            <a:off x="6725859" y="5779532"/>
            <a:ext cx="855365" cy="2725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0" idx="1"/>
            <a:endCxn id="21" idx="2"/>
          </p:cNvCxnSpPr>
          <p:nvPr/>
        </p:nvCxnSpPr>
        <p:spPr>
          <a:xfrm flipH="1" flipV="1">
            <a:off x="1543679" y="3188732"/>
            <a:ext cx="3028321" cy="28633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2438400" y="6324600"/>
            <a:ext cx="220515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Business Architecture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457200" y="6096000"/>
            <a:ext cx="12666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cxnSp>
        <p:nvCxnSpPr>
          <p:cNvPr id="214" name="Straight Connector 213"/>
          <p:cNvCxnSpPr>
            <a:endCxn id="192" idx="3"/>
          </p:cNvCxnSpPr>
          <p:nvPr/>
        </p:nvCxnSpPr>
        <p:spPr>
          <a:xfrm flipH="1">
            <a:off x="4643555" y="5791200"/>
            <a:ext cx="2900245" cy="71806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84" idx="1"/>
            <a:endCxn id="193" idx="0"/>
          </p:cNvCxnSpPr>
          <p:nvPr/>
        </p:nvCxnSpPr>
        <p:spPr>
          <a:xfrm flipH="1">
            <a:off x="1090547" y="5671066"/>
            <a:ext cx="585853" cy="4249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85" idx="1"/>
            <a:endCxn id="193" idx="3"/>
          </p:cNvCxnSpPr>
          <p:nvPr/>
        </p:nvCxnSpPr>
        <p:spPr>
          <a:xfrm flipH="1">
            <a:off x="1723893" y="5899666"/>
            <a:ext cx="1247907" cy="38100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86" idx="1"/>
          </p:cNvCxnSpPr>
          <p:nvPr/>
        </p:nvCxnSpPr>
        <p:spPr>
          <a:xfrm flipH="1">
            <a:off x="1752600" y="5594866"/>
            <a:ext cx="2438400" cy="6535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83" idx="1"/>
            <a:endCxn id="193" idx="0"/>
          </p:cNvCxnSpPr>
          <p:nvPr/>
        </p:nvCxnSpPr>
        <p:spPr>
          <a:xfrm flipH="1">
            <a:off x="1090547" y="4985266"/>
            <a:ext cx="2338453" cy="11107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I see connections…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31" grpId="0" animBg="1"/>
      <p:bldP spid="40" grpId="0" animBg="1"/>
      <p:bldP spid="41" grpId="0" animBg="1"/>
      <p:bldP spid="55" grpId="0" animBg="1"/>
      <p:bldP spid="64" grpId="0" animBg="1"/>
      <p:bldP spid="68" grpId="0" animBg="1"/>
      <p:bldP spid="72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131" grpId="0" animBg="1"/>
      <p:bldP spid="132" grpId="0" animBg="1"/>
      <p:bldP spid="158" grpId="0" animBg="1"/>
      <p:bldP spid="164" grpId="0" animBg="1"/>
      <p:bldP spid="168" grpId="0" animBg="1"/>
      <p:bldP spid="169" grpId="0" animBg="1"/>
      <p:bldP spid="170" grpId="0" animBg="1"/>
      <p:bldP spid="192" grpId="0" animBg="1"/>
      <p:bldP spid="1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208" y="1230868"/>
            <a:ext cx="179677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Business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9456" y="2221468"/>
            <a:ext cx="184005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Process Modeling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593068"/>
            <a:ext cx="193258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3844" y="5802868"/>
            <a:ext cx="220515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Business Architecture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4" y="5040868"/>
            <a:ext cx="126669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1230868"/>
            <a:ext cx="261334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Stakeholder Management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3669268"/>
            <a:ext cx="169399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cap="rnd">
            <a:solidFill>
              <a:schemeClr val="accent3">
                <a:lumMod val="75000"/>
              </a:schemeClr>
            </a:solidFill>
            <a:miter lim="800000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en-US" dirty="0" smtClean="0"/>
              <a:t>System Changes</a:t>
            </a:r>
            <a:endParaRPr lang="en-US" dirty="0"/>
          </a:p>
        </p:txBody>
      </p:sp>
      <p:cxnSp>
        <p:nvCxnSpPr>
          <p:cNvPr id="28" name="Straight Connector 27"/>
          <p:cNvCxnSpPr>
            <a:stCxn id="21" idx="0"/>
            <a:endCxn id="4" idx="2"/>
          </p:cNvCxnSpPr>
          <p:nvPr/>
        </p:nvCxnSpPr>
        <p:spPr>
          <a:xfrm flipH="1" flipV="1">
            <a:off x="1529595" y="1600200"/>
            <a:ext cx="3200" cy="20690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  <a:endCxn id="21" idx="3"/>
          </p:cNvCxnSpPr>
          <p:nvPr/>
        </p:nvCxnSpPr>
        <p:spPr>
          <a:xfrm flipH="1">
            <a:off x="2379790" y="2590800"/>
            <a:ext cx="1699694" cy="12631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0"/>
            <a:endCxn id="6" idx="1"/>
          </p:cNvCxnSpPr>
          <p:nvPr/>
        </p:nvCxnSpPr>
        <p:spPr>
          <a:xfrm flipV="1">
            <a:off x="4062351" y="3777734"/>
            <a:ext cx="2186049" cy="12631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0"/>
            <a:endCxn id="5" idx="2"/>
          </p:cNvCxnSpPr>
          <p:nvPr/>
        </p:nvCxnSpPr>
        <p:spPr>
          <a:xfrm flipV="1">
            <a:off x="4062351" y="2590800"/>
            <a:ext cx="17133" cy="24500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0"/>
            <a:endCxn id="21" idx="3"/>
          </p:cNvCxnSpPr>
          <p:nvPr/>
        </p:nvCxnSpPr>
        <p:spPr>
          <a:xfrm flipH="1" flipV="1">
            <a:off x="2379790" y="3853934"/>
            <a:ext cx="1682561" cy="11869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" idx="2"/>
            <a:endCxn id="7" idx="0"/>
          </p:cNvCxnSpPr>
          <p:nvPr/>
        </p:nvCxnSpPr>
        <p:spPr>
          <a:xfrm>
            <a:off x="4062351" y="5410200"/>
            <a:ext cx="4071" cy="3926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>
            <a:stCxn id="5" idx="2"/>
            <a:endCxn id="6" idx="1"/>
          </p:cNvCxnSpPr>
          <p:nvPr/>
        </p:nvCxnSpPr>
        <p:spPr>
          <a:xfrm>
            <a:off x="4079484" y="2590800"/>
            <a:ext cx="2168916" cy="11869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>
            <a:stCxn id="5" idx="3"/>
            <a:endCxn id="20" idx="2"/>
          </p:cNvCxnSpPr>
          <p:nvPr/>
        </p:nvCxnSpPr>
        <p:spPr>
          <a:xfrm flipV="1">
            <a:off x="4999512" y="1600200"/>
            <a:ext cx="1488760" cy="8059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8" idx="0"/>
            <a:endCxn id="20" idx="2"/>
          </p:cNvCxnSpPr>
          <p:nvPr/>
        </p:nvCxnSpPr>
        <p:spPr>
          <a:xfrm flipV="1">
            <a:off x="4062351" y="1600200"/>
            <a:ext cx="2425921" cy="3440668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>
            <a:stCxn id="5" idx="1"/>
            <a:endCxn id="4" idx="2"/>
          </p:cNvCxnSpPr>
          <p:nvPr/>
        </p:nvCxnSpPr>
        <p:spPr>
          <a:xfrm flipH="1" flipV="1">
            <a:off x="1529595" y="1600200"/>
            <a:ext cx="1629861" cy="80593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stCxn id="4" idx="3"/>
            <a:endCxn id="20" idx="1"/>
          </p:cNvCxnSpPr>
          <p:nvPr/>
        </p:nvCxnSpPr>
        <p:spPr>
          <a:xfrm>
            <a:off x="2427982" y="1415534"/>
            <a:ext cx="275361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I see connections…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Why make the connection….Challenges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Business Architects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Keeping view of enablers up to date</a:t>
            </a:r>
          </a:p>
          <a:p>
            <a:pPr lvl="1"/>
            <a:r>
              <a:rPr lang="en-US" dirty="0" smtClean="0"/>
              <a:t>Common language across the organization</a:t>
            </a:r>
          </a:p>
          <a:p>
            <a:endParaRPr lang="en-US" dirty="0" smtClean="0"/>
          </a:p>
          <a:p>
            <a:r>
              <a:rPr lang="en-US" b="1" dirty="0" smtClean="0"/>
              <a:t>Business Analysis</a:t>
            </a:r>
          </a:p>
          <a:p>
            <a:pPr lvl="1"/>
            <a:r>
              <a:rPr lang="en-US" dirty="0" smtClean="0"/>
              <a:t>Identifying all relevant stakeholders</a:t>
            </a:r>
          </a:p>
          <a:p>
            <a:pPr lvl="1"/>
            <a:r>
              <a:rPr lang="en-US" dirty="0" smtClean="0"/>
              <a:t>Understand the purpose and why</a:t>
            </a:r>
          </a:p>
          <a:p>
            <a:pPr lvl="1"/>
            <a:r>
              <a:rPr lang="en-US" dirty="0" smtClean="0"/>
              <a:t>Traceability from Strategy to Requirements</a:t>
            </a:r>
          </a:p>
          <a:p>
            <a:pPr lvl="1"/>
            <a:r>
              <a:rPr lang="en-US" dirty="0" smtClean="0"/>
              <a:t>Not understanding journey to project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229600" cy="4525963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en-US" dirty="0" smtClean="0"/>
              <a:t>Start the conversation about how to share information between Business Architects and Business Analysts so both teams can do a better job faster.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Information to share…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6868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Business Architecture</a:t>
            </a:r>
          </a:p>
          <a:p>
            <a:pPr lvl="1"/>
            <a:r>
              <a:rPr lang="en-US" dirty="0" smtClean="0"/>
              <a:t>Visibility to capabilities that directly impact strategy</a:t>
            </a:r>
          </a:p>
          <a:p>
            <a:pPr lvl="1"/>
            <a:r>
              <a:rPr lang="en-US" dirty="0" smtClean="0"/>
              <a:t>Enablers that support the capabilities</a:t>
            </a:r>
          </a:p>
          <a:p>
            <a:pPr lvl="1"/>
            <a:r>
              <a:rPr lang="en-US" dirty="0" smtClean="0"/>
              <a:t>Pain points captured during Capability Assessments</a:t>
            </a:r>
          </a:p>
          <a:p>
            <a:endParaRPr lang="en-US" dirty="0" smtClean="0"/>
          </a:p>
          <a:p>
            <a:r>
              <a:rPr lang="en-US" b="1" dirty="0" smtClean="0"/>
              <a:t>Business Analyst	</a:t>
            </a:r>
          </a:p>
          <a:p>
            <a:pPr lvl="1"/>
            <a:r>
              <a:rPr lang="en-US" dirty="0" smtClean="0"/>
              <a:t>Changes that impact enablers</a:t>
            </a:r>
          </a:p>
          <a:p>
            <a:pPr lvl="1"/>
            <a:r>
              <a:rPr lang="en-US" dirty="0" smtClean="0"/>
              <a:t>Success Criteria</a:t>
            </a:r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945630" y="976858"/>
            <a:ext cx="7055370" cy="5804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124200" y="2750227"/>
            <a:ext cx="2667000" cy="22027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Making the Connection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stCxn id="21" idx="2"/>
            <a:endCxn id="22" idx="0"/>
          </p:cNvCxnSpPr>
          <p:nvPr/>
        </p:nvCxnSpPr>
        <p:spPr>
          <a:xfrm flipH="1">
            <a:off x="4442710" y="2286000"/>
            <a:ext cx="14990" cy="1162569"/>
          </a:xfrm>
          <a:prstGeom prst="straightConnector1">
            <a:avLst/>
          </a:prstGeom>
          <a:noFill/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15" name="Straight Arrow Connector 14"/>
          <p:cNvCxnSpPr>
            <a:stCxn id="22" idx="3"/>
            <a:endCxn id="19" idx="1"/>
          </p:cNvCxnSpPr>
          <p:nvPr/>
        </p:nvCxnSpPr>
        <p:spPr>
          <a:xfrm flipV="1">
            <a:off x="5242810" y="3784598"/>
            <a:ext cx="853190" cy="19571"/>
          </a:xfrm>
          <a:prstGeom prst="straightConnector1">
            <a:avLst/>
          </a:prstGeom>
          <a:noFill/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16" name="Straight Arrow Connector 15"/>
          <p:cNvCxnSpPr>
            <a:stCxn id="22" idx="2"/>
            <a:endCxn id="18" idx="0"/>
          </p:cNvCxnSpPr>
          <p:nvPr/>
        </p:nvCxnSpPr>
        <p:spPr>
          <a:xfrm>
            <a:off x="4442710" y="4159769"/>
            <a:ext cx="14990" cy="1326631"/>
          </a:xfrm>
          <a:prstGeom prst="straightConnector1">
            <a:avLst/>
          </a:prstGeom>
          <a:noFill/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17" name="Straight Arrow Connector 16"/>
          <p:cNvCxnSpPr>
            <a:stCxn id="20" idx="3"/>
            <a:endCxn id="22" idx="1"/>
          </p:cNvCxnSpPr>
          <p:nvPr/>
        </p:nvCxnSpPr>
        <p:spPr>
          <a:xfrm>
            <a:off x="2895600" y="3804169"/>
            <a:ext cx="747010" cy="0"/>
          </a:xfrm>
          <a:prstGeom prst="straightConnector1">
            <a:avLst/>
          </a:prstGeom>
          <a:noFill/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headEnd type="none"/>
            <a:tailEnd type="none"/>
          </a:ln>
          <a:effectLst/>
        </p:spPr>
      </p:cxnSp>
      <p:sp>
        <p:nvSpPr>
          <p:cNvPr id="18" name="Rounded Rectangle 17"/>
          <p:cNvSpPr/>
          <p:nvPr/>
        </p:nvSpPr>
        <p:spPr>
          <a:xfrm>
            <a:off x="3657600" y="5486400"/>
            <a:ext cx="1600200" cy="711200"/>
          </a:xfrm>
          <a:prstGeom prst="round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Information (Data)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096000" y="3429000"/>
            <a:ext cx="1600200" cy="711200"/>
          </a:xfrm>
          <a:prstGeom prst="round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Process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295400" y="3448569"/>
            <a:ext cx="1600200" cy="711200"/>
          </a:xfrm>
          <a:prstGeom prst="round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Technology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(Application)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657600" y="1574800"/>
            <a:ext cx="1600200" cy="711200"/>
          </a:xfrm>
          <a:prstGeom prst="round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People (Organization)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642610" y="3448569"/>
            <a:ext cx="1600200" cy="711200"/>
          </a:xfrm>
          <a:prstGeom prst="roundRect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sysClr val="window" lastClr="FFFFFF"/>
                </a:solidFill>
                <a:latin typeface="Lucida Sans Unicode"/>
              </a:rPr>
              <a:t>Business Capability</a:t>
            </a:r>
            <a:endParaRPr lang="en-US" sz="1600" kern="0" dirty="0">
              <a:solidFill>
                <a:sysClr val="window" lastClr="FFFFFF"/>
              </a:solidFill>
              <a:latin typeface="Lucida Sans Unicode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8711674" flipH="1">
            <a:off x="1857379" y="2042623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Business Analysis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Key Artifacts to Enable Communication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Architecture Artifacts</a:t>
            </a:r>
          </a:p>
          <a:p>
            <a:r>
              <a:rPr lang="en-US" dirty="0" smtClean="0"/>
              <a:t>Capability Enablers Maps</a:t>
            </a:r>
          </a:p>
          <a:p>
            <a:r>
              <a:rPr lang="en-US" dirty="0" smtClean="0"/>
              <a:t>Value Stream Map</a:t>
            </a:r>
          </a:p>
          <a:p>
            <a:r>
              <a:rPr lang="en-US" dirty="0" smtClean="0"/>
              <a:t>Strategy to Capability Map</a:t>
            </a:r>
          </a:p>
          <a:p>
            <a:r>
              <a:rPr lang="en-US" dirty="0" smtClean="0"/>
              <a:t>Capability Gap Assessment</a:t>
            </a:r>
          </a:p>
          <a:p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and Business Analyst Artifacts</a:t>
            </a:r>
          </a:p>
          <a:p>
            <a:r>
              <a:rPr lang="en-US" dirty="0" smtClean="0"/>
              <a:t>Project Charter and Business Case</a:t>
            </a:r>
          </a:p>
          <a:p>
            <a:r>
              <a:rPr lang="en-US" dirty="0" smtClean="0"/>
              <a:t>Business Process Model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Down Arrow 8"/>
          <p:cNvSpPr/>
          <p:nvPr/>
        </p:nvSpPr>
        <p:spPr>
          <a:xfrm rot="208979">
            <a:off x="5943600" y="12192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10800000">
            <a:off x="6781801" y="44196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 smtClean="0"/>
              <a:t>Capability to Enablers Map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373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Financial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CFO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Controller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Accountants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Prepare</a:t>
                      </a:r>
                      <a:r>
                        <a:rPr lang="en-US" sz="1600" baseline="0" dirty="0" smtClean="0"/>
                        <a:t> financial report</a:t>
                      </a:r>
                      <a:endParaRPr lang="en-US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Prepare</a:t>
                      </a:r>
                      <a:r>
                        <a:rPr lang="en-US" sz="1600" baseline="0" dirty="0" smtClean="0"/>
                        <a:t> annual report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Chart of Accounts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GL Balances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ERP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Tax</a:t>
                      </a:r>
                      <a:r>
                        <a:rPr lang="en-US" sz="1600" baseline="0" dirty="0" smtClean="0"/>
                        <a:t> Software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 Analytics tool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CIO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IT Team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End users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Resolve</a:t>
                      </a:r>
                      <a:r>
                        <a:rPr lang="en-US" sz="1600" baseline="0" dirty="0" smtClean="0"/>
                        <a:t> Production Incident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 Implement Software Change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System up time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Number of</a:t>
                      </a:r>
                      <a:r>
                        <a:rPr lang="en-US" sz="1600" baseline="0" dirty="0" smtClean="0"/>
                        <a:t> defects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MS Project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Service Now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rved Down Arrow 5"/>
          <p:cNvSpPr/>
          <p:nvPr/>
        </p:nvSpPr>
        <p:spPr>
          <a:xfrm>
            <a:off x="7696200" y="6019800"/>
            <a:ext cx="914400" cy="533400"/>
          </a:xfrm>
          <a:prstGeom prst="curved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Biz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2450</TotalTime>
  <Words>608</Words>
  <Application>Microsoft Office PowerPoint</Application>
  <PresentationFormat>On-screen Show (4:3)</PresentationFormat>
  <Paragraphs>216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Linking Business Architecture and Business Analysis</vt:lpstr>
      <vt:lpstr>Slide 2</vt:lpstr>
      <vt:lpstr>Slide 3</vt:lpstr>
      <vt:lpstr>Why make the connection….Challenges</vt:lpstr>
      <vt:lpstr>Objective</vt:lpstr>
      <vt:lpstr>Information to share…</vt:lpstr>
      <vt:lpstr>Making the Connection</vt:lpstr>
      <vt:lpstr>Key Artifacts to Enable Communication</vt:lpstr>
      <vt:lpstr>Capability to Enablers Map</vt:lpstr>
      <vt:lpstr>Slide 10</vt:lpstr>
      <vt:lpstr>Slide 11</vt:lpstr>
      <vt:lpstr>Capability Gap Assessment</vt:lpstr>
      <vt:lpstr>Project Charter and Business Case</vt:lpstr>
      <vt:lpstr>Slide 14</vt:lpstr>
      <vt:lpstr>Slide 15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Capability Enablers</dc:title>
  <dc:creator>Mary</dc:creator>
  <cp:lastModifiedBy>Mary</cp:lastModifiedBy>
  <cp:revision>21</cp:revision>
  <dcterms:created xsi:type="dcterms:W3CDTF">2016-10-30T22:56:16Z</dcterms:created>
  <dcterms:modified xsi:type="dcterms:W3CDTF">2016-11-18T02:05:17Z</dcterms:modified>
</cp:coreProperties>
</file>