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6" r:id="rId1"/>
  </p:sldMasterIdLst>
  <p:notesMasterIdLst>
    <p:notesMasterId r:id="rId7"/>
  </p:notesMasterIdLst>
  <p:sldIdLst>
    <p:sldId id="285" r:id="rId2"/>
    <p:sldId id="281" r:id="rId3"/>
    <p:sldId id="282" r:id="rId4"/>
    <p:sldId id="283" r:id="rId5"/>
    <p:sldId id="284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54162"/>
    <a:srgbClr val="592C62"/>
    <a:srgbClr val="673371"/>
    <a:srgbClr val="771F79"/>
    <a:srgbClr val="5A2781"/>
    <a:srgbClr val="FE4A02"/>
    <a:srgbClr val="C0AD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69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9151A8-0A82-440A-BB93-B7A2CA914D81}" type="datetimeFigureOut">
              <a:rPr lang="en-US" smtClean="0"/>
              <a:t>5/16/2020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79F5DA-C6B6-4704-8056-AEDEE5E940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2939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7F4245-7034-4BF6-9C55-0CA9E0A73A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90178BD-2236-4617-A67B-544F6C3B24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5D29B8-E67C-43C2-9B7E-D6BABAEC75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94308-3457-465C-95F6-3E26E435D5A4}" type="datetime1">
              <a:rPr lang="en-US" smtClean="0"/>
              <a:t>5/16/2020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397751-FD59-43B7-B46E-EF9239BE4E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B8F90C-7F72-446F-A7EB-28D41F2D2E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913B0-1C3C-47D2-AC3B-41022D9188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5426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2010F6-FA19-443B-8FFE-EC7DA998A4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5CCF2ED-2E56-49AE-9D8D-99D638FA79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03F25F-35C5-478C-89DA-2A17FDE2B8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2209A-E8AA-435F-8401-952F5A10356B}" type="datetime1">
              <a:rPr lang="en-US" smtClean="0"/>
              <a:t>5/16/2020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968F28-9E89-4BF6-9ADC-B4AE8A49A7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A9F3A2-F1A7-4F9B-8E6A-0D6E84D79A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913B0-1C3C-47D2-AC3B-41022D9188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1992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B02D242-251B-4375-B398-74DD95076AA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3A2616F-8158-42DC-A804-7575D5CDE5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62E13A-AB94-403F-8B6D-9B38047178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CD3D9-EDB0-4FEB-A9A6-E99273B9F588}" type="datetime1">
              <a:rPr lang="en-US" smtClean="0"/>
              <a:t>5/16/2020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06B885-BA0F-4AB2-8079-C22AC10A3D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8E1421-81F4-4778-ACDE-9C9FC8E98A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913B0-1C3C-47D2-AC3B-41022D9188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8670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D8CE93-7C94-4C9F-A27B-69846A4578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C53A59-DABF-40B2-9DA2-0B17408CFE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4365D1-5EED-4479-9616-686D51AF83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31D14-04B1-4F20-859E-7F934CB179B3}" type="datetime1">
              <a:rPr lang="en-US" smtClean="0"/>
              <a:t>5/16/2020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8C2AB6-174B-4F03-896B-A444344AD7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46E344-BF0C-462A-BB23-B007BE3BFD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913B0-1C3C-47D2-AC3B-41022D9188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28732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757BA2-8CC0-4CBB-A988-C8F09BA2CD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82F7E38-1EB2-43D2-89E9-51D8DB4D85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9902E7-CFF0-4A8B-8C49-A5ED8A7FE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1EB86-EC09-4659-9494-A32F43A284F4}" type="datetime1">
              <a:rPr lang="en-US" smtClean="0"/>
              <a:t>5/16/2020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E1ED24-AF79-43ED-91D7-82623F6374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85F6C2-D030-45E1-A243-97192B3838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913B0-1C3C-47D2-AC3B-41022D9188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8119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18CCAB-B24E-457A-BA27-A0CAD8A0A2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273847-223F-4187-8ED0-A68E687FDE1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AC29F95-B505-4C15-80B7-F6D81B2CFB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BD251E3-FD4A-4389-8A25-C0A6A59DEC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9F20D-F903-4C08-B4DF-D02A7EFA64A5}" type="datetime1">
              <a:rPr lang="en-US" smtClean="0"/>
              <a:t>5/16/2020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84CD1A0-36F6-415B-918B-39192A411E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C45D2D-C612-4B79-B8AA-5EF74E55F8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913B0-1C3C-47D2-AC3B-41022D9188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7470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11A121-3D6D-481F-9B45-3C8C5F323E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562D9F-F54A-47F2-8B2B-22BA983FBD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0B61A2-C73F-4A60-B3B0-AA6F1A94EA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6EEACD0-6CAD-4EAC-8CF6-6FB6124BC60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CD84271-DA93-4891-859D-3BEFB809A5A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6FE18AD-E8CC-47E0-B149-44616FBB1B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3455B-DAFB-455A-82F3-44957270117E}" type="datetime1">
              <a:rPr lang="en-US" smtClean="0"/>
              <a:t>5/16/2020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D996B27-D5D9-4F7A-A401-1543B81458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E3017C4-5FBE-4A2C-9D62-16F47FE1FF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913B0-1C3C-47D2-AC3B-41022D9188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3001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F08CCA-309B-4D4C-9841-9BFB7DF3A2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B30B6C8-0D33-456B-88EE-779B4EADC2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FEE19-BCA8-42FD-96B5-1921C2A71A93}" type="datetime1">
              <a:rPr lang="en-US" smtClean="0"/>
              <a:t>5/16/2020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6E14274-D850-4A53-AD7A-9C96935AC4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331210B-666C-469C-A999-4F28574635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913B0-1C3C-47D2-AC3B-41022D9188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7817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1B9B6B9-8713-4FF8-B958-A9F419CC8F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2A2B3-A306-4311-B392-CC331100BB95}" type="datetime1">
              <a:rPr lang="en-US" smtClean="0"/>
              <a:t>5/16/2020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379E4D3-C51F-4E9D-AEA7-9ACCDE687B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7FD698A-A693-422E-B759-270A3F6774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913B0-1C3C-47D2-AC3B-41022D9188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2371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228DD9-7A6E-4D87-8C92-3C9BB2A6CF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140079-5BA6-41AC-A0B1-8AFEC75FB5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FBA8842-6A1E-4F0F-BA97-B7832A15AE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D77B5C-ADCF-46E0-A4FF-6BDCDF62FC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3F68E-F486-4F1C-A927-61DB448BAD3D}" type="datetime1">
              <a:rPr lang="en-US" smtClean="0"/>
              <a:t>5/16/2020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A574B6-A140-44DA-873C-5CF70A02A2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139799-580C-4A03-902F-E90EA03F66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913B0-1C3C-47D2-AC3B-41022D9188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6866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09E27-C34C-4046-B1BE-391EB5BB64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D851D13-7962-41A4-9FD9-DEE3A26F415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FEDF69B-255F-4ADD-B1EF-982976B4B4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20AE8B-C932-43FD-8681-9884C8C305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A0CF2-5D2D-492A-81F3-97B7D0B66C2B}" type="datetime1">
              <a:rPr lang="en-US" smtClean="0"/>
              <a:t>5/16/2020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4744AB-7D08-4B36-8737-C73DC1FEE0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99689A-F5F7-4969-AF40-8E183C978E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913B0-1C3C-47D2-AC3B-41022D9188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3160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4DC2541B-BDCF-473F-9501-DA8C3D80B92D}"/>
              </a:ext>
            </a:extLst>
          </p:cNvPr>
          <p:cNvSpPr/>
          <p:nvPr userDrawn="1"/>
        </p:nvSpPr>
        <p:spPr>
          <a:xfrm>
            <a:off x="10297" y="-23077"/>
            <a:ext cx="12181703" cy="1109923"/>
          </a:xfrm>
          <a:prstGeom prst="rect">
            <a:avLst/>
          </a:prstGeom>
          <a:solidFill>
            <a:srgbClr val="592C62"/>
          </a:solidFill>
          <a:ln>
            <a:solidFill>
              <a:srgbClr val="592C6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C8CB7BD-5B06-4738-906C-009277726EAE}"/>
              </a:ext>
            </a:extLst>
          </p:cNvPr>
          <p:cNvSpPr/>
          <p:nvPr userDrawn="1"/>
        </p:nvSpPr>
        <p:spPr>
          <a:xfrm>
            <a:off x="9448800" y="6224767"/>
            <a:ext cx="2743200" cy="628290"/>
          </a:xfrm>
          <a:prstGeom prst="rect">
            <a:avLst/>
          </a:prstGeom>
          <a:solidFill>
            <a:srgbClr val="592C62"/>
          </a:solidFill>
          <a:ln>
            <a:solidFill>
              <a:srgbClr val="592C6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FA15991-45F5-4782-8860-457101AA70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23077"/>
            <a:ext cx="12192000" cy="110992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979181-E578-4AC2-B7EA-2D1554DE1C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22514" y="1515378"/>
            <a:ext cx="10831286" cy="44177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389387-93F5-461A-B8BC-B9653883383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535299" y="6356350"/>
            <a:ext cx="984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DDD1A771-6603-485D-AC99-EDBBB3FC4DE8}" type="datetime1">
              <a:rPr lang="en-US" smtClean="0"/>
              <a:t>5/16/2020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847228-ED20-4ADB-8E3B-E78B3BA93E4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612122" y="6345271"/>
            <a:ext cx="247183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 Page</a:t>
            </a:r>
            <a:fld id="{5CB913B0-1C3C-47D2-AC3B-41022D9188BA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5DFF34E-1BCC-495C-BD94-0783D244A74F}"/>
              </a:ext>
            </a:extLst>
          </p:cNvPr>
          <p:cNvPicPr/>
          <p:nvPr userDrawn="1"/>
        </p:nvPicPr>
        <p:blipFill>
          <a:blip r:embed="rId13"/>
          <a:stretch>
            <a:fillRect/>
          </a:stretch>
        </p:blipFill>
        <p:spPr>
          <a:xfrm>
            <a:off x="0" y="6229710"/>
            <a:ext cx="2743200" cy="641397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34003813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7" r:id="rId1"/>
    <p:sldLayoutId id="2147483978" r:id="rId2"/>
    <p:sldLayoutId id="2147483979" r:id="rId3"/>
    <p:sldLayoutId id="2147483980" r:id="rId4"/>
    <p:sldLayoutId id="2147483981" r:id="rId5"/>
    <p:sldLayoutId id="2147483982" r:id="rId6"/>
    <p:sldLayoutId id="2147483983" r:id="rId7"/>
    <p:sldLayoutId id="2147483984" r:id="rId8"/>
    <p:sldLayoutId id="2147483985" r:id="rId9"/>
    <p:sldLayoutId id="2147483986" r:id="rId10"/>
    <p:sldLayoutId id="2147483987" r:id="rId11"/>
  </p:sldLayoutIdLst>
  <p:hf hdr="0" ftr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7F0210-66F6-49D8-B663-39628B0A39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Vision &amp; Mission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F21CBE-0B63-4A0C-BA61-E244434289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Vision</a:t>
            </a:r>
          </a:p>
          <a:p>
            <a:pPr marL="0" indent="0">
              <a:buNone/>
            </a:pPr>
            <a:r>
              <a:rPr lang="en-US" dirty="0"/>
              <a:t>Enable non-profits to more effectively achieve their vision. </a:t>
            </a:r>
          </a:p>
          <a:p>
            <a:pPr marL="457200" lvl="1" indent="0">
              <a:buNone/>
            </a:pPr>
            <a:r>
              <a:rPr lang="en-US" dirty="0"/>
              <a:t>Become a Business Architecture resource for local non-profits to clarify strategy and turning strategic vision into executable business plan to provide long term value. 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/>
              <a:t>Mission</a:t>
            </a:r>
          </a:p>
          <a:p>
            <a:pPr marL="0" indent="0">
              <a:buNone/>
            </a:pPr>
            <a:r>
              <a:rPr lang="en-US" sz="2400" dirty="0"/>
              <a:t>To leverage Business Architecture problem solving skills-set to help Protect, Grow and Sustain Twin Cities non profits and their initiatives for the future.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CB9A4E-A0EF-4E5F-AB06-8588D2A4CB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31D14-04B1-4F20-859E-7F934CB179B3}" type="datetime1">
              <a:rPr lang="en-US" smtClean="0"/>
              <a:t>5/16/2020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238AEF-C557-4CCA-A688-15FA5AF86B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913B0-1C3C-47D2-AC3B-41022D9188B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4815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B1528D-30E1-4C76-8138-37A9EB08E5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Non-Profit Selection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780694-904E-4D9D-971E-3A365C957D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Local Non-Profit</a:t>
            </a:r>
          </a:p>
          <a:p>
            <a:pPr lvl="1"/>
            <a:r>
              <a:rPr lang="en-US" sz="2000" dirty="0"/>
              <a:t>Within the Twin Cities Metro Area </a:t>
            </a:r>
          </a:p>
          <a:p>
            <a:pPr lvl="1"/>
            <a:r>
              <a:rPr lang="en-US" sz="2000" dirty="0"/>
              <a:t>Where team size, structure, and resources do not provide the ability to architect their business themselves.</a:t>
            </a:r>
          </a:p>
          <a:p>
            <a:r>
              <a:rPr lang="en-US" sz="2400" dirty="0"/>
              <a:t>Executive Commitment</a:t>
            </a:r>
          </a:p>
          <a:p>
            <a:endParaRPr lang="en-US" sz="2400" dirty="0"/>
          </a:p>
          <a:p>
            <a:r>
              <a:rPr lang="en-US" sz="2400" dirty="0"/>
              <a:t>Clear Problem or Opportunity</a:t>
            </a:r>
          </a:p>
          <a:p>
            <a:endParaRPr lang="en-US" sz="2400" dirty="0"/>
          </a:p>
          <a:p>
            <a:r>
              <a:rPr lang="en-US" sz="2400" dirty="0"/>
              <a:t>Ability to address challenges / opportunities</a:t>
            </a:r>
          </a:p>
          <a:p>
            <a:endParaRPr lang="en-US" sz="24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CC0697-6ABB-4340-BCAF-C7EB9F9747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31D14-04B1-4F20-859E-7F934CB179B3}" type="datetime1">
              <a:rPr lang="en-US" smtClean="0"/>
              <a:t>5/16/2020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50DF79-47F8-4D33-A980-16ED486C89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913B0-1C3C-47D2-AC3B-41022D9188B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8763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88144E-A687-47CD-BBE7-44F178CD73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Guiding Principals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ED4B28-0FD5-4D83-89FE-150FB36BFA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2513" y="1515378"/>
            <a:ext cx="11239995" cy="4417778"/>
          </a:xfrm>
        </p:spPr>
        <p:txBody>
          <a:bodyPr>
            <a:normAutofit/>
          </a:bodyPr>
          <a:lstStyle/>
          <a:p>
            <a:r>
              <a:rPr lang="en-US" sz="2400" dirty="0"/>
              <a:t>Transparency in approach</a:t>
            </a:r>
          </a:p>
          <a:p>
            <a:r>
              <a:rPr lang="en-US" sz="2400" dirty="0"/>
              <a:t>Knowledge Commitment to </a:t>
            </a:r>
          </a:p>
          <a:p>
            <a:pPr lvl="1"/>
            <a:r>
              <a:rPr lang="en-US" sz="2000" dirty="0"/>
              <a:t>client growth in business architecture knowledge and use</a:t>
            </a:r>
          </a:p>
          <a:p>
            <a:pPr lvl="1"/>
            <a:r>
              <a:rPr lang="en-US" sz="2000" dirty="0"/>
              <a:t>Enhance business architect’s skills for A4G volunteers</a:t>
            </a:r>
          </a:p>
          <a:p>
            <a:r>
              <a:rPr lang="en-US" sz="2400" dirty="0"/>
              <a:t>Shared ownership of intellectual property</a:t>
            </a:r>
          </a:p>
          <a:p>
            <a:pPr lvl="1"/>
            <a:r>
              <a:rPr lang="en-US" sz="2000" dirty="0"/>
              <a:t>Templates used or created can be used and/or modified by A4G or Client</a:t>
            </a:r>
          </a:p>
          <a:p>
            <a:pPr lvl="1"/>
            <a:r>
              <a:rPr lang="en-US" sz="2000" dirty="0"/>
              <a:t>Content of deliverables remains intellectual property of the client organization</a:t>
            </a:r>
          </a:p>
          <a:p>
            <a:r>
              <a:rPr lang="en-US" sz="2400" dirty="0"/>
              <a:t>Commitment to professionalism and respect</a:t>
            </a:r>
          </a:p>
          <a:p>
            <a:r>
              <a:rPr lang="en-US" sz="2400" dirty="0"/>
              <a:t>Services rendered within agreed scope of work</a:t>
            </a:r>
          </a:p>
          <a:p>
            <a:r>
              <a:rPr lang="en-US" sz="2400" dirty="0"/>
              <a:t>Volunteer Based without payment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B009A2-FB30-41B1-AB00-F86E9191E4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31D14-04B1-4F20-859E-7F934CB179B3}" type="datetime1">
              <a:rPr lang="en-US" smtClean="0"/>
              <a:t>5/16/2020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C752C4D-3B11-4B60-9125-F62AE28857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913B0-1C3C-47D2-AC3B-41022D9188B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9193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B3E4CB-812B-4740-9E79-B7515BC21E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Roles and Responsibilities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70F7FF-AD3C-4433-B829-EAA0C50F6D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2514" y="1515378"/>
            <a:ext cx="4936177" cy="4417778"/>
          </a:xfrm>
        </p:spPr>
        <p:txBody>
          <a:bodyPr>
            <a:normAutofit lnSpcReduction="10000"/>
          </a:bodyPr>
          <a:lstStyle/>
          <a:p>
            <a:pPr fontAlgn="base"/>
            <a:r>
              <a:rPr lang="en-US" sz="1600" b="1" i="1" dirty="0"/>
              <a:t>Engagement Manager</a:t>
            </a:r>
          </a:p>
          <a:p>
            <a:pPr lvl="1" fontAlgn="base"/>
            <a:r>
              <a:rPr lang="en-US" sz="1400" dirty="0"/>
              <a:t>Manage the overall relationship between A4G and the client non-profit.  </a:t>
            </a:r>
          </a:p>
          <a:p>
            <a:pPr lvl="1" fontAlgn="base"/>
            <a:r>
              <a:rPr lang="en-US" sz="1400" dirty="0"/>
              <a:t>Work with non-profit to define initial scope and project timeline documented in a statement of work</a:t>
            </a:r>
          </a:p>
          <a:p>
            <a:pPr lvl="1" fontAlgn="base"/>
            <a:r>
              <a:rPr lang="en-US" sz="1400" dirty="0"/>
              <a:t>Line-up the volunteers for the engagement and define who will take on each role within the project team</a:t>
            </a:r>
          </a:p>
          <a:p>
            <a:pPr lvl="1" fontAlgn="base"/>
            <a:r>
              <a:rPr lang="en-US" sz="1400" dirty="0"/>
              <a:t>Establish checkpoints with the project coordinator and/or non-profit key contacts to solicit feedback and identify issues</a:t>
            </a:r>
          </a:p>
          <a:p>
            <a:pPr lvl="1" fontAlgn="base"/>
            <a:r>
              <a:rPr lang="en-US" sz="1400" dirty="0"/>
              <a:t>Conduct project assessment to determine success and capture lessons learned. </a:t>
            </a:r>
          </a:p>
          <a:p>
            <a:pPr fontAlgn="base"/>
            <a:endParaRPr lang="en-US" sz="1600" b="1" i="1" dirty="0"/>
          </a:p>
          <a:p>
            <a:pPr fontAlgn="base"/>
            <a:r>
              <a:rPr lang="en-US" sz="1600" b="1" i="1" dirty="0"/>
              <a:t>Project Coordinator</a:t>
            </a:r>
          </a:p>
          <a:p>
            <a:pPr lvl="1" fontAlgn="base"/>
            <a:r>
              <a:rPr lang="en-US" sz="1400" dirty="0"/>
              <a:t>Main point person for the engagement</a:t>
            </a:r>
          </a:p>
          <a:p>
            <a:pPr lvl="1" fontAlgn="base"/>
            <a:r>
              <a:rPr lang="en-US" sz="1400" dirty="0"/>
              <a:t>Responsible for scheduling meetings, confirming availability of non-profit participants and volunteers</a:t>
            </a:r>
          </a:p>
          <a:p>
            <a:pPr lvl="1" fontAlgn="base"/>
            <a:r>
              <a:rPr lang="en-US" sz="1400" dirty="0"/>
              <a:t>Capture and communicate meeting notes and action items</a:t>
            </a:r>
          </a:p>
          <a:p>
            <a:pPr marL="0" indent="0" fontAlgn="base">
              <a:buNone/>
            </a:pPr>
            <a:endParaRPr lang="en-US" sz="14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9B7010-ADE0-4710-8AEB-ABDF346042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31D14-04B1-4F20-859E-7F934CB179B3}" type="datetime1">
              <a:rPr lang="en-US" smtClean="0"/>
              <a:t>5/16/2020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71718DF-AB41-4689-AE7E-0F1B927635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913B0-1C3C-47D2-AC3B-41022D9188BA}" type="slidenum">
              <a:rPr lang="en-US" smtClean="0"/>
              <a:t>4</a:t>
            </a:fld>
            <a:endParaRPr lang="en-US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BEFA097A-186B-4D43-A661-1EE7727C620E}"/>
              </a:ext>
            </a:extLst>
          </p:cNvPr>
          <p:cNvSpPr txBox="1">
            <a:spLocks/>
          </p:cNvSpPr>
          <p:nvPr/>
        </p:nvSpPr>
        <p:spPr>
          <a:xfrm>
            <a:off x="6733309" y="1515378"/>
            <a:ext cx="4936177" cy="44177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/>
            <a:r>
              <a:rPr lang="en-US" sz="1600" b="1" i="1" dirty="0"/>
              <a:t>Lead Business Architect</a:t>
            </a:r>
          </a:p>
          <a:p>
            <a:pPr lvl="1" fontAlgn="base"/>
            <a:r>
              <a:rPr lang="en-US" sz="1400" dirty="0"/>
              <a:t>Subject matter expert on business architecture practices</a:t>
            </a:r>
          </a:p>
          <a:p>
            <a:pPr lvl="1" fontAlgn="base"/>
            <a:r>
              <a:rPr lang="en-US" sz="1400" dirty="0"/>
              <a:t>Provide guidance to the team and facilitate discussions/working sessions </a:t>
            </a:r>
          </a:p>
          <a:p>
            <a:pPr lvl="1" fontAlgn="base"/>
            <a:r>
              <a:rPr lang="en-US" sz="1400" dirty="0"/>
              <a:t>Work with engagement manager on setting deliverables and identifying template changes</a:t>
            </a:r>
          </a:p>
          <a:p>
            <a:pPr marL="457200" lvl="1" indent="0" fontAlgn="base">
              <a:buNone/>
            </a:pPr>
            <a:endParaRPr lang="en-US" sz="1400" dirty="0"/>
          </a:p>
          <a:p>
            <a:pPr fontAlgn="base"/>
            <a:r>
              <a:rPr lang="en-US" sz="1600" b="1" i="1" dirty="0"/>
              <a:t>Participating Architect (team members)</a:t>
            </a:r>
          </a:p>
          <a:p>
            <a:pPr lvl="1" fontAlgn="base"/>
            <a:r>
              <a:rPr lang="en-US" sz="1400" dirty="0"/>
              <a:t>Contribute to discussions/working sessions</a:t>
            </a:r>
          </a:p>
          <a:p>
            <a:pPr lvl="1" fontAlgn="base"/>
            <a:r>
              <a:rPr lang="en-US" sz="1400" dirty="0"/>
              <a:t>Complete action items/deliverables</a:t>
            </a:r>
          </a:p>
          <a:p>
            <a:pPr marL="457200" lvl="1" indent="0" fontAlgn="base">
              <a:buNone/>
            </a:pPr>
            <a:endParaRPr lang="en-US" sz="1400" dirty="0"/>
          </a:p>
          <a:p>
            <a:pPr fontAlgn="base"/>
            <a:r>
              <a:rPr lang="en-US" sz="1600" b="1" i="1" dirty="0"/>
              <a:t>Consultants</a:t>
            </a:r>
          </a:p>
          <a:p>
            <a:pPr lvl="1" fontAlgn="base"/>
            <a:r>
              <a:rPr lang="en-US" sz="1400" dirty="0"/>
              <a:t>Experienced business architects that do not actively participate in the project</a:t>
            </a:r>
          </a:p>
          <a:p>
            <a:pPr lvl="1" fontAlgn="base"/>
            <a:r>
              <a:rPr lang="en-US" sz="1400" dirty="0"/>
              <a:t>Review progress of the project as needed</a:t>
            </a:r>
          </a:p>
          <a:p>
            <a:pPr lvl="1" fontAlgn="base"/>
            <a:r>
              <a:rPr lang="en-US" sz="1400" dirty="0"/>
              <a:t>Lead special sessions as needed</a:t>
            </a:r>
          </a:p>
        </p:txBody>
      </p:sp>
    </p:spTree>
    <p:extLst>
      <p:ext uri="{BB962C8B-B14F-4D97-AF65-F5344CB8AC3E}">
        <p14:creationId xmlns:p14="http://schemas.microsoft.com/office/powerpoint/2010/main" val="37658631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189267-C704-4198-9D3D-441AED5613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Benefits to Volunteers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D9DE6A-B98F-42A3-9309-1C051AEE35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Service to local community</a:t>
            </a:r>
          </a:p>
          <a:p>
            <a:endParaRPr lang="en-US" dirty="0"/>
          </a:p>
          <a:p>
            <a:r>
              <a:rPr lang="en-US" dirty="0"/>
              <a:t>Hands on Experience</a:t>
            </a:r>
          </a:p>
          <a:p>
            <a:endParaRPr lang="en-US" dirty="0"/>
          </a:p>
          <a:p>
            <a:r>
              <a:rPr lang="en-US" dirty="0"/>
              <a:t>Career and professional development</a:t>
            </a:r>
          </a:p>
          <a:p>
            <a:endParaRPr lang="en-US" dirty="0"/>
          </a:p>
          <a:p>
            <a:r>
              <a:rPr lang="en-US" dirty="0"/>
              <a:t>Networking: Making connections, sharing knowledge, and collaborating with other business architects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E79F0F-F72B-407C-B5E1-1DDA791035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31D14-04B1-4F20-859E-7F934CB179B3}" type="datetime1">
              <a:rPr lang="en-US" smtClean="0"/>
              <a:t>5/16/2020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2ADBCD1-4D81-4E76-8489-5E9302D63A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913B0-1C3C-47D2-AC3B-41022D9188B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3385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Reflectio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40000"/>
                <a:lumMod val="105000"/>
              </a:schemeClr>
            </a:gs>
            <a:gs pos="41000">
              <a:schemeClr val="phClr">
                <a:tint val="57000"/>
                <a:satMod val="160000"/>
                <a:lumMod val="99000"/>
              </a:schemeClr>
            </a:gs>
            <a:gs pos="100000">
              <a:schemeClr val="phClr">
                <a:tint val="80000"/>
                <a:satMod val="18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atMod val="115000"/>
                <a:lumMod val="114000"/>
              </a:schemeClr>
            </a:gs>
            <a:gs pos="60000">
              <a:schemeClr val="phClr">
                <a:tint val="100000"/>
                <a:shade val="96000"/>
                <a:satMod val="100000"/>
                <a:lumMod val="108000"/>
              </a:schemeClr>
            </a:gs>
            <a:gs pos="100000">
              <a:schemeClr val="phClr">
                <a:shade val="91000"/>
                <a:sat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50800" dist="31750" dir="5400000" sy="98000" rotWithShape="0">
              <a:srgbClr val="000000">
                <a:alpha val="47000"/>
              </a:srgbClr>
            </a:outerShdw>
          </a:effectLst>
          <a:scene3d>
            <a:camera prst="orthographicFront">
              <a:rot lat="0" lon="0" rev="0"/>
            </a:camera>
            <a:lightRig rig="twoPt" dir="t">
              <a:rot lat="0" lon="0" rev="4800000"/>
            </a:lightRig>
          </a:scene3d>
          <a:sp3d prstMaterial="matte">
            <a:bevelT w="25400" h="44450"/>
          </a:sp3d>
        </a:effectStyle>
        <a:effectStyle>
          <a:effectLst>
            <a:reflection blurRad="25400" stA="32000" endPos="28000" dist="8889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1939</TotalTime>
  <Words>392</Words>
  <Application>Microsoft Office PowerPoint</Application>
  <PresentationFormat>Widescreen</PresentationFormat>
  <Paragraphs>70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Vision &amp; Mission</vt:lpstr>
      <vt:lpstr>Non-Profit Selection</vt:lpstr>
      <vt:lpstr>Guiding Principals</vt:lpstr>
      <vt:lpstr>Roles and Responsibilities</vt:lpstr>
      <vt:lpstr>Benefits to Volunteers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Board Updates</dc:title>
  <dc:creator>Mary</dc:creator>
  <cp:lastModifiedBy>Mary</cp:lastModifiedBy>
  <cp:revision>7</cp:revision>
  <dcterms:created xsi:type="dcterms:W3CDTF">2020-03-09T00:38:48Z</dcterms:created>
  <dcterms:modified xsi:type="dcterms:W3CDTF">2020-05-17T00:34:54Z</dcterms:modified>
</cp:coreProperties>
</file>